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1FC4DE6-A9A8-482D-96A6-14382E8E14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ED089E-C269-42CC-9FAF-460D02BAA0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DBA94F6-0C48-41C1-AF22-408EA32AD9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002EFC9-97FE-4941-A1BE-5DE66CCA8B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971534F-F234-4F12-8B23-93ABCDA48C0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349367A-36E4-4331-B5F6-7AFB92B994F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E73818E-144D-49C6-B4BB-4209D14309F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74847F-CAE4-4118-B211-A41E437F0C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6AF191-8045-4C25-AC92-0057BFE378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FFBDBD-3CD7-42B6-9B6E-D81C4091B7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42BC08-AF9E-41BA-8B3B-4DD1145C5A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5101343242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硬脊膜动静脉瘘康复护理查房ppt课件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硬脊膜动静脉瘘概述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康复护理的重要性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硬脊膜动静脉瘘的康复护理措施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硬脊膜动静脉瘘的并发症及预防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康复护理案例分享与讨论</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硬脊膜动静脉瘘概述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硬脊膜动静脉瘘是一种罕见的血管疾病，发生在脊髓的供血动脉与回流静脉之间形成异常的交通，导致脊髓血液回流受阻，引起脊髓缺血、神经功能障碍等症状。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根据病因可分为先天性和后天性两类，根据病变部位可分为颈胸段、腰骶段和弥漫性三类。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1277" b="3127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硬脊膜动静脉瘘的病因尚不完全清楚，可能与遗传、外伤、感染等因素有关。</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硬脊膜动静脉瘘的形成是由于脊髓的供血动脉与回流静脉之间的交通支异常增多，导致脊髓血液回流受阻，引起脊髓缺血、神经功能障碍等症状。</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病因与发病机制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发病机制</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909" r="1790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308" r="2330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硬脊膜动静脉瘘的临床表现多样，常见的症状包括疼痛、感觉异常、运动障碍、大小便失禁等。</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临床表现</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硬脊膜动静脉瘘的诊断主要依靠影像学检查，如脊髓血管造影、MRI等，同时需要结合患者的临床表现进行综合评估。</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诊断</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康复护理的重要性</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康复护理是对病患进行全面评估，制定并实施康复计划的过程，旨在帮助病患恢复身体功能、提高生活质量。</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目标</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通过康复护理，使病患能够重新获得日常生活能力，回归社会，实现自我价值。</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康复护理的定义与目标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16222" y="4004786"/>
            <a:ext cx="1975009" cy="1972913"/>
          </a:xfrm>
          <a:prstGeom prst="ellipse">
            <a:avLst/>
          </a:prstGeom>
          <a:solidFill>
            <a:srgbClr val="FFFEFE">
              <a:alpha val="0"/>
            </a:srgbClr>
          </a:solidFill>
          <a:ln w="21431">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康复护理的原则与方法</a:t>
              </a:r>
            </a:p>
          </p:txBody>
        </p:sp>
      </p:grpSp>
      <p:sp>
        <p:nvSpPr>
          <p:cNvPr id="25" name="AutoShape 25"/>
          <p:cNvSpPr/>
          <p:nvPr/>
        </p:nvSpPr>
        <p:spPr>
          <a:xfrm>
            <a:off x="653186" y="3037951"/>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1406232" y="3836623"/>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1736178" y="4137422"/>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8" name="Connector 28"/>
          <p:cNvCxnSpPr/>
          <p:nvPr/>
        </p:nvCxnSpPr>
        <p:spPr>
          <a:xfrm>
            <a:off x="1765528" y="3629025"/>
            <a:ext cx="8375194" cy="0"/>
          </a:xfrm>
          <a:prstGeom prst="line">
            <a:avLst/>
          </a:prstGeom>
          <a:ln w="63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9" name="AutoShape 29"/>
          <p:cNvSpPr/>
          <p:nvPr/>
        </p:nvSpPr>
        <p:spPr>
          <a:xfrm>
            <a:off x="2339362"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2976490"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3613712"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250839"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888062"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525189" y="3540109"/>
            <a:ext cx="175736"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434666"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8071793"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162412" y="3540109"/>
            <a:ext cx="175736"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799634" y="3540109"/>
            <a:ext cx="175736"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8709016"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346238"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144125" y="3028426"/>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897172" y="3827098"/>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11227117" y="4127897"/>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3510796" y="1383030"/>
            <a:ext cx="5170408" cy="1981390"/>
            <a:chOff x="3510796" y="1383030"/>
            <a:chExt cx="5170408" cy="1981390"/>
          </a:xfrm>
        </p:grpSpPr>
        <p:sp>
          <p:nvSpPr>
            <p:cNvPr id="45" name="AutoShape 45"/>
            <p:cNvSpPr/>
            <p:nvPr/>
          </p:nvSpPr>
          <p:spPr>
            <a:xfrm>
              <a:off x="6706195" y="1383030"/>
              <a:ext cx="1975009" cy="1975009"/>
            </a:xfrm>
            <a:prstGeom prst="ellipse">
              <a:avLst/>
            </a:prstGeom>
            <a:solidFill>
              <a:srgbClr val="FFFEFE">
                <a:alpha val="0"/>
              </a:srgbClr>
            </a:solidFill>
            <a:ln w="21431">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6" name="AutoShape 46"/>
            <p:cNvSpPr/>
            <p:nvPr/>
          </p:nvSpPr>
          <p:spPr>
            <a:xfrm>
              <a:off x="3510796" y="1391507"/>
              <a:ext cx="1972913" cy="1972913"/>
            </a:xfrm>
            <a:prstGeom prst="ellipse">
              <a:avLst/>
            </a:prstGeom>
            <a:solidFill>
              <a:srgbClr val="FFFEFE">
                <a:alpha val="0"/>
              </a:srgbClr>
            </a:solidFill>
            <a:ln w="21431">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7" name="TextBox 47"/>
            <p:cNvSpPr txBox="1"/>
            <p:nvPr/>
          </p:nvSpPr>
          <p:spPr>
            <a:xfrm>
              <a:off x="3620861"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物理疗法</a:t>
              </a:r>
            </a:p>
          </p:txBody>
        </p:sp>
        <p:sp>
          <p:nvSpPr>
            <p:cNvPr id="48" name="TextBox 48"/>
            <p:cNvSpPr txBox="1"/>
            <p:nvPr/>
          </p:nvSpPr>
          <p:spPr>
            <a:xfrm>
              <a:off x="6762276"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言语疗法</a:t>
              </a:r>
            </a:p>
          </p:txBody>
        </p:sp>
        <p:sp>
          <p:nvSpPr>
            <p:cNvPr id="49" name="TextBox 49"/>
            <p:cNvSpPr txBox="1"/>
            <p:nvPr/>
          </p:nvSpPr>
          <p:spPr>
            <a:xfrm>
              <a:off x="3755288" y="2044732"/>
              <a:ext cx="1483930" cy="1058052"/>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如按摩、运动疗法等，促进血液循环和新陈代谢。</a:t>
              </a:r>
            </a:p>
          </p:txBody>
        </p:sp>
        <p:sp>
          <p:nvSpPr>
            <p:cNvPr id="50" name="TextBox 50"/>
            <p:cNvSpPr txBox="1"/>
            <p:nvPr/>
          </p:nvSpPr>
          <p:spPr>
            <a:xfrm>
              <a:off x="6951735" y="2122338"/>
              <a:ext cx="1483930" cy="902839"/>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针对有语言障碍的患者进行语言训练。</a:t>
              </a:r>
            </a:p>
          </p:txBody>
        </p:sp>
        <p:sp>
          <p:nvSpPr>
            <p:cNvPr id="51" name="Freeform 51"/>
            <p:cNvSpPr/>
            <p:nvPr/>
          </p:nvSpPr>
          <p:spPr>
            <a:xfrm>
              <a:off x="4303236" y="1457395"/>
              <a:ext cx="388033" cy="3880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7482437" y="1457395"/>
              <a:ext cx="422525" cy="422525"/>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3" name="AutoShape 53"/>
          <p:cNvSpPr/>
          <p:nvPr/>
        </p:nvSpPr>
        <p:spPr>
          <a:xfrm>
            <a:off x="5116990" y="4002691"/>
            <a:ext cx="1975009" cy="1975009"/>
          </a:xfrm>
          <a:prstGeom prst="ellipse">
            <a:avLst/>
          </a:prstGeom>
          <a:solidFill>
            <a:srgbClr val="FFFEFE">
              <a:alpha val="0"/>
            </a:srgbClr>
          </a:solidFill>
          <a:ln w="21431">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4" name="AutoShape 54"/>
          <p:cNvSpPr/>
          <p:nvPr/>
        </p:nvSpPr>
        <p:spPr>
          <a:xfrm>
            <a:off x="8300769" y="4023836"/>
            <a:ext cx="1975009" cy="1972913"/>
          </a:xfrm>
          <a:prstGeom prst="ellipse">
            <a:avLst/>
          </a:prstGeom>
          <a:solidFill>
            <a:srgbClr val="FFFFFF">
              <a:alpha val="0"/>
            </a:srgbClr>
          </a:solidFill>
          <a:ln w="19050">
            <a:solidFill>
              <a:schemeClr val="accent6">
                <a:alpha val="100000"/>
              </a:schemeClr>
            </a:solidFill>
            <a:prstDash val="solid"/>
          </a:ln>
        </p:spPr>
        <p:style>
          <a:lnRef idx="0">
            <a:schemeClr val="accent6"/>
          </a:lnRef>
          <a:fillRef idx="1">
            <a:schemeClr val="accent6"/>
          </a:fillRef>
          <a:effectRef idx="0">
            <a:schemeClr val="accent6"/>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5" name="TextBox 55"/>
          <p:cNvSpPr txBox="1"/>
          <p:nvPr/>
        </p:nvSpPr>
        <p:spPr>
          <a:xfrm>
            <a:off x="2060171" y="4450985"/>
            <a:ext cx="1862848"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原则</a:t>
            </a:r>
          </a:p>
        </p:txBody>
      </p:sp>
      <p:sp>
        <p:nvSpPr>
          <p:cNvPr id="56" name="TextBox 56"/>
          <p:cNvSpPr txBox="1"/>
          <p:nvPr/>
        </p:nvSpPr>
        <p:spPr>
          <a:xfrm>
            <a:off x="5200576"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作业疗法</a:t>
            </a:r>
          </a:p>
        </p:txBody>
      </p:sp>
      <p:sp>
        <p:nvSpPr>
          <p:cNvPr id="57" name="TextBox 57"/>
          <p:cNvSpPr txBox="1"/>
          <p:nvPr/>
        </p:nvSpPr>
        <p:spPr>
          <a:xfrm>
            <a:off x="8356850"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心理护理</a:t>
            </a:r>
          </a:p>
        </p:txBody>
      </p:sp>
      <p:sp>
        <p:nvSpPr>
          <p:cNvPr id="58" name="AutoShape 58"/>
          <p:cNvSpPr/>
          <p:nvPr/>
        </p:nvSpPr>
        <p:spPr>
          <a:xfrm>
            <a:off x="8615094" y="4850347"/>
            <a:ext cx="1346359" cy="708660"/>
          </a:xfrm>
          <a:prstGeom prst="rect">
            <a:avLst/>
          </a:prstGeom>
          <a:solidFill>
            <a:srgbClr val="FFFFFF">
              <a:alpha val="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TextBox 59"/>
          <p:cNvSpPr txBox="1"/>
          <p:nvPr/>
        </p:nvSpPr>
        <p:spPr>
          <a:xfrm>
            <a:off x="2202233"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个性化、全面性、循序渐进、持之以恒。</a:t>
            </a:r>
          </a:p>
        </p:txBody>
      </p:sp>
      <p:sp>
        <p:nvSpPr>
          <p:cNvPr id="60" name="TextBox 60"/>
          <p:cNvSpPr txBox="1"/>
          <p:nvPr/>
        </p:nvSpPr>
        <p:spPr>
          <a:xfrm>
            <a:off x="5362530" y="4850347"/>
            <a:ext cx="1483930" cy="929437"/>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通过日常生活活动训练，提高生活自理能力。</a:t>
            </a:r>
          </a:p>
        </p:txBody>
      </p:sp>
      <p:sp>
        <p:nvSpPr>
          <p:cNvPr id="61" name="TextBox 61"/>
          <p:cNvSpPr txBox="1"/>
          <p:nvPr/>
        </p:nvSpPr>
        <p:spPr>
          <a:xfrm>
            <a:off x="8546309"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关注患者心理状态，提供心理支持和疏导。</a:t>
            </a:r>
          </a:p>
        </p:txBody>
      </p:sp>
      <p:sp>
        <p:nvSpPr>
          <p:cNvPr id="62" name="Freeform 62"/>
          <p:cNvSpPr/>
          <p:nvPr/>
        </p:nvSpPr>
        <p:spPr>
          <a:xfrm>
            <a:off x="2710345" y="4111847"/>
            <a:ext cx="386763" cy="386763"/>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5932036" y="4134410"/>
            <a:ext cx="344918" cy="344918"/>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9085634" y="4181761"/>
            <a:ext cx="405279" cy="405279"/>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45936" y="260197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3788" y="4992370"/>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14621" y="4992370"/>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52079" y="300540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82069" y="298040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90610" y="451003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84214" y="528619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38684" y="454436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71891" y="3318396"/>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效果</a:t>
            </a:r>
          </a:p>
        </p:txBody>
      </p:sp>
      <p:sp>
        <p:nvSpPr>
          <p:cNvPr id="11" name="Freeform 11"/>
          <p:cNvSpPr/>
          <p:nvPr/>
        </p:nvSpPr>
        <p:spPr>
          <a:xfrm>
            <a:off x="5821069" y="286491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73593" y="3379295"/>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66066" y="365957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16258" y="3379295"/>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418097" y="366894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34007" y="5314781"/>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89033" y="5255782"/>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79518" y="4987861"/>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提高患者的生活质量。</a:t>
            </a:r>
          </a:p>
        </p:txBody>
      </p:sp>
      <p:sp>
        <p:nvSpPr>
          <p:cNvPr id="19" name="TextBox 19"/>
          <p:cNvSpPr txBox="1"/>
          <p:nvPr/>
        </p:nvSpPr>
        <p:spPr>
          <a:xfrm>
            <a:off x="653186" y="3304902"/>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促进患者回归社会。</a:t>
            </a:r>
          </a:p>
        </p:txBody>
      </p:sp>
      <p:sp>
        <p:nvSpPr>
          <p:cNvPr id="20" name="TextBox 20"/>
          <p:cNvSpPr txBox="1"/>
          <p:nvPr/>
        </p:nvSpPr>
        <p:spPr>
          <a:xfrm>
            <a:off x="1082466" y="4987747"/>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减少并发症的发生。</a:t>
            </a:r>
          </a:p>
        </p:txBody>
      </p:sp>
      <p:sp>
        <p:nvSpPr>
          <p:cNvPr id="21" name="TextBox 21"/>
          <p:cNvSpPr txBox="1"/>
          <p:nvPr/>
        </p:nvSpPr>
        <p:spPr>
          <a:xfrm>
            <a:off x="4488661" y="1252888"/>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评估：定期对患者的身体状况、功能恢复情况进行评估，以便调整康复计划。</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康复护理的评估与效果</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硬脊膜动静脉瘘的康复护理措施</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https://d.book118.com/705101343242011034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2024-08-30T10:32:52.513</cp:lastPrinted>
  <dcterms:created xsi:type="dcterms:W3CDTF">2024-08-30T02:32:52Z</dcterms:created>
  <dcterms:modified xsi:type="dcterms:W3CDTF">2024-08-30T02:32:54Z</dcterms:modified>
</cp:coreProperties>
</file>