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5420B5-77DD-4743-8631-AAD80A8411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170088-A03E-4E17-8A5A-0C7A2F8B36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F5121F-020A-488F-AD8F-C002D9EF8D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9C264D-FB70-4E27-B224-1757191FDC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82CF49-51ED-4484-8109-B2F75C321DE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BC14F4C-77CC-4A2C-B91D-AF85C213CB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0C813B-2547-4626-A853-331897066A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6F3A9A-94D7-44EC-8FAB-1AEAC3C103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63AD76-31F5-41D7-8A60-CA2E9B3489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37D5B7-8780-4867-BA3C-3B3B50CEE4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3E9EEF-781B-4236-A7B0-0641FB5D12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png" /><Relationship Id="rId3" Type="http://schemas.openxmlformats.org/officeDocument/2006/relationships/image" Target="../media/image14.png" /><Relationship Id="rId4" Type="http://schemas.openxmlformats.org/officeDocument/2006/relationships/image" Target="../media/image15.png" /><Relationship Id="rId5" Type="http://schemas.openxmlformats.org/officeDocument/2006/relationships/image" Target="../media/image16.png" /><Relationship Id="rId6"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510214310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2024-01-28</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建立安全文化与风险防控理念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安全文化概述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风险防控理念介绍</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建立安全文化途径与方法</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风险防控在企业管理中应用</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案例分析：成功企业安全文化与风险防控实践</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安全文化概述</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安全文化定义与内涵</a:t>
              </a:r>
            </a:p>
          </p:txBody>
        </p:sp>
      </p:grpSp>
      <p:sp>
        <p:nvSpPr>
          <p:cNvPr id="26" name="TextBox 26"/>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安全文化是指组织和个人所具有的安全价值观、安全态度、安全能力以及安全行为方式的总和，是组织和个人在安全生产实践中所形成的安全生产精神财富和物质财富的总和。</a:t>
            </a:r>
          </a:p>
        </p:txBody>
      </p:sp>
      <p:sp>
        <p:nvSpPr>
          <p:cNvPr id="27" name="TextBox 27"/>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175" b="1">
                <a:solidFill>
                  <a:schemeClr val="accent1">
                    <a:alpha val="100000"/>
                  </a:schemeClr>
                </a:solidFill>
                <a:latin typeface="Microsoft Yahei"/>
                <a:ea typeface="Microsoft Yahei"/>
                <a:cs typeface="Microsoft Yahei"/>
              </a:rPr>
              <a:t>安全文化定义</a:t>
            </a:r>
          </a:p>
        </p:txBody>
      </p:sp>
      <p:sp>
        <p:nvSpPr>
          <p:cNvPr id="28" name="TextBox 28"/>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安全文化内涵包括安全理念、安全知识、安全技能和安全行为等方面，其中安全理念是核心，它引导着人们的安全行为，提高着人们的安全素质。</a:t>
            </a:r>
          </a:p>
        </p:txBody>
      </p:sp>
      <p:sp>
        <p:nvSpPr>
          <p:cNvPr id="29" name="TextBox 29"/>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175" b="1">
                <a:solidFill>
                  <a:schemeClr val="accent1">
                    <a:alpha val="100000"/>
                  </a:schemeClr>
                </a:solidFill>
                <a:latin typeface="Microsoft Yahei"/>
                <a:ea typeface="Microsoft Yahei"/>
                <a:cs typeface="Microsoft Yahei"/>
              </a:rPr>
              <a:t>安全文化内涵</a:t>
            </a:r>
          </a:p>
        </p:txBody>
      </p:sp>
      <p:pic>
        <p:nvPicPr>
          <p:cNvPr id="30" name="Picture 30"/>
          <p:cNvPicPr>
            <a:picLocks noChangeAspect="1"/>
          </p:cNvPicPr>
          <p:nvPr/>
        </p:nvPicPr>
        <p:blipFill>
          <a:blip r:embed="rId3"/>
          <a:srcRect l="23997" r="23997"/>
          <a:stretch>
            <a:fillRect/>
          </a:stretch>
        </p:blipFill>
        <p:spPr>
          <a:xfrm>
            <a:off x="9048606" y="874695"/>
            <a:ext cx="2745886" cy="2639930"/>
          </a:xfrm>
          <a:prstGeom prst="ellipse">
            <a:avLst/>
          </a:prstGeom>
        </p:spPr>
      </p:pic>
      <p:pic>
        <p:nvPicPr>
          <p:cNvPr id="31" name="Picture 31"/>
          <p:cNvPicPr>
            <a:picLocks noChangeAspect="1"/>
          </p:cNvPicPr>
          <p:nvPr/>
        </p:nvPicPr>
        <p:blipFill>
          <a:blip r:embed="rId4"/>
          <a:srcRect l="16667" r="16667"/>
          <a:stretch>
            <a:fillRect/>
          </a:stretch>
        </p:blipFill>
        <p:spPr>
          <a:xfrm>
            <a:off x="293665" y="3514624"/>
            <a:ext cx="2857500" cy="2857500"/>
          </a:xfrm>
          <a:prstGeom prst="ellipse">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通过安全文化的建设，可以使员工更加深刻地认识到安全的重要性，从而自觉地遵守安全规章制度，减少安全事故的发生。</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提高员工安全意识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安全文化可以激发员工的归属感和责任感，增强企业的凝聚力和向心力，有利于企业的稳定发展。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增强企业凝聚力</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8417" r="1841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良好的安全文化不仅可以保障企业自身的安全生产，还可以向社会展示企业的良好形象，提高企业的社会信誉度。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提升企业社会形象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安全文化重要性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62" r="2506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初级阶段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在安全生产初期，人们主要关注物质层面的安全，如设备安全、环境安全等，安全文化处于萌芽状态。</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发展阶段</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随着安全生产的不断发展，人们开始关注人的因素在安全生产中的作用，强调人的安全行为和安全素质，安全文化逐渐得到发展。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成熟阶段</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当安全文化发展到一定阶段时，它已经渗透到企业的各个方面，成为企业管理的重要组成部分，员工的安全素质和安全意识也得到了极大提高，安全事故率得到有效控制。</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安全文化发展历程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风险防控理念介绍</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199" b="619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风险防控是指通过识别、评估和管理潜在风险，采取预防措施，降低事故发生的可能性和影响程度，保障人员和财产安全。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风险防控是企业安全管理的重要组成部分，有助于减少事故损失，提高生产效率，维护企业形象和声誉，促进可持续发展。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风险防控定义及意义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风险防控意义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风险防控定义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风险识别与评估方法</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风险识别</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通过全面排查、定期检查和专项调查等方式，及时发现和记录潜在的风险源和风险因素。</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风险评估</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采用定性或定量的评估方法，对识别出的风险进行分析和评估，确定风险等级和影响程度。</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根据风险评估结果，制定相应的风险应对策略，如风险规避、风险降低、风险转移和风险接受等。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风险应对策略</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针对不同类型的风险，采取相应的应对措施，如加强安全培训、完善安全制度、配备安全防护设施、建立应急预案等。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风险应对措施</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定期对风险防控措施进行复查和评估，及时发现和解决问题，持续改进风险防控工作。</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持续改进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风险应对策略及措施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建立安全文化途径与方法</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树立安全意识，提高员工素质</a:t>
              </a:r>
            </a:p>
          </p:txBody>
        </p:sp>
      </p:grpSp>
      <p:sp>
        <p:nvSpPr>
          <p:cNvPr id="25" name="TextBox 25"/>
          <p:cNvSpPr txBox="1"/>
          <p:nvPr/>
        </p:nvSpPr>
        <p:spPr>
          <a:xfrm>
            <a:off x="2005013"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定期开展安全教育活动，提高员工对安全的认识和理解。</a:t>
            </a:r>
          </a:p>
        </p:txBody>
      </p:sp>
      <p:sp>
        <p:nvSpPr>
          <p:cNvPr id="26" name="TextBox 26"/>
          <p:cNvSpPr txBox="1"/>
          <p:nvPr/>
        </p:nvSpPr>
        <p:spPr>
          <a:xfrm>
            <a:off x="5850265"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鼓励员工积极参与安全事务，培养其安全责任感和使命感。</a:t>
            </a:r>
          </a:p>
        </p:txBody>
      </p:sp>
      <p:sp>
        <p:nvSpPr>
          <p:cNvPr id="27" name="TextBox 27"/>
          <p:cNvSpPr txBox="1"/>
          <p:nvPr/>
        </p:nvSpPr>
        <p:spPr>
          <a:xfrm>
            <a:off x="9743259"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营造关注安全、重视安全的氛围，使员工在日常工作中始终保持高度的安全意识。</a:t>
            </a:r>
          </a:p>
        </p:txBody>
      </p:sp>
      <p:pic>
        <p:nvPicPr>
          <p:cNvPr id="28" name="Picture 28"/>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29" name="Picture 29"/>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0" name="Picture 30"/>
          <p:cNvPicPr>
            <a:picLocks noChangeAspect="1"/>
          </p:cNvPicPr>
          <p:nvPr/>
        </p:nvPicPr>
        <p:blipFill>
          <a:blip r:embed="rId5">
            <a:alphaModFix amt="71000"/>
          </a:blip>
          <a:stretch>
            <a:fillRect/>
          </a:stretch>
        </p:blipFill>
        <p:spPr>
          <a:xfrm>
            <a:off x="8142758" y="2093595"/>
            <a:ext cx="1561421" cy="2859405"/>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47813" y="4407218"/>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38450"/>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9670"/>
            <a:ext cx="755650"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03</a:t>
            </a:r>
            <a:endParaRPr lang="en-US" sz="1100"/>
          </a:p>
        </p:txBody>
      </p:sp>
      <p:grpSp>
        <p:nvGrpSpPr>
          <p:cNvPr id="62" name="Group 62"/>
          <p:cNvGrpSpPr/>
          <p:nvPr/>
        </p:nvGrpSpPr>
        <p:grpSpPr>
          <a:xfrm>
            <a:off x="7284451" y="1940227"/>
            <a:ext cx="550450" cy="526446"/>
            <a:chOff x="7284451" y="1940227"/>
            <a:chExt cx="550450" cy="526446"/>
          </a:xfrm>
        </p:grpSpPr>
        <p:sp>
          <p:nvSpPr>
            <p:cNvPr id="63" name="Freeform 63"/>
            <p:cNvSpPr/>
            <p:nvPr/>
          </p:nvSpPr>
          <p:spPr>
            <a:xfrm>
              <a:off x="7486190" y="2318655"/>
              <a:ext cx="148018" cy="148018"/>
            </a:xfrm>
            <a:custGeom>
              <a:rect l="l" t="t" r="r" b="b"/>
              <a:pathLst>
                <a:path w="412" h="412">
                  <a:moveTo>
                    <a:pt x="206" y="413"/>
                  </a:moveTo>
                  <a:lnTo>
                    <a:pt x="0" y="0"/>
                  </a:lnTo>
                  <a:lnTo>
                    <a:pt x="413" y="0"/>
                  </a:lnTo>
                  <a:lnTo>
                    <a:pt x="206" y="41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7284451" y="1940227"/>
              <a:ext cx="550450" cy="400622"/>
            </a:xfrm>
            <a:custGeom>
              <a:rect l="l" t="t" r="r" b="b"/>
              <a:pathLst>
                <a:path w="2438400" h="1774825">
                  <a:moveTo>
                    <a:pt x="290196" y="0"/>
                  </a:moveTo>
                  <a:cubicBezTo>
                    <a:pt x="2151973" y="0"/>
                    <a:pt x="2151973" y="0"/>
                    <a:pt x="2151973" y="0"/>
                  </a:cubicBezTo>
                  <a:cubicBezTo>
                    <a:pt x="2310262" y="0"/>
                    <a:pt x="2438400" y="128119"/>
                    <a:pt x="2438400" y="286384"/>
                  </a:cubicBezTo>
                  <a:lnTo>
                    <a:pt x="2438400" y="1484673"/>
                  </a:lnTo>
                  <a:cubicBezTo>
                    <a:pt x="2438400" y="1646706"/>
                    <a:pt x="2310262" y="1774825"/>
                    <a:pt x="2151973" y="1774825"/>
                  </a:cubicBezTo>
                  <a:cubicBezTo>
                    <a:pt x="290196" y="1774825"/>
                    <a:pt x="290196" y="1774825"/>
                    <a:pt x="290196" y="1774825"/>
                  </a:cubicBezTo>
                  <a:cubicBezTo>
                    <a:pt x="131907" y="1774825"/>
                    <a:pt x="0" y="1646706"/>
                    <a:pt x="0" y="1484673"/>
                  </a:cubicBezTo>
                  <a:cubicBezTo>
                    <a:pt x="0" y="286384"/>
                    <a:pt x="0" y="286384"/>
                    <a:pt x="0" y="286384"/>
                  </a:cubicBezTo>
                  <a:cubicBezTo>
                    <a:pt x="0" y="128119"/>
                    <a:pt x="131907" y="0"/>
                    <a:pt x="290196" y="0"/>
                  </a:cubicBezTo>
                  <a:close/>
                  <a:moveTo>
                    <a:pt x="471488" y="425450"/>
                  </a:moveTo>
                  <a:lnTo>
                    <a:pt x="471488" y="598488"/>
                  </a:lnTo>
                  <a:lnTo>
                    <a:pt x="1971676" y="598488"/>
                  </a:lnTo>
                  <a:lnTo>
                    <a:pt x="1971676" y="425450"/>
                  </a:lnTo>
                  <a:lnTo>
                    <a:pt x="471488" y="425450"/>
                  </a:lnTo>
                  <a:close/>
                  <a:moveTo>
                    <a:pt x="471488" y="801688"/>
                  </a:moveTo>
                  <a:lnTo>
                    <a:pt x="471488" y="971551"/>
                  </a:lnTo>
                  <a:lnTo>
                    <a:pt x="1971676" y="971551"/>
                  </a:lnTo>
                  <a:lnTo>
                    <a:pt x="1971676" y="801688"/>
                  </a:lnTo>
                  <a:lnTo>
                    <a:pt x="471488" y="801688"/>
                  </a:lnTo>
                  <a:close/>
                  <a:moveTo>
                    <a:pt x="471488" y="1174750"/>
                  </a:moveTo>
                  <a:lnTo>
                    <a:pt x="471488" y="1347788"/>
                  </a:lnTo>
                  <a:lnTo>
                    <a:pt x="1971676" y="1347788"/>
                  </a:lnTo>
                  <a:lnTo>
                    <a:pt x="1971676" y="1174750"/>
                  </a:lnTo>
                  <a:lnTo>
                    <a:pt x="471488" y="117475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5" name="Group 65"/>
          <p:cNvGrpSpPr/>
          <p:nvPr/>
        </p:nvGrpSpPr>
        <p:grpSpPr>
          <a:xfrm>
            <a:off x="4612704" y="3605816"/>
            <a:ext cx="534543" cy="529019"/>
            <a:chOff x="4612704" y="3605816"/>
            <a:chExt cx="534543" cy="529019"/>
          </a:xfrm>
        </p:grpSpPr>
        <p:sp>
          <p:nvSpPr>
            <p:cNvPr id="66" name="Freeform 66"/>
            <p:cNvSpPr/>
            <p:nvPr/>
          </p:nvSpPr>
          <p:spPr>
            <a:xfrm>
              <a:off x="4612704" y="3902234"/>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Freeform 67"/>
            <p:cNvSpPr/>
            <p:nvPr/>
          </p:nvSpPr>
          <p:spPr>
            <a:xfrm>
              <a:off x="4612704" y="3605816"/>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1862868" y="5125181"/>
            <a:ext cx="477964" cy="611315"/>
            <a:chOff x="1862868" y="5125181"/>
            <a:chExt cx="477964" cy="611315"/>
          </a:xfrm>
        </p:grpSpPr>
        <p:sp>
          <p:nvSpPr>
            <p:cNvPr id="69" name="Freeform 69"/>
            <p:cNvSpPr/>
            <p:nvPr/>
          </p:nvSpPr>
          <p:spPr>
            <a:xfrm>
              <a:off x="2040604" y="5125181"/>
              <a:ext cx="121158" cy="611219"/>
            </a:xfrm>
            <a:custGeom>
              <a:rect l="l" t="t" r="r" b="b"/>
              <a:pathLst>
                <a:path w="64" h="321">
                  <a:moveTo>
                    <a:pt x="64" y="289"/>
                  </a:moveTo>
                  <a:cubicBezTo>
                    <a:pt x="64" y="307"/>
                    <a:pt x="49" y="321"/>
                    <a:pt x="32" y="321"/>
                  </a:cubicBezTo>
                  <a:cubicBezTo>
                    <a:pt x="14" y="321"/>
                    <a:pt x="0" y="307"/>
                    <a:pt x="0" y="289"/>
                  </a:cubicBezTo>
                  <a:cubicBezTo>
                    <a:pt x="0" y="32"/>
                    <a:pt x="0" y="32"/>
                    <a:pt x="0" y="32"/>
                  </a:cubicBezTo>
                  <a:cubicBezTo>
                    <a:pt x="0" y="14"/>
                    <a:pt x="14" y="0"/>
                    <a:pt x="32" y="0"/>
                  </a:cubicBezTo>
                  <a:cubicBezTo>
                    <a:pt x="49" y="0"/>
                    <a:pt x="64" y="14"/>
                    <a:pt x="64" y="32"/>
                  </a:cubicBezTo>
                  <a:lnTo>
                    <a:pt x="64" y="2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Freeform 70"/>
            <p:cNvSpPr/>
            <p:nvPr/>
          </p:nvSpPr>
          <p:spPr>
            <a:xfrm>
              <a:off x="1862868" y="5498180"/>
              <a:ext cx="119824" cy="238316"/>
            </a:xfrm>
            <a:custGeom>
              <a:rect l="l" t="t" r="r" b="b"/>
              <a:pathLst>
                <a:path w="62" h="125">
                  <a:moveTo>
                    <a:pt x="63" y="93"/>
                  </a:moveTo>
                  <a:cubicBezTo>
                    <a:pt x="63" y="111"/>
                    <a:pt x="49" y="125"/>
                    <a:pt x="32" y="125"/>
                  </a:cubicBezTo>
                  <a:cubicBezTo>
                    <a:pt x="14" y="125"/>
                    <a:pt x="0" y="111"/>
                    <a:pt x="0" y="93"/>
                  </a:cubicBezTo>
                  <a:cubicBezTo>
                    <a:pt x="0" y="32"/>
                    <a:pt x="0" y="32"/>
                    <a:pt x="0" y="32"/>
                  </a:cubicBezTo>
                  <a:cubicBezTo>
                    <a:pt x="0" y="14"/>
                    <a:pt x="14" y="0"/>
                    <a:pt x="32" y="0"/>
                  </a:cubicBezTo>
                  <a:cubicBezTo>
                    <a:pt x="49" y="0"/>
                    <a:pt x="63" y="14"/>
                    <a:pt x="63" y="32"/>
                  </a:cubicBezTo>
                  <a:lnTo>
                    <a:pt x="63" y="9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Freeform 71"/>
            <p:cNvSpPr/>
            <p:nvPr/>
          </p:nvSpPr>
          <p:spPr>
            <a:xfrm>
              <a:off x="2219674" y="5321777"/>
              <a:ext cx="121158" cy="414719"/>
            </a:xfrm>
            <a:custGeom>
              <a:rect l="l" t="t" r="r" b="b"/>
              <a:pathLst>
                <a:path w="64" h="218">
                  <a:moveTo>
                    <a:pt x="64" y="186"/>
                  </a:moveTo>
                  <a:cubicBezTo>
                    <a:pt x="64" y="204"/>
                    <a:pt x="49" y="218"/>
                    <a:pt x="32" y="218"/>
                  </a:cubicBezTo>
                  <a:cubicBezTo>
                    <a:pt x="14" y="218"/>
                    <a:pt x="0" y="204"/>
                    <a:pt x="0" y="186"/>
                  </a:cubicBezTo>
                  <a:cubicBezTo>
                    <a:pt x="0" y="32"/>
                    <a:pt x="0" y="32"/>
                    <a:pt x="0" y="32"/>
                  </a:cubicBezTo>
                  <a:cubicBezTo>
                    <a:pt x="0" y="14"/>
                    <a:pt x="14" y="0"/>
                    <a:pt x="32" y="0"/>
                  </a:cubicBezTo>
                  <a:cubicBezTo>
                    <a:pt x="49" y="0"/>
                    <a:pt x="64" y="14"/>
                    <a:pt x="64" y="32"/>
                  </a:cubicBezTo>
                  <a:lnTo>
                    <a:pt x="64" y="18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454963" y="93878"/>
            <a:ext cx="10641129" cy="914400"/>
            <a:chOff x="454963" y="93878"/>
            <a:chExt cx="10641129" cy="914400"/>
          </a:xfrm>
        </p:grpSpPr>
        <p:sp>
          <p:nvSpPr>
            <p:cNvPr id="73" name="AutoShape 7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TextBox 9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完善安全制度，规范操作流程</a:t>
              </a:r>
            </a:p>
          </p:txBody>
        </p:sp>
      </p:grpSp>
      <p:sp>
        <p:nvSpPr>
          <p:cNvPr id="94" name="TextBox 94"/>
          <p:cNvSpPr txBox="1"/>
          <p:nvPr/>
        </p:nvSpPr>
        <p:spPr>
          <a:xfrm>
            <a:off x="6318250" y="33261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加强对安全制度执行情况的监督和检查，确保各项规定得到有效落实。</a:t>
            </a:r>
          </a:p>
        </p:txBody>
      </p:sp>
      <p:sp>
        <p:nvSpPr>
          <p:cNvPr id="95" name="TextBox 95"/>
          <p:cNvSpPr txBox="1"/>
          <p:nvPr/>
        </p:nvSpPr>
        <p:spPr>
          <a:xfrm>
            <a:off x="8927905" y="144811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定期对安全制度和操作规程进行评估和修订，以适应不断变化的安全形势和需求。</a:t>
            </a:r>
          </a:p>
        </p:txBody>
      </p:sp>
      <p:sp>
        <p:nvSpPr>
          <p:cNvPr id="96" name="TextBox 96"/>
          <p:cNvSpPr txBox="1"/>
          <p:nvPr/>
        </p:nvSpPr>
        <p:spPr>
          <a:xfrm>
            <a:off x="3402013" y="49628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制定全面的安全管理制度和操作规程，确保各项工作有章可循。</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https://d.book118.com/705102143100011104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2024-09-13T22:12:40.394</cp:lastPrinted>
  <dcterms:created xsi:type="dcterms:W3CDTF">2024-09-13T14:12:40Z</dcterms:created>
  <dcterms:modified xsi:type="dcterms:W3CDTF">2024-09-13T14:12:42Z</dcterms:modified>
</cp:coreProperties>
</file>