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E5585-90E3-43A2-A172-7386E3E98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9A483-22BB-45C1-A803-55E643977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A273F-5FD9-4BDC-B99A-2237D1C6A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E6EBB-B4E2-48D1-99E2-E96019F5A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D1A7EB-4D75-4789-865F-19651DF37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846C57-130D-451A-9D34-E98CA3210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E19B05-5BE2-4D45-A1ED-F6B31B215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4A739-F722-4CBF-B7D5-308C3EEA0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EC870-380E-4EB3-89A6-0D2242303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C8855-4B4F-4FDB-A621-D9F8E26B5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B9825-8C98-4483-8B88-8E8DE414A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286828" y="1715761"/>
            <a:ext cx="459740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rgbClr val="003399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00797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7977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003399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00797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7977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003399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7977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003399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7977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7977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841500" y="527208"/>
            <a:ext cx="6070600" cy="4521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rgbClr val="003399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123439" y="1255230"/>
            <a:ext cx="6426200" cy="19456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00797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4435016" y="6290176"/>
            <a:ext cx="287020" cy="2241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rgbClr val="007977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323210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639351" y="6273333"/>
            <a:ext cx="1244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007977"/>
                </a:solidFill>
                <a:latin typeface="Arial"/>
                <a:cs typeface="Arial"/>
              </a:rPr>
              <a:t>1</a:t>
            </a:r>
            <a:endParaRPr sz="14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10">
                <a:solidFill>
                  <a:srgbClr val="007977"/>
                </a:solidFill>
                <a:latin typeface="微软雅黑"/>
                <a:cs typeface="微软雅黑"/>
              </a:rPr>
              <a:t>会计科目与会计账户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914525" y="2905284"/>
            <a:ext cx="17399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90500">
              <a:lnSpc>
                <a:spcPct val="120000"/>
              </a:lnSpc>
              <a:spcBef>
                <a:spcPts val="100"/>
              </a:spcBef>
            </a:pPr>
            <a:r>
              <a:rPr sz="3000" b="1" spc="-15">
                <a:solidFill>
                  <a:srgbClr val="0000FF"/>
                </a:solidFill>
                <a:latin typeface="Microsoft JhengHei"/>
                <a:cs typeface="Microsoft JhengHei"/>
              </a:rPr>
              <a:t>会计科目会计账户</a:t>
            </a:r>
            <a:endParaRPr sz="3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78939" y="45720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solidFill>
                  <a:srgbClr val="007977"/>
                </a:solidFill>
                <a:latin typeface="微软雅黑"/>
                <a:cs typeface="微软雅黑"/>
              </a:rPr>
              <a:t>会计科目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2140" y="659764"/>
            <a:ext cx="8025130" cy="5100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66115" marR="5080" indent="-122555">
              <a:lnSpc>
                <a:spcPct val="135000"/>
              </a:lnSpc>
              <a:spcBef>
                <a:spcPts val="100"/>
              </a:spcBef>
            </a:pPr>
            <a:r>
              <a:rPr sz="2800" b="1" spc="-5">
                <a:solidFill>
                  <a:srgbClr val="007977"/>
                </a:solidFill>
                <a:latin typeface="微软雅黑"/>
                <a:cs typeface="微软雅黑"/>
              </a:rPr>
              <a:t>设置和运用账户，是会计核算的专门方法之一。</a:t>
            </a:r>
            <a:r>
              <a:rPr sz="2800" b="1" spc="-10">
                <a:solidFill>
                  <a:srgbClr val="0000FF"/>
                </a:solidFill>
                <a:latin typeface="微软雅黑"/>
                <a:cs typeface="微软雅黑"/>
              </a:rPr>
              <a:t>一、会计科目</a:t>
            </a:r>
            <a:endParaRPr sz="2800">
              <a:latin typeface="微软雅黑"/>
              <a:cs typeface="微软雅黑"/>
            </a:endParaRPr>
          </a:p>
          <a:p>
            <a:pPr marL="12700" marR="180975" indent="711200">
              <a:lnSpc>
                <a:spcPct val="100000"/>
              </a:lnSpc>
              <a:spcBef>
                <a:spcPts val="1675"/>
              </a:spcBef>
            </a:pP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是指按经济业务的具体内容</a:t>
            </a:r>
            <a:r>
              <a:rPr sz="2800" b="1" spc="-10">
                <a:solidFill>
                  <a:srgbClr val="990099"/>
                </a:solidFill>
                <a:latin typeface="微软雅黑"/>
                <a:cs typeface="微软雅黑"/>
              </a:rPr>
              <a:t>对会计要素进一步</a:t>
            </a:r>
            <a:r>
              <a:rPr sz="2800" b="1">
                <a:solidFill>
                  <a:srgbClr val="990099"/>
                </a:solidFill>
                <a:latin typeface="微软雅黑"/>
                <a:cs typeface="微软雅黑"/>
              </a:rPr>
              <a:t>分类核算的项目</a:t>
            </a:r>
            <a:r>
              <a:rPr sz="2800" b="1" spc="-50">
                <a:solidFill>
                  <a:srgbClr val="003399"/>
                </a:solidFill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  <a:p>
            <a:pPr marL="88900" marR="549275" indent="622300">
              <a:lnSpc>
                <a:spcPct val="105500"/>
              </a:lnSpc>
              <a:spcBef>
                <a:spcPts val="715"/>
              </a:spcBef>
            </a:pPr>
            <a:r>
              <a:rPr sz="2800" b="1" spc="-5">
                <a:solidFill>
                  <a:srgbClr val="007977"/>
                </a:solidFill>
                <a:latin typeface="微软雅黑"/>
                <a:cs typeface="微软雅黑"/>
              </a:rPr>
              <a:t>也就是对各项资产、负债及所有者权益等会计要素分类后所赋予的名称。</a:t>
            </a:r>
            <a:endParaRPr sz="2800">
              <a:latin typeface="微软雅黑"/>
              <a:cs typeface="微软雅黑"/>
            </a:endParaRPr>
          </a:p>
          <a:p>
            <a:pPr marL="666115">
              <a:lnSpc>
                <a:spcPct val="100000"/>
              </a:lnSpc>
              <a:spcBef>
                <a:spcPts val="1980"/>
              </a:spcBef>
            </a:pPr>
            <a:r>
              <a:rPr sz="2800" b="1" spc="-5">
                <a:solidFill>
                  <a:srgbClr val="0000FF"/>
                </a:solidFill>
                <a:latin typeface="微软雅黑"/>
                <a:cs typeface="微软雅黑"/>
              </a:rPr>
              <a:t>二、会计科目的设置作用</a:t>
            </a:r>
            <a:endParaRPr sz="2800">
              <a:latin typeface="微软雅黑"/>
              <a:cs typeface="微软雅黑"/>
            </a:endParaRPr>
          </a:p>
          <a:p>
            <a:pPr marL="1042669" indent="-305435">
              <a:lnSpc>
                <a:spcPct val="100000"/>
              </a:lnSpc>
              <a:spcBef>
                <a:spcPts val="2145"/>
              </a:spcBef>
              <a:buFont typeface="Times New Roman"/>
              <a:buAutoNum type="arabicPeriod"/>
              <a:tabLst>
                <a:tab pos="1043305"/>
              </a:tabLst>
            </a:pPr>
            <a:r>
              <a:rPr sz="2400" b="1" spc="-5">
                <a:solidFill>
                  <a:srgbClr val="007977"/>
                </a:solidFill>
                <a:latin typeface="微软雅黑"/>
                <a:cs typeface="微软雅黑"/>
              </a:rPr>
              <a:t>能准确、全面的反映会计对象。</a:t>
            </a:r>
            <a:endParaRPr sz="2400">
              <a:latin typeface="微软雅黑"/>
              <a:cs typeface="微软雅黑"/>
            </a:endParaRPr>
          </a:p>
          <a:p>
            <a:pPr marL="1118870" indent="-381635">
              <a:lnSpc>
                <a:spcPct val="100000"/>
              </a:lnSpc>
              <a:spcBef>
                <a:spcPts val="1440"/>
              </a:spcBef>
              <a:buFont typeface="Times New Roman"/>
              <a:buAutoNum type="arabicPeriod"/>
              <a:tabLst>
                <a:tab pos="1118870"/>
                <a:tab pos="1119505"/>
              </a:tabLst>
            </a:pPr>
            <a:r>
              <a:rPr sz="2400" b="1" spc="-5">
                <a:solidFill>
                  <a:srgbClr val="007977"/>
                </a:solidFill>
                <a:latin typeface="微软雅黑"/>
                <a:cs typeface="微软雅黑"/>
              </a:rPr>
              <a:t>是进行会计核算的重要内容。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44700" y="850582"/>
            <a:ext cx="5054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/>
              <a:t>会计科目形成示意图</a:t>
            </a:r>
            <a:endParaRPr sz="4400"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17562" y="1771650"/>
          <a:ext cx="3462654" cy="22237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8250"/>
                <a:gridCol w="901700"/>
                <a:gridCol w="1322070"/>
              </a:tblGrid>
              <a:tr h="33401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66FF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9860">
                        <a:lnSpc>
                          <a:spcPct val="100000"/>
                        </a:lnSpc>
                        <a:spcBef>
                          <a:spcPts val="340"/>
                        </a:spcBef>
                        <a:tabLst>
                          <a:tab pos="607060"/>
                        </a:tabLst>
                      </a:pPr>
                      <a:r>
                        <a:rPr sz="1800" b="1" u="heavy" spc="-50">
                          <a:solidFill>
                            <a:srgbClr val="0000FF"/>
                          </a:solidFill>
                          <a:uFill>
                            <a:solidFill>
                              <a:srgbClr val="0000FF"/>
                            </a:solidFill>
                          </a:uFill>
                          <a:latin typeface="Microsoft JhengHei"/>
                          <a:cs typeface="Microsoft JhengHei"/>
                        </a:rPr>
                        <a:t>资</a:t>
                      </a:r>
                      <a:r>
                        <a:rPr sz="1800" b="1" u="heavy">
                          <a:solidFill>
                            <a:srgbClr val="0000FF"/>
                          </a:solidFill>
                          <a:uFill>
                            <a:solidFill>
                              <a:srgbClr val="0000FF"/>
                            </a:solidFill>
                          </a:uFill>
                          <a:latin typeface="Microsoft JhengHei"/>
                          <a:cs typeface="Microsoft JhengHei"/>
                        </a:rPr>
                        <a:t>	</a:t>
                      </a:r>
                      <a:r>
                        <a:rPr sz="1800" b="1" u="heavy" spc="-50">
                          <a:solidFill>
                            <a:srgbClr val="0000FF"/>
                          </a:solidFill>
                          <a:uFill>
                            <a:solidFill>
                              <a:srgbClr val="0000FF"/>
                            </a:solidFill>
                          </a:uFill>
                          <a:latin typeface="Microsoft JhengHei"/>
                          <a:cs typeface="Microsoft JhengHei"/>
                        </a:rPr>
                        <a:t>产</a:t>
                      </a:r>
                      <a:endParaRPr sz="1800">
                        <a:latin typeface="Microsoft JhengHei"/>
                        <a:cs typeface="Microsoft JhengHei"/>
                      </a:endParaRPr>
                    </a:p>
                  </a:txBody>
                  <a:tcPr marL="0" marR="0" marT="43180" marB="0">
                    <a:solidFill>
                      <a:srgbClr val="66FF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66FF33"/>
                    </a:solidFill>
                  </a:tcPr>
                </a:tc>
              </a:tr>
              <a:tr h="265430">
                <a:tc>
                  <a:txBody>
                    <a:bodyPr vert="horz" wrap="square"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10"/>
                        </a:spcBef>
                        <a:tabLst>
                          <a:tab pos="478155"/>
                        </a:tabLst>
                      </a:pPr>
                      <a:r>
                        <a:rPr sz="1600" b="1" u="heavy" spc="-50">
                          <a:solidFill>
                            <a:srgbClr val="0000FF"/>
                          </a:solidFill>
                          <a:uFill>
                            <a:solidFill>
                              <a:srgbClr val="0000FF"/>
                            </a:solidFill>
                          </a:uFill>
                          <a:latin typeface="Microsoft JhengHei"/>
                          <a:cs typeface="Microsoft JhengHei"/>
                        </a:rPr>
                        <a:t>内</a:t>
                      </a:r>
                      <a:r>
                        <a:rPr sz="1600" b="1" u="heavy">
                          <a:solidFill>
                            <a:srgbClr val="0000FF"/>
                          </a:solidFill>
                          <a:uFill>
                            <a:solidFill>
                              <a:srgbClr val="0000FF"/>
                            </a:solidFill>
                          </a:uFill>
                          <a:latin typeface="Microsoft JhengHei"/>
                          <a:cs typeface="Microsoft JhengHei"/>
                        </a:rPr>
                        <a:t>	</a:t>
                      </a:r>
                      <a:r>
                        <a:rPr sz="1600" b="1" u="heavy" spc="-50">
                          <a:solidFill>
                            <a:srgbClr val="0000FF"/>
                          </a:solidFill>
                          <a:uFill>
                            <a:solidFill>
                              <a:srgbClr val="0000FF"/>
                            </a:solidFill>
                          </a:uFill>
                          <a:latin typeface="Microsoft JhengHei"/>
                          <a:cs typeface="Microsoft JhengHei"/>
                        </a:rPr>
                        <a:t>容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1270" marB="0">
                    <a:solidFill>
                      <a:srgbClr val="66FF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66FF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600" b="1" u="heavy" spc="-10">
                          <a:solidFill>
                            <a:srgbClr val="0000FF"/>
                          </a:solidFill>
                          <a:uFill>
                            <a:solidFill>
                              <a:srgbClr val="0000FF"/>
                            </a:solidFill>
                          </a:uFill>
                          <a:latin typeface="Microsoft JhengHei"/>
                          <a:cs typeface="Microsoft JhengHei"/>
                        </a:rPr>
                        <a:t>规范的称呼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1270" marB="0">
                    <a:solidFill>
                      <a:srgbClr val="66FF33"/>
                    </a:solidFill>
                  </a:tcPr>
                </a:tc>
              </a:tr>
              <a:tr h="267970">
                <a:tc>
                  <a:txBody>
                    <a:bodyPr vert="horz" wrap="square"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600" b="1" spc="-15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现存钞票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3810" marB="0">
                    <a:solidFill>
                      <a:srgbClr val="66FF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66FF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600" b="1" spc="-25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现金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3810" marB="0">
                    <a:solidFill>
                      <a:srgbClr val="66FF33"/>
                    </a:solidFill>
                  </a:tcPr>
                </a:tc>
              </a:tr>
              <a:tr h="267970">
                <a:tc>
                  <a:txBody>
                    <a:bodyPr vert="horz" wrap="square"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600" b="1" spc="-25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存款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3810" marB="0">
                    <a:solidFill>
                      <a:srgbClr val="66FF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66FF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600" b="1" spc="-15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银行存款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3810" marB="0">
                    <a:solidFill>
                      <a:srgbClr val="66FF33"/>
                    </a:solidFill>
                  </a:tcPr>
                </a:tc>
              </a:tr>
              <a:tr h="267970">
                <a:tc>
                  <a:txBody>
                    <a:bodyPr vert="horz" wrap="square"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600" b="1" spc="-25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木材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3810" marB="0">
                    <a:solidFill>
                      <a:srgbClr val="66FF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66FF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600" b="1" spc="-20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原材料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3810" marB="0">
                    <a:solidFill>
                      <a:srgbClr val="66FF33"/>
                    </a:solidFill>
                  </a:tcPr>
                </a:tc>
              </a:tr>
              <a:tr h="267970">
                <a:tc>
                  <a:txBody>
                    <a:bodyPr vert="horz" wrap="square"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600" b="1" spc="-10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完工的桌子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3810" marB="0">
                    <a:solidFill>
                      <a:srgbClr val="66FF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66FF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600" b="1" spc="-15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库存商品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3810" marB="0">
                    <a:solidFill>
                      <a:srgbClr val="66FF33"/>
                    </a:solidFill>
                  </a:tcPr>
                </a:tc>
              </a:tr>
              <a:tr h="267970">
                <a:tc>
                  <a:txBody>
                    <a:bodyPr vert="horz" wrap="square"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600" b="1" spc="-10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厂房、机器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3810" marB="0">
                    <a:solidFill>
                      <a:srgbClr val="66FF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66FF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600" b="1" spc="-15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固定资产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3810" marB="0">
                    <a:solidFill>
                      <a:srgbClr val="66FF33"/>
                    </a:solidFill>
                  </a:tcPr>
                </a:tc>
              </a:tr>
              <a:tr h="284480">
                <a:tc>
                  <a:txBody>
                    <a:bodyPr vert="horz" wrap="square"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600" b="1" spc="-20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专利权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3810" marB="0">
                    <a:solidFill>
                      <a:srgbClr val="66FF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66FF3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600" b="1" spc="-15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无形资产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3810" marB="0">
                    <a:solidFill>
                      <a:srgbClr val="66FF33"/>
                    </a:solidFill>
                  </a:tcPr>
                </a:tc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4638674" y="1785937"/>
            <a:ext cx="3402329" cy="2286000"/>
          </a:xfrm>
          <a:custGeom>
            <a:rect l="l" t="t" r="r" b="b"/>
            <a:pathLst>
              <a:path w="3402329" h="2286000">
                <a:moveTo>
                  <a:pt x="3402012" y="2285999"/>
                </a:moveTo>
                <a:lnTo>
                  <a:pt x="0" y="2285999"/>
                </a:lnTo>
                <a:lnTo>
                  <a:pt x="0" y="0"/>
                </a:lnTo>
                <a:lnTo>
                  <a:pt x="3402012" y="0"/>
                </a:lnTo>
                <a:lnTo>
                  <a:pt x="3402012" y="2285999"/>
                </a:lnTo>
                <a:close/>
              </a:path>
            </a:pathLst>
          </a:custGeom>
          <a:solidFill>
            <a:srgbClr val="78C0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4812687" y="2136153"/>
            <a:ext cx="6223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  <a:tabLst>
                <a:tab pos="405765"/>
              </a:tabLst>
            </a:pPr>
            <a:r>
              <a:rPr sz="1600" b="1" u="heavy" spc="-5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JhengHei"/>
                <a:cs typeface="Microsoft JhengHei"/>
              </a:rPr>
              <a:t>内</a:t>
            </a:r>
            <a:r>
              <a:rPr sz="1600" b="1" u="heavy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JhengHei"/>
                <a:cs typeface="Microsoft JhengHei"/>
              </a:rPr>
              <a:t>	</a:t>
            </a:r>
            <a:r>
              <a:rPr sz="1600" b="1" u="heavy" spc="-5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JhengHei"/>
                <a:cs typeface="Microsoft JhengHei"/>
              </a:rPr>
              <a:t>容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996780" y="1810169"/>
            <a:ext cx="2026285" cy="595630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15"/>
              </a:spcBef>
              <a:tabLst>
                <a:tab pos="456565"/>
              </a:tabLst>
            </a:pPr>
            <a:r>
              <a:rPr sz="1800" b="1" u="heavy" spc="-5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JhengHei"/>
                <a:cs typeface="Microsoft JhengHei"/>
              </a:rPr>
              <a:t>负</a:t>
            </a:r>
            <a:r>
              <a:rPr sz="1800" b="1" u="heavy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JhengHei"/>
                <a:cs typeface="Microsoft JhengHei"/>
              </a:rPr>
              <a:t>	</a:t>
            </a:r>
            <a:r>
              <a:rPr sz="1800" b="1" u="heavy" spc="-5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JhengHei"/>
                <a:cs typeface="Microsoft JhengHei"/>
              </a:rPr>
              <a:t>债</a:t>
            </a:r>
            <a:endParaRPr sz="1800">
              <a:latin typeface="Microsoft JhengHei"/>
              <a:cs typeface="Microsoft JhengHei"/>
            </a:endParaRPr>
          </a:p>
          <a:p>
            <a:pPr marL="644525">
              <a:lnSpc>
                <a:spcPct val="100000"/>
              </a:lnSpc>
              <a:spcBef>
                <a:spcPts val="190"/>
              </a:spcBef>
              <a:tabLst>
                <a:tab pos="2012950"/>
              </a:tabLst>
            </a:pPr>
            <a:r>
              <a:rPr sz="1600" b="1" u="heavy" spc="40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1600" b="1" u="heavy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JhengHei"/>
                <a:cs typeface="Microsoft JhengHei"/>
              </a:rPr>
              <a:t>规范的称</a:t>
            </a:r>
            <a:r>
              <a:rPr sz="1600" b="1" u="heavy" spc="-5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JhengHei"/>
                <a:cs typeface="Microsoft JhengHei"/>
              </a:rPr>
              <a:t>呼</a:t>
            </a:r>
            <a:r>
              <a:rPr sz="1600" b="1" u="heavy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</a:rPr>
              <a:t>	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711087" y="2379992"/>
            <a:ext cx="3162300" cy="1668780"/>
          </a:xfrm>
          <a:prstGeom prst="rect">
            <a:avLst/>
          </a:prstGeom>
        </p:spPr>
        <p:txBody>
          <a:bodyPr vert="horz" wrap="square" lIns="0" tIns="3683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90"/>
              </a:spcBef>
              <a:tabLst>
                <a:tab pos="2132965"/>
              </a:tabLst>
            </a:pPr>
            <a:r>
              <a:rPr sz="1600" b="1">
                <a:solidFill>
                  <a:srgbClr val="007977"/>
                </a:solidFill>
                <a:latin typeface="微软雅黑"/>
                <a:cs typeface="微软雅黑"/>
              </a:rPr>
              <a:t>向银行借周转</a:t>
            </a:r>
            <a:r>
              <a:rPr sz="1600" b="1" spc="-50">
                <a:solidFill>
                  <a:srgbClr val="007977"/>
                </a:solidFill>
                <a:latin typeface="微软雅黑"/>
                <a:cs typeface="微软雅黑"/>
              </a:rPr>
              <a:t>款</a:t>
            </a:r>
            <a:r>
              <a:rPr sz="1600" b="1">
                <a:solidFill>
                  <a:srgbClr val="007977"/>
                </a:solidFill>
                <a:latin typeface="微软雅黑"/>
                <a:cs typeface="微软雅黑"/>
              </a:rPr>
              <a:t>	短期借</a:t>
            </a:r>
            <a:r>
              <a:rPr sz="1600" b="1" spc="-50">
                <a:solidFill>
                  <a:srgbClr val="007977"/>
                </a:solidFill>
                <a:latin typeface="微软雅黑"/>
                <a:cs typeface="微软雅黑"/>
              </a:rPr>
              <a:t>款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95"/>
              </a:spcBef>
              <a:tabLst>
                <a:tab pos="2132965"/>
              </a:tabLst>
            </a:pPr>
            <a:r>
              <a:rPr sz="1600" b="1">
                <a:solidFill>
                  <a:srgbClr val="007977"/>
                </a:solidFill>
                <a:latin typeface="微软雅黑"/>
                <a:cs typeface="微软雅黑"/>
              </a:rPr>
              <a:t>未付供货商</a:t>
            </a:r>
            <a:r>
              <a:rPr sz="1600" b="1" spc="-50">
                <a:solidFill>
                  <a:srgbClr val="007977"/>
                </a:solidFill>
                <a:latin typeface="微软雅黑"/>
                <a:cs typeface="微软雅黑"/>
              </a:rPr>
              <a:t>款</a:t>
            </a:r>
            <a:r>
              <a:rPr sz="1600" b="1">
                <a:solidFill>
                  <a:srgbClr val="007977"/>
                </a:solidFill>
                <a:latin typeface="微软雅黑"/>
                <a:cs typeface="微软雅黑"/>
              </a:rPr>
              <a:t>	应付账</a:t>
            </a:r>
            <a:r>
              <a:rPr sz="1600" b="1" spc="-50">
                <a:solidFill>
                  <a:srgbClr val="007977"/>
                </a:solidFill>
                <a:latin typeface="微软雅黑"/>
                <a:cs typeface="微软雅黑"/>
              </a:rPr>
              <a:t>款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90"/>
              </a:spcBef>
              <a:tabLst>
                <a:tab pos="2132965"/>
              </a:tabLst>
            </a:pPr>
            <a:r>
              <a:rPr sz="1600" b="1">
                <a:solidFill>
                  <a:srgbClr val="007977"/>
                </a:solidFill>
                <a:latin typeface="微软雅黑"/>
                <a:cs typeface="微软雅黑"/>
              </a:rPr>
              <a:t>发行债</a:t>
            </a:r>
            <a:r>
              <a:rPr sz="1600" b="1" spc="-50">
                <a:solidFill>
                  <a:srgbClr val="007977"/>
                </a:solidFill>
                <a:latin typeface="微软雅黑"/>
                <a:cs typeface="微软雅黑"/>
              </a:rPr>
              <a:t>券</a:t>
            </a:r>
            <a:r>
              <a:rPr sz="1600" b="1">
                <a:solidFill>
                  <a:srgbClr val="007977"/>
                </a:solidFill>
                <a:latin typeface="微软雅黑"/>
                <a:cs typeface="微软雅黑"/>
              </a:rPr>
              <a:t>	应付债</a:t>
            </a:r>
            <a:r>
              <a:rPr sz="1600" b="1" spc="-50">
                <a:solidFill>
                  <a:srgbClr val="007977"/>
                </a:solidFill>
                <a:latin typeface="微软雅黑"/>
                <a:cs typeface="微软雅黑"/>
              </a:rPr>
              <a:t>券</a:t>
            </a:r>
            <a:endParaRPr sz="1600">
              <a:latin typeface="微软雅黑"/>
              <a:cs typeface="微软雅黑"/>
            </a:endParaRPr>
          </a:p>
          <a:p>
            <a:pPr marL="1056640">
              <a:lnSpc>
                <a:spcPct val="100000"/>
              </a:lnSpc>
              <a:spcBef>
                <a:spcPts val="215"/>
              </a:spcBef>
            </a:pPr>
            <a:r>
              <a:rPr sz="1800" b="1" u="heavy" spc="-1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icrosoft JhengHei"/>
                <a:cs typeface="Microsoft JhengHei"/>
              </a:rPr>
              <a:t>所有者权益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95"/>
              </a:spcBef>
              <a:tabLst>
                <a:tab pos="2132965"/>
              </a:tabLst>
            </a:pPr>
            <a:r>
              <a:rPr sz="1600" b="1">
                <a:solidFill>
                  <a:srgbClr val="007977"/>
                </a:solidFill>
                <a:latin typeface="微软雅黑"/>
                <a:cs typeface="微软雅黑"/>
              </a:rPr>
              <a:t>老板投入的本</a:t>
            </a:r>
            <a:r>
              <a:rPr sz="1600" b="1" spc="-50">
                <a:solidFill>
                  <a:srgbClr val="007977"/>
                </a:solidFill>
                <a:latin typeface="微软雅黑"/>
                <a:cs typeface="微软雅黑"/>
              </a:rPr>
              <a:t>金</a:t>
            </a:r>
            <a:r>
              <a:rPr sz="1600" b="1">
                <a:solidFill>
                  <a:srgbClr val="007977"/>
                </a:solidFill>
                <a:latin typeface="微软雅黑"/>
                <a:cs typeface="微软雅黑"/>
              </a:rPr>
              <a:t>	实收资</a:t>
            </a:r>
            <a:r>
              <a:rPr sz="1600" b="1" spc="-50">
                <a:solidFill>
                  <a:srgbClr val="007977"/>
                </a:solidFill>
                <a:latin typeface="微软雅黑"/>
                <a:cs typeface="微软雅黑"/>
              </a:rPr>
              <a:t>本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90"/>
              </a:spcBef>
              <a:tabLst>
                <a:tab pos="2132965"/>
              </a:tabLst>
            </a:pPr>
            <a:r>
              <a:rPr sz="1600" b="1">
                <a:solidFill>
                  <a:srgbClr val="007977"/>
                </a:solidFill>
                <a:latin typeface="微软雅黑"/>
                <a:cs typeface="微软雅黑"/>
              </a:rPr>
              <a:t>未分完的利</a:t>
            </a:r>
            <a:r>
              <a:rPr sz="1600" b="1" spc="-50">
                <a:solidFill>
                  <a:srgbClr val="007977"/>
                </a:solidFill>
                <a:latin typeface="微软雅黑"/>
                <a:cs typeface="微软雅黑"/>
              </a:rPr>
              <a:t>润</a:t>
            </a:r>
            <a:r>
              <a:rPr sz="1600" b="1">
                <a:solidFill>
                  <a:srgbClr val="007977"/>
                </a:solidFill>
                <a:latin typeface="微软雅黑"/>
                <a:cs typeface="微软雅黑"/>
              </a:rPr>
              <a:t>	未分配利</a:t>
            </a:r>
            <a:r>
              <a:rPr sz="1600" b="1" spc="-50">
                <a:solidFill>
                  <a:srgbClr val="007977"/>
                </a:solidFill>
                <a:latin typeface="微软雅黑"/>
                <a:cs typeface="微软雅黑"/>
              </a:rPr>
              <a:t>润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163886" y="4087812"/>
            <a:ext cx="1127125" cy="1564005"/>
            <a:chOff x="3163886" y="4087812"/>
            <a:chExt cx="1127125" cy="1564005"/>
          </a:xfrm>
        </p:grpSpPr>
        <p:sp>
          <p:nvSpPr>
            <p:cNvPr id="9" name="object 9"/>
            <p:cNvSpPr/>
            <p:nvPr/>
          </p:nvSpPr>
          <p:spPr>
            <a:xfrm>
              <a:off x="3168649" y="4092575"/>
              <a:ext cx="1117600" cy="1554480"/>
            </a:xfrm>
            <a:custGeom>
              <a:rect l="l" t="t" r="r" b="b"/>
              <a:pathLst>
                <a:path w="1117600" h="1554479">
                  <a:moveTo>
                    <a:pt x="334969" y="0"/>
                  </a:moveTo>
                  <a:lnTo>
                    <a:pt x="0" y="0"/>
                  </a:lnTo>
                  <a:lnTo>
                    <a:pt x="0" y="679370"/>
                  </a:lnTo>
                  <a:lnTo>
                    <a:pt x="1763" y="729016"/>
                  </a:lnTo>
                  <a:lnTo>
                    <a:pt x="6971" y="777672"/>
                  </a:lnTo>
                  <a:lnTo>
                    <a:pt x="15500" y="825208"/>
                  </a:lnTo>
                  <a:lnTo>
                    <a:pt x="27224" y="871497"/>
                  </a:lnTo>
                  <a:lnTo>
                    <a:pt x="42019" y="916409"/>
                  </a:lnTo>
                  <a:lnTo>
                    <a:pt x="59762" y="959817"/>
                  </a:lnTo>
                  <a:lnTo>
                    <a:pt x="80327" y="1001590"/>
                  </a:lnTo>
                  <a:lnTo>
                    <a:pt x="103591" y="1041602"/>
                  </a:lnTo>
                  <a:lnTo>
                    <a:pt x="129429" y="1079722"/>
                  </a:lnTo>
                  <a:lnTo>
                    <a:pt x="157717" y="1115822"/>
                  </a:lnTo>
                  <a:lnTo>
                    <a:pt x="188329" y="1149774"/>
                  </a:lnTo>
                  <a:lnTo>
                    <a:pt x="221143" y="1181448"/>
                  </a:lnTo>
                  <a:lnTo>
                    <a:pt x="256034" y="1210717"/>
                  </a:lnTo>
                  <a:lnTo>
                    <a:pt x="292877" y="1237451"/>
                  </a:lnTo>
                  <a:lnTo>
                    <a:pt x="331548" y="1261522"/>
                  </a:lnTo>
                  <a:lnTo>
                    <a:pt x="371922" y="1282801"/>
                  </a:lnTo>
                  <a:lnTo>
                    <a:pt x="413876" y="1301159"/>
                  </a:lnTo>
                  <a:lnTo>
                    <a:pt x="457285" y="1316468"/>
                  </a:lnTo>
                  <a:lnTo>
                    <a:pt x="502024" y="1328599"/>
                  </a:lnTo>
                  <a:lnTo>
                    <a:pt x="547969" y="1337424"/>
                  </a:lnTo>
                  <a:lnTo>
                    <a:pt x="594997" y="1342813"/>
                  </a:lnTo>
                  <a:lnTo>
                    <a:pt x="642982" y="1344638"/>
                  </a:lnTo>
                  <a:lnTo>
                    <a:pt x="782630" y="1344638"/>
                  </a:lnTo>
                  <a:lnTo>
                    <a:pt x="782630" y="1554162"/>
                  </a:lnTo>
                  <a:lnTo>
                    <a:pt x="1117600" y="1116766"/>
                  </a:lnTo>
                  <a:lnTo>
                    <a:pt x="943089" y="888894"/>
                  </a:lnTo>
                  <a:lnTo>
                    <a:pt x="642982" y="888894"/>
                  </a:lnTo>
                  <a:lnTo>
                    <a:pt x="587613" y="885518"/>
                  </a:lnTo>
                  <a:lnTo>
                    <a:pt x="535501" y="875784"/>
                  </a:lnTo>
                  <a:lnTo>
                    <a:pt x="487516" y="860284"/>
                  </a:lnTo>
                  <a:lnTo>
                    <a:pt x="444528" y="839611"/>
                  </a:lnTo>
                  <a:lnTo>
                    <a:pt x="407406" y="814356"/>
                  </a:lnTo>
                  <a:lnTo>
                    <a:pt x="377019" y="785113"/>
                  </a:lnTo>
                  <a:lnTo>
                    <a:pt x="354238" y="752472"/>
                  </a:lnTo>
                  <a:lnTo>
                    <a:pt x="339931" y="717027"/>
                  </a:lnTo>
                  <a:lnTo>
                    <a:pt x="334969" y="679370"/>
                  </a:lnTo>
                  <a:lnTo>
                    <a:pt x="334969" y="0"/>
                  </a:lnTo>
                  <a:close/>
                </a:path>
                <a:path w="1117600" h="1554479">
                  <a:moveTo>
                    <a:pt x="782630" y="679370"/>
                  </a:moveTo>
                  <a:lnTo>
                    <a:pt x="782630" y="888894"/>
                  </a:lnTo>
                  <a:lnTo>
                    <a:pt x="943089" y="888894"/>
                  </a:lnTo>
                  <a:lnTo>
                    <a:pt x="782630" y="679370"/>
                  </a:lnTo>
                  <a:close/>
                </a:path>
              </a:pathLst>
            </a:custGeom>
            <a:solidFill>
              <a:srgbClr val="78C0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168649" y="4092575"/>
              <a:ext cx="1117600" cy="1554480"/>
            </a:xfrm>
            <a:custGeom>
              <a:rect l="l" t="t" r="r" b="b"/>
              <a:pathLst>
                <a:path w="1117600" h="1554479">
                  <a:moveTo>
                    <a:pt x="1117600" y="1116766"/>
                  </a:moveTo>
                  <a:lnTo>
                    <a:pt x="782630" y="1554162"/>
                  </a:lnTo>
                  <a:lnTo>
                    <a:pt x="782630" y="1344638"/>
                  </a:lnTo>
                  <a:lnTo>
                    <a:pt x="642982" y="1344638"/>
                  </a:lnTo>
                  <a:lnTo>
                    <a:pt x="594997" y="1342813"/>
                  </a:lnTo>
                  <a:lnTo>
                    <a:pt x="547969" y="1337424"/>
                  </a:lnTo>
                  <a:lnTo>
                    <a:pt x="502024" y="1328599"/>
                  </a:lnTo>
                  <a:lnTo>
                    <a:pt x="457285" y="1316468"/>
                  </a:lnTo>
                  <a:lnTo>
                    <a:pt x="413876" y="1301159"/>
                  </a:lnTo>
                  <a:lnTo>
                    <a:pt x="371922" y="1282801"/>
                  </a:lnTo>
                  <a:lnTo>
                    <a:pt x="331548" y="1261522"/>
                  </a:lnTo>
                  <a:lnTo>
                    <a:pt x="292877" y="1237451"/>
                  </a:lnTo>
                  <a:lnTo>
                    <a:pt x="256034" y="1210717"/>
                  </a:lnTo>
                  <a:lnTo>
                    <a:pt x="221143" y="1181448"/>
                  </a:lnTo>
                  <a:lnTo>
                    <a:pt x="188329" y="1149774"/>
                  </a:lnTo>
                  <a:lnTo>
                    <a:pt x="157717" y="1115822"/>
                  </a:lnTo>
                  <a:lnTo>
                    <a:pt x="129429" y="1079722"/>
                  </a:lnTo>
                  <a:lnTo>
                    <a:pt x="103591" y="1041602"/>
                  </a:lnTo>
                  <a:lnTo>
                    <a:pt x="80327" y="1001590"/>
                  </a:lnTo>
                  <a:lnTo>
                    <a:pt x="59762" y="959817"/>
                  </a:lnTo>
                  <a:lnTo>
                    <a:pt x="42019" y="916409"/>
                  </a:lnTo>
                  <a:lnTo>
                    <a:pt x="27224" y="871497"/>
                  </a:lnTo>
                  <a:lnTo>
                    <a:pt x="15500" y="825208"/>
                  </a:lnTo>
                  <a:lnTo>
                    <a:pt x="6971" y="777672"/>
                  </a:lnTo>
                  <a:lnTo>
                    <a:pt x="1763" y="729016"/>
                  </a:lnTo>
                  <a:lnTo>
                    <a:pt x="0" y="679370"/>
                  </a:lnTo>
                  <a:lnTo>
                    <a:pt x="0" y="0"/>
                  </a:lnTo>
                  <a:lnTo>
                    <a:pt x="334969" y="0"/>
                  </a:lnTo>
                  <a:lnTo>
                    <a:pt x="334969" y="679370"/>
                  </a:lnTo>
                  <a:lnTo>
                    <a:pt x="354238" y="752472"/>
                  </a:lnTo>
                  <a:lnTo>
                    <a:pt x="377019" y="785113"/>
                  </a:lnTo>
                  <a:lnTo>
                    <a:pt x="407406" y="814356"/>
                  </a:lnTo>
                  <a:lnTo>
                    <a:pt x="444528" y="839611"/>
                  </a:lnTo>
                  <a:lnTo>
                    <a:pt x="487516" y="860284"/>
                  </a:lnTo>
                  <a:lnTo>
                    <a:pt x="535501" y="875784"/>
                  </a:lnTo>
                  <a:lnTo>
                    <a:pt x="587613" y="885518"/>
                  </a:lnTo>
                  <a:lnTo>
                    <a:pt x="642982" y="888894"/>
                  </a:lnTo>
                  <a:lnTo>
                    <a:pt x="782630" y="888894"/>
                  </a:lnTo>
                  <a:lnTo>
                    <a:pt x="782630" y="679370"/>
                  </a:lnTo>
                  <a:lnTo>
                    <a:pt x="1117600" y="1116766"/>
                  </a:lnTo>
                  <a:close/>
                </a:path>
              </a:pathLst>
            </a:custGeom>
            <a:ln w="9525">
              <a:solidFill>
                <a:srgbClr val="00264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5932486" y="4103687"/>
            <a:ext cx="1764030" cy="1487805"/>
            <a:chOff x="5932486" y="4103687"/>
            <a:chExt cx="1764030" cy="1487805"/>
          </a:xfrm>
        </p:grpSpPr>
        <p:sp>
          <p:nvSpPr>
            <p:cNvPr id="12" name="object 12"/>
            <p:cNvSpPr/>
            <p:nvPr/>
          </p:nvSpPr>
          <p:spPr>
            <a:xfrm>
              <a:off x="5937249" y="4108450"/>
              <a:ext cx="1754505" cy="1478280"/>
            </a:xfrm>
            <a:custGeom>
              <a:rect l="l" t="t" r="r" b="b"/>
              <a:pathLst>
                <a:path w="1754504" h="1478279">
                  <a:moveTo>
                    <a:pt x="1228418" y="0"/>
                  </a:moveTo>
                  <a:lnTo>
                    <a:pt x="1754187" y="0"/>
                  </a:lnTo>
                  <a:lnTo>
                    <a:pt x="1754187" y="646061"/>
                  </a:lnTo>
                  <a:lnTo>
                    <a:pt x="1747397" y="719836"/>
                  </a:lnTo>
                  <a:lnTo>
                    <a:pt x="1727532" y="791112"/>
                  </a:lnTo>
                  <a:lnTo>
                    <a:pt x="1695349" y="859416"/>
                  </a:lnTo>
                  <a:lnTo>
                    <a:pt x="1674875" y="892304"/>
                  </a:lnTo>
                  <a:lnTo>
                    <a:pt x="1651605" y="924271"/>
                  </a:lnTo>
                  <a:lnTo>
                    <a:pt x="1625635" y="955258"/>
                  </a:lnTo>
                  <a:lnTo>
                    <a:pt x="1597058" y="985204"/>
                  </a:lnTo>
                  <a:lnTo>
                    <a:pt x="1565970" y="1014051"/>
                  </a:lnTo>
                  <a:lnTo>
                    <a:pt x="1532465" y="1041739"/>
                  </a:lnTo>
                  <a:lnTo>
                    <a:pt x="1496639" y="1068209"/>
                  </a:lnTo>
                  <a:lnTo>
                    <a:pt x="1458584" y="1093401"/>
                  </a:lnTo>
                  <a:lnTo>
                    <a:pt x="1418397" y="1117256"/>
                  </a:lnTo>
                  <a:lnTo>
                    <a:pt x="1376172" y="1139715"/>
                  </a:lnTo>
                  <a:lnTo>
                    <a:pt x="1332004" y="1160719"/>
                  </a:lnTo>
                  <a:lnTo>
                    <a:pt x="1285987" y="1180207"/>
                  </a:lnTo>
                  <a:lnTo>
                    <a:pt x="1238215" y="1198122"/>
                  </a:lnTo>
                  <a:lnTo>
                    <a:pt x="1188785" y="1214402"/>
                  </a:lnTo>
                  <a:lnTo>
                    <a:pt x="1137789" y="1228990"/>
                  </a:lnTo>
                  <a:lnTo>
                    <a:pt x="1085324" y="1241825"/>
                  </a:lnTo>
                  <a:lnTo>
                    <a:pt x="1031483" y="1252848"/>
                  </a:lnTo>
                  <a:lnTo>
                    <a:pt x="976361" y="1262000"/>
                  </a:lnTo>
                  <a:lnTo>
                    <a:pt x="920053" y="1269222"/>
                  </a:lnTo>
                  <a:lnTo>
                    <a:pt x="862654" y="1274454"/>
                  </a:lnTo>
                  <a:lnTo>
                    <a:pt x="804259" y="1277637"/>
                  </a:lnTo>
                  <a:lnTo>
                    <a:pt x="744961" y="1278711"/>
                  </a:lnTo>
                  <a:lnTo>
                    <a:pt x="525769" y="1278711"/>
                  </a:lnTo>
                  <a:lnTo>
                    <a:pt x="525769" y="1477962"/>
                  </a:lnTo>
                  <a:lnTo>
                    <a:pt x="0" y="1062011"/>
                  </a:lnTo>
                  <a:lnTo>
                    <a:pt x="273912" y="845312"/>
                  </a:lnTo>
                  <a:lnTo>
                    <a:pt x="744961" y="845312"/>
                  </a:lnTo>
                  <a:lnTo>
                    <a:pt x="810568" y="843493"/>
                  </a:lnTo>
                  <a:lnTo>
                    <a:pt x="873490" y="838193"/>
                  </a:lnTo>
                  <a:lnTo>
                    <a:pt x="933153" y="829651"/>
                  </a:lnTo>
                  <a:lnTo>
                    <a:pt x="988980" y="818104"/>
                  </a:lnTo>
                  <a:lnTo>
                    <a:pt x="1040396" y="803790"/>
                  </a:lnTo>
                  <a:lnTo>
                    <a:pt x="1086825" y="786946"/>
                  </a:lnTo>
                  <a:lnTo>
                    <a:pt x="1127690" y="767810"/>
                  </a:lnTo>
                  <a:lnTo>
                    <a:pt x="1162417" y="746619"/>
                  </a:lnTo>
                  <a:lnTo>
                    <a:pt x="1211150" y="699024"/>
                  </a:lnTo>
                  <a:lnTo>
                    <a:pt x="1228418" y="646061"/>
                  </a:lnTo>
                  <a:lnTo>
                    <a:pt x="1228418" y="0"/>
                  </a:lnTo>
                  <a:close/>
                </a:path>
                <a:path w="1754504" h="1478279">
                  <a:moveTo>
                    <a:pt x="525769" y="646061"/>
                  </a:moveTo>
                  <a:lnTo>
                    <a:pt x="525769" y="845312"/>
                  </a:lnTo>
                  <a:lnTo>
                    <a:pt x="273912" y="845312"/>
                  </a:lnTo>
                  <a:lnTo>
                    <a:pt x="525769" y="646061"/>
                  </a:lnTo>
                  <a:close/>
                </a:path>
              </a:pathLst>
            </a:custGeom>
            <a:solidFill>
              <a:srgbClr val="78C0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937249" y="4108450"/>
              <a:ext cx="1754505" cy="1478280"/>
            </a:xfrm>
            <a:custGeom>
              <a:rect l="l" t="t" r="r" b="b"/>
              <a:pathLst>
                <a:path w="1754504" h="1478279">
                  <a:moveTo>
                    <a:pt x="0" y="1062011"/>
                  </a:moveTo>
                  <a:lnTo>
                    <a:pt x="525769" y="1477962"/>
                  </a:lnTo>
                  <a:lnTo>
                    <a:pt x="525769" y="1278711"/>
                  </a:lnTo>
                  <a:lnTo>
                    <a:pt x="744961" y="1278711"/>
                  </a:lnTo>
                  <a:lnTo>
                    <a:pt x="804259" y="1277637"/>
                  </a:lnTo>
                  <a:lnTo>
                    <a:pt x="862654" y="1274454"/>
                  </a:lnTo>
                  <a:lnTo>
                    <a:pt x="920053" y="1269222"/>
                  </a:lnTo>
                  <a:lnTo>
                    <a:pt x="976361" y="1262000"/>
                  </a:lnTo>
                  <a:lnTo>
                    <a:pt x="1031483" y="1252848"/>
                  </a:lnTo>
                  <a:lnTo>
                    <a:pt x="1085324" y="1241825"/>
                  </a:lnTo>
                  <a:lnTo>
                    <a:pt x="1137789" y="1228990"/>
                  </a:lnTo>
                  <a:lnTo>
                    <a:pt x="1188785" y="1214402"/>
                  </a:lnTo>
                  <a:lnTo>
                    <a:pt x="1238215" y="1198122"/>
                  </a:lnTo>
                  <a:lnTo>
                    <a:pt x="1285987" y="1180207"/>
                  </a:lnTo>
                  <a:lnTo>
                    <a:pt x="1332004" y="1160719"/>
                  </a:lnTo>
                  <a:lnTo>
                    <a:pt x="1376172" y="1139715"/>
                  </a:lnTo>
                  <a:lnTo>
                    <a:pt x="1418397" y="1117256"/>
                  </a:lnTo>
                  <a:lnTo>
                    <a:pt x="1458584" y="1093401"/>
                  </a:lnTo>
                  <a:lnTo>
                    <a:pt x="1496639" y="1068209"/>
                  </a:lnTo>
                  <a:lnTo>
                    <a:pt x="1532465" y="1041739"/>
                  </a:lnTo>
                  <a:lnTo>
                    <a:pt x="1565970" y="1014051"/>
                  </a:lnTo>
                  <a:lnTo>
                    <a:pt x="1597058" y="985204"/>
                  </a:lnTo>
                  <a:lnTo>
                    <a:pt x="1625635" y="955258"/>
                  </a:lnTo>
                  <a:lnTo>
                    <a:pt x="1651605" y="924271"/>
                  </a:lnTo>
                  <a:lnTo>
                    <a:pt x="1674875" y="892304"/>
                  </a:lnTo>
                  <a:lnTo>
                    <a:pt x="1695349" y="859416"/>
                  </a:lnTo>
                  <a:lnTo>
                    <a:pt x="1727532" y="791112"/>
                  </a:lnTo>
                  <a:lnTo>
                    <a:pt x="1747397" y="719836"/>
                  </a:lnTo>
                  <a:lnTo>
                    <a:pt x="1754187" y="646061"/>
                  </a:lnTo>
                  <a:lnTo>
                    <a:pt x="1754187" y="0"/>
                  </a:lnTo>
                  <a:lnTo>
                    <a:pt x="1228418" y="0"/>
                  </a:lnTo>
                  <a:lnTo>
                    <a:pt x="1228418" y="646061"/>
                  </a:lnTo>
                  <a:lnTo>
                    <a:pt x="1211150" y="699024"/>
                  </a:lnTo>
                  <a:lnTo>
                    <a:pt x="1162417" y="746619"/>
                  </a:lnTo>
                  <a:lnTo>
                    <a:pt x="1127690" y="767810"/>
                  </a:lnTo>
                  <a:lnTo>
                    <a:pt x="1086825" y="786946"/>
                  </a:lnTo>
                  <a:lnTo>
                    <a:pt x="1040396" y="803790"/>
                  </a:lnTo>
                  <a:lnTo>
                    <a:pt x="988980" y="818104"/>
                  </a:lnTo>
                  <a:lnTo>
                    <a:pt x="933153" y="829651"/>
                  </a:lnTo>
                  <a:lnTo>
                    <a:pt x="873490" y="838193"/>
                  </a:lnTo>
                  <a:lnTo>
                    <a:pt x="810568" y="843493"/>
                  </a:lnTo>
                  <a:lnTo>
                    <a:pt x="744961" y="845312"/>
                  </a:lnTo>
                  <a:lnTo>
                    <a:pt x="525769" y="845312"/>
                  </a:lnTo>
                  <a:lnTo>
                    <a:pt x="525769" y="646061"/>
                  </a:lnTo>
                  <a:lnTo>
                    <a:pt x="0" y="1062011"/>
                  </a:lnTo>
                  <a:close/>
                </a:path>
              </a:pathLst>
            </a:custGeom>
            <a:ln w="9525">
              <a:solidFill>
                <a:srgbClr val="00264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4370387" y="5008562"/>
            <a:ext cx="1433830" cy="457200"/>
          </a:xfrm>
          <a:prstGeom prst="rect">
            <a:avLst/>
          </a:prstGeom>
          <a:solidFill>
            <a:srgbClr val="00FFFF"/>
          </a:solidFill>
        </p:spPr>
        <p:txBody>
          <a:bodyPr vert="horz" wrap="square" lIns="0" tIns="127000" rIns="0" bIns="0" rtlCol="0">
            <a:spAutoFit/>
          </a:bodyPr>
          <a:lstStyle/>
          <a:p>
            <a:pPr marL="259079">
              <a:lnSpc>
                <a:spcPct val="100000"/>
              </a:lnSpc>
              <a:spcBef>
                <a:spcPts val="1000"/>
              </a:spcBef>
            </a:pPr>
            <a:r>
              <a:rPr sz="1800" b="1" spc="-15">
                <a:solidFill>
                  <a:srgbClr val="007977"/>
                </a:solidFill>
                <a:latin typeface="微软雅黑"/>
                <a:cs typeface="微软雅黑"/>
              </a:rPr>
              <a:t>会计科目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437062" y="5811530"/>
            <a:ext cx="1854200" cy="701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0">
                <a:solidFill>
                  <a:srgbClr val="007977"/>
                </a:solidFill>
                <a:latin typeface="微软雅黑"/>
                <a:cs typeface="微软雅黑"/>
              </a:rPr>
              <a:t>会计科目形成示意图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900">
              <a:latin typeface="微软雅黑"/>
              <a:cs typeface="微软雅黑"/>
            </a:endParaRPr>
          </a:p>
          <a:p>
            <a:pPr marL="85090">
              <a:lnSpc>
                <a:spcPct val="100000"/>
              </a:lnSpc>
            </a:pPr>
            <a:r>
              <a:rPr sz="1400">
                <a:solidFill>
                  <a:srgbClr val="007977"/>
                </a:solidFill>
                <a:latin typeface="Arial"/>
                <a:cs typeface="Arial"/>
              </a:rPr>
              <a:t>3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8852" y="2466658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solidFill>
                  <a:srgbClr val="007977"/>
                </a:solidFill>
                <a:latin typeface="微软雅黑"/>
                <a:cs typeface="微软雅黑"/>
              </a:rPr>
              <a:t>设置原则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78852" y="2929409"/>
            <a:ext cx="5181600" cy="1945639"/>
          </a:xfrm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80"/>
              </a:spcBef>
            </a:pPr>
            <a:r>
              <a:rPr sz="2800">
                <a:solidFill>
                  <a:srgbClr val="007977"/>
                </a:solidFill>
                <a:latin typeface="Times New Roman"/>
                <a:cs typeface="Times New Roman"/>
              </a:rPr>
              <a:t>1</a:t>
            </a:r>
            <a:r>
              <a:rPr sz="2800" spc="-5">
                <a:solidFill>
                  <a:srgbClr val="007977"/>
                </a:solidFill>
                <a:latin typeface="宋体"/>
                <a:cs typeface="宋体"/>
              </a:rPr>
              <a:t>、统一性与灵活性原则相结合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>
                <a:solidFill>
                  <a:srgbClr val="007977"/>
                </a:solidFill>
                <a:latin typeface="Times New Roman"/>
                <a:cs typeface="Times New Roman"/>
              </a:rPr>
              <a:t>2</a:t>
            </a:r>
            <a:r>
              <a:rPr sz="2800" spc="-5">
                <a:solidFill>
                  <a:srgbClr val="007977"/>
                </a:solidFill>
                <a:latin typeface="宋体"/>
                <a:cs typeface="宋体"/>
              </a:rPr>
              <a:t>、满足各个会计信息使用者原则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>
                <a:solidFill>
                  <a:srgbClr val="007977"/>
                </a:solidFill>
                <a:latin typeface="Times New Roman"/>
                <a:cs typeface="Times New Roman"/>
              </a:rPr>
              <a:t>3</a:t>
            </a:r>
            <a:r>
              <a:rPr sz="2800" spc="-5">
                <a:solidFill>
                  <a:srgbClr val="007977"/>
                </a:solidFill>
                <a:latin typeface="宋体"/>
                <a:cs typeface="宋体"/>
              </a:rPr>
              <a:t>、发展性与稳定性原则相结合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8852" y="2466658"/>
            <a:ext cx="4089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5">
                <a:solidFill>
                  <a:srgbClr val="007977"/>
                </a:solidFill>
                <a:latin typeface="微软雅黑"/>
                <a:cs typeface="微软雅黑"/>
              </a:rPr>
              <a:t>三、会计科目的分类：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66988" y="907833"/>
            <a:ext cx="3759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56665"/>
              </a:tabLst>
            </a:pPr>
            <a:r>
              <a:rPr spc="-25"/>
              <a:t>1.3</a:t>
            </a:r>
            <a:r>
              <a:rPr/>
              <a:t>	</a:t>
            </a:r>
            <a:r>
              <a:rPr spc="-10"/>
              <a:t>会计科目的分类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31228" y="1547913"/>
            <a:ext cx="5928360" cy="49644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37260">
              <a:lnSpc>
                <a:spcPts val="3020"/>
              </a:lnSpc>
              <a:spcBef>
                <a:spcPts val="100"/>
              </a:spcBef>
            </a:pPr>
            <a:r>
              <a:rPr sz="2800">
                <a:solidFill>
                  <a:srgbClr val="003399"/>
                </a:solidFill>
                <a:latin typeface="黑体"/>
                <a:cs typeface="黑体"/>
              </a:rPr>
              <a:t>（一）</a:t>
            </a:r>
            <a:r>
              <a:rPr sz="2800" spc="-5">
                <a:solidFill>
                  <a:srgbClr val="003399"/>
                </a:solidFill>
                <a:latin typeface="黑体"/>
                <a:cs typeface="黑体"/>
              </a:rPr>
              <a:t>按其核算经济内容的分类</a:t>
            </a:r>
            <a:endParaRPr sz="2800">
              <a:latin typeface="黑体"/>
              <a:cs typeface="黑体"/>
            </a:endParaRPr>
          </a:p>
          <a:p>
            <a:pPr marL="12700">
              <a:lnSpc>
                <a:spcPts val="3020"/>
              </a:lnSpc>
            </a:pPr>
            <a:r>
              <a:rPr sz="2400" spc="-165">
                <a:solidFill>
                  <a:srgbClr val="3366FF"/>
                </a:solidFill>
                <a:latin typeface="Wingdings"/>
                <a:cs typeface="Wingdings"/>
              </a:rPr>
              <a:t></a:t>
            </a:r>
            <a:r>
              <a:rPr sz="2800" spc="-25">
                <a:solidFill>
                  <a:srgbClr val="007977"/>
                </a:solidFill>
                <a:latin typeface="宋体"/>
                <a:cs typeface="宋体"/>
              </a:rPr>
              <a:t>分类</a:t>
            </a:r>
            <a:endParaRPr sz="2800">
              <a:latin typeface="宋体"/>
              <a:cs typeface="宋体"/>
            </a:endParaRPr>
          </a:p>
          <a:p>
            <a:pPr marL="706755" indent="-237490">
              <a:lnSpc>
                <a:spcPct val="100000"/>
              </a:lnSpc>
              <a:spcBef>
                <a:spcPts val="560"/>
              </a:spcBef>
              <a:buClr>
                <a:srgbClr val="DC5900"/>
              </a:buClr>
              <a:buSzPct val="81250"/>
              <a:buFont typeface="Wingdings"/>
              <a:buChar char=""/>
              <a:tabLst>
                <a:tab pos="707390"/>
              </a:tabLst>
            </a:pPr>
            <a:r>
              <a:rPr sz="2400" spc="-10">
                <a:solidFill>
                  <a:srgbClr val="007977"/>
                </a:solidFill>
                <a:latin typeface="宋体"/>
                <a:cs typeface="宋体"/>
              </a:rPr>
              <a:t>资产类科目</a:t>
            </a:r>
            <a:endParaRPr sz="2400">
              <a:latin typeface="宋体"/>
              <a:cs typeface="宋体"/>
            </a:endParaRPr>
          </a:p>
          <a:p>
            <a:pPr marL="706755" indent="-237490">
              <a:lnSpc>
                <a:spcPct val="100000"/>
              </a:lnSpc>
              <a:spcBef>
                <a:spcPts val="580"/>
              </a:spcBef>
              <a:buClr>
                <a:srgbClr val="DC5900"/>
              </a:buClr>
              <a:buSzPct val="81250"/>
              <a:buFont typeface="Wingdings"/>
              <a:buChar char=""/>
              <a:tabLst>
                <a:tab pos="707390"/>
              </a:tabLst>
            </a:pPr>
            <a:r>
              <a:rPr sz="2400" spc="-10">
                <a:solidFill>
                  <a:srgbClr val="007977"/>
                </a:solidFill>
                <a:latin typeface="宋体"/>
                <a:cs typeface="宋体"/>
              </a:rPr>
              <a:t>负债类科目</a:t>
            </a:r>
            <a:endParaRPr sz="2400">
              <a:latin typeface="宋体"/>
              <a:cs typeface="宋体"/>
            </a:endParaRPr>
          </a:p>
          <a:p>
            <a:pPr marL="706755" indent="-237490">
              <a:lnSpc>
                <a:spcPct val="100000"/>
              </a:lnSpc>
              <a:spcBef>
                <a:spcPts val="575"/>
              </a:spcBef>
              <a:buClr>
                <a:srgbClr val="DC5900"/>
              </a:buClr>
              <a:buSzPct val="81250"/>
              <a:buFont typeface="Wingdings"/>
              <a:buChar char=""/>
              <a:tabLst>
                <a:tab pos="707390"/>
              </a:tabLst>
            </a:pPr>
            <a:r>
              <a:rPr sz="2400" spc="-10">
                <a:solidFill>
                  <a:srgbClr val="007977"/>
                </a:solidFill>
                <a:latin typeface="宋体"/>
                <a:cs typeface="宋体"/>
              </a:rPr>
              <a:t>所有者权益类科目</a:t>
            </a:r>
            <a:endParaRPr sz="2400">
              <a:latin typeface="宋体"/>
              <a:cs typeface="宋体"/>
            </a:endParaRPr>
          </a:p>
          <a:p>
            <a:pPr marL="706755" indent="-237490">
              <a:lnSpc>
                <a:spcPct val="100000"/>
              </a:lnSpc>
              <a:spcBef>
                <a:spcPts val="575"/>
              </a:spcBef>
              <a:buClr>
                <a:srgbClr val="DC5900"/>
              </a:buClr>
              <a:buSzPct val="81250"/>
              <a:buFont typeface="Wingdings"/>
              <a:buChar char=""/>
              <a:tabLst>
                <a:tab pos="707390"/>
              </a:tabLst>
            </a:pPr>
            <a:r>
              <a:rPr sz="2400" spc="-20">
                <a:solidFill>
                  <a:srgbClr val="007977"/>
                </a:solidFill>
                <a:latin typeface="宋体"/>
                <a:cs typeface="宋体"/>
              </a:rPr>
              <a:t>共同类</a:t>
            </a:r>
            <a:endParaRPr sz="2400">
              <a:latin typeface="宋体"/>
              <a:cs typeface="宋体"/>
            </a:endParaRPr>
          </a:p>
          <a:p>
            <a:pPr marL="706755" indent="-237490">
              <a:lnSpc>
                <a:spcPct val="100000"/>
              </a:lnSpc>
              <a:spcBef>
                <a:spcPts val="575"/>
              </a:spcBef>
              <a:buClr>
                <a:srgbClr val="DC5900"/>
              </a:buClr>
              <a:buSzPct val="81250"/>
              <a:buFont typeface="Wingdings"/>
              <a:buChar char=""/>
              <a:tabLst>
                <a:tab pos="707390"/>
              </a:tabLst>
            </a:pPr>
            <a:r>
              <a:rPr sz="2400" spc="-10">
                <a:solidFill>
                  <a:srgbClr val="007977"/>
                </a:solidFill>
                <a:latin typeface="宋体"/>
                <a:cs typeface="宋体"/>
              </a:rPr>
              <a:t>成本类科目</a:t>
            </a:r>
            <a:endParaRPr sz="2400">
              <a:latin typeface="宋体"/>
              <a:cs typeface="宋体"/>
            </a:endParaRPr>
          </a:p>
          <a:p>
            <a:pPr marL="706755" indent="-237490">
              <a:lnSpc>
                <a:spcPct val="100000"/>
              </a:lnSpc>
              <a:spcBef>
                <a:spcPts val="575"/>
              </a:spcBef>
              <a:buClr>
                <a:srgbClr val="DC5900"/>
              </a:buClr>
              <a:buSzPct val="81250"/>
              <a:buFont typeface="Wingdings"/>
              <a:buChar char=""/>
              <a:tabLst>
                <a:tab pos="707390"/>
              </a:tabLst>
            </a:pPr>
            <a:r>
              <a:rPr sz="2400" spc="-10">
                <a:solidFill>
                  <a:srgbClr val="007977"/>
                </a:solidFill>
                <a:latin typeface="宋体"/>
                <a:cs typeface="宋体"/>
              </a:rPr>
              <a:t>损溢类科目等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85"/>
              </a:spcBef>
            </a:pPr>
            <a:r>
              <a:rPr sz="2400" spc="-165">
                <a:solidFill>
                  <a:srgbClr val="3366FF"/>
                </a:solidFill>
                <a:latin typeface="Wingdings"/>
                <a:cs typeface="Wingdings"/>
              </a:rPr>
              <a:t></a:t>
            </a:r>
            <a:r>
              <a:rPr sz="2800" spc="-25">
                <a:solidFill>
                  <a:srgbClr val="007977"/>
                </a:solidFill>
                <a:latin typeface="宋体"/>
                <a:cs typeface="宋体"/>
              </a:rPr>
              <a:t>优点</a:t>
            </a:r>
            <a:endParaRPr sz="2800">
              <a:latin typeface="宋体"/>
              <a:cs typeface="宋体"/>
            </a:endParaRPr>
          </a:p>
          <a:p>
            <a:pPr marL="927100">
              <a:lnSpc>
                <a:spcPct val="100000"/>
              </a:lnSpc>
              <a:spcBef>
                <a:spcPts val="455"/>
              </a:spcBef>
            </a:pPr>
            <a:r>
              <a:rPr sz="1850" spc="-50">
                <a:solidFill>
                  <a:srgbClr val="3366FF"/>
                </a:solidFill>
                <a:latin typeface="Wingdings"/>
                <a:cs typeface="Wingdings"/>
              </a:rPr>
              <a:t></a:t>
            </a:r>
            <a:r>
              <a:rPr sz="2000" spc="-5">
                <a:solidFill>
                  <a:srgbClr val="007977"/>
                </a:solidFill>
                <a:latin typeface="宋体"/>
                <a:cs typeface="宋体"/>
              </a:rPr>
              <a:t>遵循了会计要素的基本特性</a:t>
            </a:r>
            <a:endParaRPr sz="2000">
              <a:latin typeface="宋体"/>
              <a:cs typeface="宋体"/>
            </a:endParaRPr>
          </a:p>
          <a:p>
            <a:pPr marL="927100">
              <a:lnSpc>
                <a:spcPct val="100000"/>
              </a:lnSpc>
              <a:spcBef>
                <a:spcPts val="480"/>
              </a:spcBef>
            </a:pPr>
            <a:r>
              <a:rPr sz="1850" spc="-50">
                <a:solidFill>
                  <a:srgbClr val="3366FF"/>
                </a:solidFill>
                <a:latin typeface="Wingdings"/>
                <a:cs typeface="Wingdings"/>
              </a:rPr>
              <a:t></a:t>
            </a:r>
            <a:r>
              <a:rPr sz="2000" spc="-5">
                <a:solidFill>
                  <a:srgbClr val="007977"/>
                </a:solidFill>
                <a:latin typeface="宋体"/>
                <a:cs typeface="宋体"/>
              </a:rPr>
              <a:t>清晰反映了企业的财务状况和经营成果</a:t>
            </a:r>
            <a:endParaRPr sz="2000">
              <a:latin typeface="宋体"/>
              <a:cs typeface="宋体"/>
            </a:endParaRPr>
          </a:p>
          <a:p>
            <a:pPr marL="1352550" algn="ctr">
              <a:lnSpc>
                <a:spcPct val="100000"/>
              </a:lnSpc>
              <a:spcBef>
                <a:spcPts val="660"/>
              </a:spcBef>
            </a:pPr>
            <a:r>
              <a:rPr sz="1400">
                <a:solidFill>
                  <a:srgbClr val="007977"/>
                </a:solidFill>
                <a:latin typeface="Arial"/>
                <a:cs typeface="Arial"/>
              </a:rPr>
              <a:t>6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745739" y="1289202"/>
            <a:ext cx="5765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F00FF"/>
                </a:solidFill>
                <a:latin typeface="微软雅黑"/>
                <a:cs typeface="微软雅黑"/>
              </a:rPr>
              <a:t>流动资产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：</a:t>
            </a:r>
            <a:r>
              <a:rPr sz="2400" b="1" spc="-5">
                <a:solidFill>
                  <a:srgbClr val="007977"/>
                </a:solidFill>
                <a:latin typeface="微软雅黑"/>
                <a:cs typeface="微软雅黑"/>
              </a:rPr>
              <a:t>库存现金、银行存款、原材料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71522" y="1931689"/>
            <a:ext cx="1803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007977"/>
                </a:solidFill>
                <a:latin typeface="微软雅黑"/>
                <a:cs typeface="微软雅黑"/>
              </a:rPr>
              <a:t>按流动性分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202939" y="1790109"/>
            <a:ext cx="5549265" cy="11417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6830">
              <a:lnSpc>
                <a:spcPct val="152600"/>
              </a:lnSpc>
              <a:spcBef>
                <a:spcPts val="100"/>
              </a:spcBef>
            </a:pPr>
            <a:r>
              <a:rPr sz="2400" b="1" spc="-5">
                <a:solidFill>
                  <a:srgbClr val="007977"/>
                </a:solidFill>
                <a:latin typeface="微软雅黑"/>
                <a:cs typeface="微软雅黑"/>
              </a:rPr>
              <a:t>库存商品、交易性金融资产、应收账款、应收票据、预付账款、其他应收款等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29564" y="593407"/>
            <a:ext cx="3225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125">
                <a:solidFill>
                  <a:srgbClr val="0000FF"/>
                </a:solidFill>
                <a:latin typeface="微软雅黑"/>
                <a:cs typeface="微软雅黑"/>
              </a:rPr>
              <a:t>1.</a:t>
            </a:r>
            <a:r>
              <a:rPr b="1" spc="-10">
                <a:solidFill>
                  <a:srgbClr val="0000FF"/>
                </a:solidFill>
                <a:latin typeface="微软雅黑"/>
                <a:cs typeface="微软雅黑"/>
              </a:rPr>
              <a:t>资产类的会计科目</a:t>
            </a:r>
          </a:p>
        </p:txBody>
      </p:sp>
      <p:sp>
        <p:nvSpPr>
          <p:cNvPr id="6" name="object 6"/>
          <p:cNvSpPr/>
          <p:nvPr/>
        </p:nvSpPr>
        <p:spPr>
          <a:xfrm>
            <a:off x="2411411" y="1484311"/>
            <a:ext cx="360680" cy="1943100"/>
          </a:xfrm>
          <a:custGeom>
            <a:rect l="l" t="t" r="r" b="b"/>
            <a:pathLst>
              <a:path w="360680" h="1943100">
                <a:moveTo>
                  <a:pt x="360362" y="1943100"/>
                </a:moveTo>
                <a:lnTo>
                  <a:pt x="312463" y="1937316"/>
                </a:lnTo>
                <a:lnTo>
                  <a:pt x="269421" y="1920992"/>
                </a:lnTo>
                <a:lnTo>
                  <a:pt x="232955" y="1895673"/>
                </a:lnTo>
                <a:lnTo>
                  <a:pt x="204781" y="1862901"/>
                </a:lnTo>
                <a:lnTo>
                  <a:pt x="186617" y="1824221"/>
                </a:lnTo>
                <a:lnTo>
                  <a:pt x="180181" y="1781175"/>
                </a:lnTo>
                <a:lnTo>
                  <a:pt x="180181" y="1133475"/>
                </a:lnTo>
                <a:lnTo>
                  <a:pt x="173745" y="1090429"/>
                </a:lnTo>
                <a:lnTo>
                  <a:pt x="155581" y="1051748"/>
                </a:lnTo>
                <a:lnTo>
                  <a:pt x="127407" y="1018976"/>
                </a:lnTo>
                <a:lnTo>
                  <a:pt x="90940" y="993657"/>
                </a:lnTo>
                <a:lnTo>
                  <a:pt x="47899" y="977334"/>
                </a:lnTo>
                <a:lnTo>
                  <a:pt x="0" y="971550"/>
                </a:lnTo>
                <a:lnTo>
                  <a:pt x="47899" y="965765"/>
                </a:lnTo>
                <a:lnTo>
                  <a:pt x="90940" y="949442"/>
                </a:lnTo>
                <a:lnTo>
                  <a:pt x="127407" y="924123"/>
                </a:lnTo>
                <a:lnTo>
                  <a:pt x="155580" y="891351"/>
                </a:lnTo>
                <a:lnTo>
                  <a:pt x="173744" y="852671"/>
                </a:lnTo>
                <a:lnTo>
                  <a:pt x="180180" y="809624"/>
                </a:lnTo>
                <a:lnTo>
                  <a:pt x="180181" y="161925"/>
                </a:lnTo>
                <a:lnTo>
                  <a:pt x="186617" y="118879"/>
                </a:lnTo>
                <a:lnTo>
                  <a:pt x="204781" y="80198"/>
                </a:lnTo>
                <a:lnTo>
                  <a:pt x="232955" y="47426"/>
                </a:lnTo>
                <a:lnTo>
                  <a:pt x="269421" y="22107"/>
                </a:lnTo>
                <a:lnTo>
                  <a:pt x="312463" y="5784"/>
                </a:lnTo>
                <a:lnTo>
                  <a:pt x="360362" y="0"/>
                </a:lnTo>
              </a:path>
            </a:pathLst>
          </a:custGeom>
          <a:ln w="57150">
            <a:solidFill>
              <a:srgbClr val="FF66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121727" y="2902604"/>
            <a:ext cx="7440930" cy="3121660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2017395" marR="5080" indent="-381000">
              <a:lnSpc>
                <a:spcPct val="146600"/>
              </a:lnSpc>
              <a:spcBef>
                <a:spcPts val="229"/>
              </a:spcBef>
            </a:pPr>
            <a:r>
              <a:rPr sz="2800" b="1">
                <a:solidFill>
                  <a:srgbClr val="FF00FF"/>
                </a:solidFill>
                <a:latin typeface="微软雅黑"/>
                <a:cs typeface="微软雅黑"/>
              </a:rPr>
              <a:t>非流动资产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：</a:t>
            </a:r>
            <a:r>
              <a:rPr sz="2400" b="1" spc="-5">
                <a:solidFill>
                  <a:srgbClr val="007977"/>
                </a:solidFill>
                <a:latin typeface="微软雅黑"/>
                <a:cs typeface="微软雅黑"/>
              </a:rPr>
              <a:t>长期股权投资、固定资产、无形资产、投资性房地产、在建工程、</a:t>
            </a:r>
            <a:r>
              <a:rPr sz="2400" b="1" spc="-10">
                <a:solidFill>
                  <a:srgbClr val="007977"/>
                </a:solidFill>
                <a:latin typeface="微软雅黑"/>
                <a:cs typeface="微软雅黑"/>
              </a:rPr>
              <a:t>固定资产清理等</a:t>
            </a:r>
            <a:endParaRPr sz="2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3200" spc="-5">
                <a:solidFill>
                  <a:srgbClr val="CC0066"/>
                </a:solidFill>
                <a:latin typeface="宋体"/>
                <a:cs typeface="宋体"/>
              </a:rPr>
              <a:t>非流动资产又称长期资产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745739" y="1993100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007977"/>
                </a:solidFill>
                <a:latin typeface="微软雅黑"/>
                <a:cs typeface="微软雅黑"/>
              </a:rPr>
              <a:t>流动负债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7640" y="3273260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007977"/>
                </a:solidFill>
                <a:latin typeface="微软雅黑"/>
                <a:cs typeface="微软雅黑"/>
              </a:rPr>
              <a:t>按偿还期限分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34639" y="4553420"/>
            <a:ext cx="1803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007977"/>
                </a:solidFill>
                <a:latin typeface="微软雅黑"/>
                <a:cs typeface="微软雅黑"/>
              </a:rPr>
              <a:t>非流动负债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790439" y="499580"/>
            <a:ext cx="3937000" cy="5146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1600" marR="271780" indent="-88900">
              <a:lnSpc>
                <a:spcPct val="150000"/>
              </a:lnSpc>
              <a:spcBef>
                <a:spcPts val="100"/>
              </a:spcBef>
            </a:pPr>
            <a:r>
              <a:rPr sz="2800" b="1" spc="-30">
                <a:solidFill>
                  <a:srgbClr val="007977"/>
                </a:solidFill>
                <a:latin typeface="微软雅黑"/>
                <a:cs typeface="微软雅黑"/>
              </a:rPr>
              <a:t>短期借款、预收账款 、</a:t>
            </a:r>
            <a:r>
              <a:rPr sz="2800" b="1" spc="-10">
                <a:solidFill>
                  <a:srgbClr val="007977"/>
                </a:solidFill>
                <a:latin typeface="微软雅黑"/>
                <a:cs typeface="微软雅黑"/>
              </a:rPr>
              <a:t>交易性金融负债、</a:t>
            </a:r>
            <a:endParaRPr sz="2800">
              <a:latin typeface="微软雅黑"/>
              <a:cs typeface="微软雅黑"/>
            </a:endParaRPr>
          </a:p>
          <a:p>
            <a:pPr marL="12700" marR="5080" indent="88900">
              <a:lnSpc>
                <a:spcPct val="150000"/>
              </a:lnSpc>
            </a:pPr>
            <a:r>
              <a:rPr sz="2800" b="1" spc="-5">
                <a:solidFill>
                  <a:srgbClr val="007977"/>
                </a:solidFill>
                <a:latin typeface="微软雅黑"/>
                <a:cs typeface="微软雅黑"/>
              </a:rPr>
              <a:t>应付账款、应付票据、应交税费、应付职工薪酬应付股利、其他应付款等</a:t>
            </a:r>
            <a:endParaRPr sz="2800">
              <a:latin typeface="微软雅黑"/>
              <a:cs typeface="微软雅黑"/>
            </a:endParaRPr>
          </a:p>
          <a:p>
            <a:pPr marL="457200" marR="1694180">
              <a:lnSpc>
                <a:spcPct val="150000"/>
              </a:lnSpc>
            </a:pPr>
            <a:r>
              <a:rPr sz="2800" b="1" spc="-15">
                <a:solidFill>
                  <a:srgbClr val="007977"/>
                </a:solidFill>
                <a:latin typeface="微软雅黑"/>
                <a:cs typeface="微软雅黑"/>
              </a:rPr>
              <a:t>长期借款</a:t>
            </a:r>
            <a:r>
              <a:rPr sz="2800" b="1" spc="-50">
                <a:solidFill>
                  <a:srgbClr val="007977"/>
                </a:solidFill>
                <a:latin typeface="微软雅黑"/>
                <a:cs typeface="微软雅黑"/>
              </a:rPr>
              <a:t> </a:t>
            </a:r>
            <a:r>
              <a:rPr sz="2800" b="1" spc="-15">
                <a:solidFill>
                  <a:srgbClr val="007977"/>
                </a:solidFill>
                <a:latin typeface="微软雅黑"/>
                <a:cs typeface="微软雅黑"/>
              </a:rPr>
              <a:t>应付债券</a:t>
            </a:r>
            <a:r>
              <a:rPr sz="2800" b="1" spc="-50">
                <a:solidFill>
                  <a:srgbClr val="007977"/>
                </a:solidFill>
                <a:latin typeface="微软雅黑"/>
                <a:cs typeface="微软雅黑"/>
              </a:rPr>
              <a:t> </a:t>
            </a:r>
            <a:r>
              <a:rPr sz="2800" b="1" spc="-10">
                <a:solidFill>
                  <a:srgbClr val="007977"/>
                </a:solidFill>
                <a:latin typeface="微软雅黑"/>
                <a:cs typeface="微软雅黑"/>
              </a:rPr>
              <a:t>长期应付款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07339" y="160020"/>
            <a:ext cx="3225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125">
                <a:solidFill>
                  <a:srgbClr val="0000FF"/>
                </a:solidFill>
                <a:latin typeface="微软雅黑"/>
                <a:cs typeface="微软雅黑"/>
              </a:rPr>
              <a:t>2.</a:t>
            </a:r>
            <a:r>
              <a:rPr b="1" spc="-10">
                <a:solidFill>
                  <a:srgbClr val="0000FF"/>
                </a:solidFill>
                <a:latin typeface="微软雅黑"/>
                <a:cs typeface="微软雅黑"/>
              </a:rPr>
              <a:t>负债类的会计科目</a:t>
            </a:r>
          </a:p>
        </p:txBody>
      </p:sp>
      <p:sp>
        <p:nvSpPr>
          <p:cNvPr id="7" name="object 7"/>
          <p:cNvSpPr/>
          <p:nvPr/>
        </p:nvSpPr>
        <p:spPr>
          <a:xfrm>
            <a:off x="4284661" y="836612"/>
            <a:ext cx="358775" cy="2736850"/>
          </a:xfrm>
          <a:custGeom>
            <a:rect l="l" t="t" r="r" b="b"/>
            <a:pathLst>
              <a:path w="358775" h="2736850">
                <a:moveTo>
                  <a:pt x="358775" y="2736849"/>
                </a:moveTo>
                <a:lnTo>
                  <a:pt x="317643" y="2730826"/>
                </a:lnTo>
                <a:lnTo>
                  <a:pt x="279885" y="2713668"/>
                </a:lnTo>
                <a:lnTo>
                  <a:pt x="246577" y="2686745"/>
                </a:lnTo>
                <a:lnTo>
                  <a:pt x="218797" y="2651426"/>
                </a:lnTo>
                <a:lnTo>
                  <a:pt x="197621" y="2609079"/>
                </a:lnTo>
                <a:lnTo>
                  <a:pt x="184125" y="2561074"/>
                </a:lnTo>
                <a:lnTo>
                  <a:pt x="179387" y="2508780"/>
                </a:lnTo>
                <a:lnTo>
                  <a:pt x="179387" y="1596494"/>
                </a:lnTo>
                <a:lnTo>
                  <a:pt x="174649" y="1544200"/>
                </a:lnTo>
                <a:lnTo>
                  <a:pt x="161154" y="1496195"/>
                </a:lnTo>
                <a:lnTo>
                  <a:pt x="139978" y="1453848"/>
                </a:lnTo>
                <a:lnTo>
                  <a:pt x="112197" y="1418529"/>
                </a:lnTo>
                <a:lnTo>
                  <a:pt x="78890" y="1391606"/>
                </a:lnTo>
                <a:lnTo>
                  <a:pt x="41131" y="1374448"/>
                </a:lnTo>
                <a:lnTo>
                  <a:pt x="0" y="1368424"/>
                </a:lnTo>
                <a:lnTo>
                  <a:pt x="41131" y="1362401"/>
                </a:lnTo>
                <a:lnTo>
                  <a:pt x="78889" y="1345243"/>
                </a:lnTo>
                <a:lnTo>
                  <a:pt x="112197" y="1318320"/>
                </a:lnTo>
                <a:lnTo>
                  <a:pt x="139977" y="1283001"/>
                </a:lnTo>
                <a:lnTo>
                  <a:pt x="161153" y="1240654"/>
                </a:lnTo>
                <a:lnTo>
                  <a:pt x="174649" y="1192649"/>
                </a:lnTo>
                <a:lnTo>
                  <a:pt x="179387" y="1140355"/>
                </a:lnTo>
                <a:lnTo>
                  <a:pt x="179387" y="228069"/>
                </a:lnTo>
                <a:lnTo>
                  <a:pt x="184125" y="175775"/>
                </a:lnTo>
                <a:lnTo>
                  <a:pt x="197620" y="127770"/>
                </a:lnTo>
                <a:lnTo>
                  <a:pt x="218796" y="85423"/>
                </a:lnTo>
                <a:lnTo>
                  <a:pt x="246577" y="50104"/>
                </a:lnTo>
                <a:lnTo>
                  <a:pt x="279884" y="23181"/>
                </a:lnTo>
                <a:lnTo>
                  <a:pt x="317643" y="6023"/>
                </a:lnTo>
                <a:lnTo>
                  <a:pt x="358775" y="0"/>
                </a:lnTo>
              </a:path>
            </a:pathLst>
          </a:custGeom>
          <a:ln w="381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339974" y="2276474"/>
            <a:ext cx="431800" cy="2520950"/>
          </a:xfrm>
          <a:custGeom>
            <a:rect l="l" t="t" r="r" b="b"/>
            <a:pathLst>
              <a:path w="431800" h="2520950">
                <a:moveTo>
                  <a:pt x="431800" y="2520949"/>
                </a:moveTo>
                <a:lnTo>
                  <a:pt x="382296" y="2515401"/>
                </a:lnTo>
                <a:lnTo>
                  <a:pt x="336852" y="2499596"/>
                </a:lnTo>
                <a:lnTo>
                  <a:pt x="296765" y="2474797"/>
                </a:lnTo>
                <a:lnTo>
                  <a:pt x="263331" y="2442264"/>
                </a:lnTo>
                <a:lnTo>
                  <a:pt x="237844" y="2403257"/>
                </a:lnTo>
                <a:lnTo>
                  <a:pt x="221602" y="2359039"/>
                </a:lnTo>
                <a:lnTo>
                  <a:pt x="215900" y="2310870"/>
                </a:lnTo>
                <a:lnTo>
                  <a:pt x="215900" y="1470554"/>
                </a:lnTo>
                <a:lnTo>
                  <a:pt x="210197" y="1422384"/>
                </a:lnTo>
                <a:lnTo>
                  <a:pt x="193955" y="1378166"/>
                </a:lnTo>
                <a:lnTo>
                  <a:pt x="168469" y="1339160"/>
                </a:lnTo>
                <a:lnTo>
                  <a:pt x="135034" y="1306626"/>
                </a:lnTo>
                <a:lnTo>
                  <a:pt x="94947" y="1281827"/>
                </a:lnTo>
                <a:lnTo>
                  <a:pt x="49503" y="1266023"/>
                </a:lnTo>
                <a:lnTo>
                  <a:pt x="0" y="1260474"/>
                </a:lnTo>
                <a:lnTo>
                  <a:pt x="49503" y="1254925"/>
                </a:lnTo>
                <a:lnTo>
                  <a:pt x="94947" y="1239121"/>
                </a:lnTo>
                <a:lnTo>
                  <a:pt x="135034" y="1214322"/>
                </a:lnTo>
                <a:lnTo>
                  <a:pt x="168469" y="1181788"/>
                </a:lnTo>
                <a:lnTo>
                  <a:pt x="193955" y="1142782"/>
                </a:lnTo>
                <a:lnTo>
                  <a:pt x="210197" y="1098563"/>
                </a:lnTo>
                <a:lnTo>
                  <a:pt x="215899" y="1050394"/>
                </a:lnTo>
                <a:lnTo>
                  <a:pt x="215900" y="210079"/>
                </a:lnTo>
                <a:lnTo>
                  <a:pt x="221602" y="161910"/>
                </a:lnTo>
                <a:lnTo>
                  <a:pt x="237844" y="117691"/>
                </a:lnTo>
                <a:lnTo>
                  <a:pt x="263330" y="78685"/>
                </a:lnTo>
                <a:lnTo>
                  <a:pt x="296765" y="46152"/>
                </a:lnTo>
                <a:lnTo>
                  <a:pt x="336852" y="21352"/>
                </a:lnTo>
                <a:lnTo>
                  <a:pt x="382296" y="5548"/>
                </a:lnTo>
                <a:lnTo>
                  <a:pt x="431800" y="0"/>
                </a:lnTo>
              </a:path>
            </a:pathLst>
          </a:custGeom>
          <a:ln w="57150">
            <a:solidFill>
              <a:srgbClr val="FF66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4859337" y="4149724"/>
            <a:ext cx="360680" cy="1295400"/>
          </a:xfrm>
          <a:custGeom>
            <a:rect l="l" t="t" r="r" b="b"/>
            <a:pathLst>
              <a:path w="360679" h="1295400">
                <a:moveTo>
                  <a:pt x="360362" y="1295400"/>
                </a:moveTo>
                <a:lnTo>
                  <a:pt x="303410" y="1289896"/>
                </a:lnTo>
                <a:lnTo>
                  <a:pt x="253949" y="1274572"/>
                </a:lnTo>
                <a:lnTo>
                  <a:pt x="214945" y="1251204"/>
                </a:lnTo>
                <a:lnTo>
                  <a:pt x="189366" y="1221570"/>
                </a:lnTo>
                <a:lnTo>
                  <a:pt x="180180" y="1187450"/>
                </a:lnTo>
                <a:lnTo>
                  <a:pt x="180181" y="755650"/>
                </a:lnTo>
                <a:lnTo>
                  <a:pt x="170995" y="721529"/>
                </a:lnTo>
                <a:lnTo>
                  <a:pt x="145416" y="691896"/>
                </a:lnTo>
                <a:lnTo>
                  <a:pt x="106412" y="668528"/>
                </a:lnTo>
                <a:lnTo>
                  <a:pt x="56951" y="653203"/>
                </a:lnTo>
                <a:lnTo>
                  <a:pt x="0" y="647700"/>
                </a:lnTo>
                <a:lnTo>
                  <a:pt x="56951" y="642196"/>
                </a:lnTo>
                <a:lnTo>
                  <a:pt x="106412" y="626871"/>
                </a:lnTo>
                <a:lnTo>
                  <a:pt x="145416" y="603503"/>
                </a:lnTo>
                <a:lnTo>
                  <a:pt x="170995" y="573870"/>
                </a:lnTo>
                <a:lnTo>
                  <a:pt x="180180" y="539749"/>
                </a:lnTo>
                <a:lnTo>
                  <a:pt x="180181" y="107950"/>
                </a:lnTo>
                <a:lnTo>
                  <a:pt x="189366" y="73829"/>
                </a:lnTo>
                <a:lnTo>
                  <a:pt x="214945" y="44196"/>
                </a:lnTo>
                <a:lnTo>
                  <a:pt x="253949" y="20828"/>
                </a:lnTo>
                <a:lnTo>
                  <a:pt x="303410" y="5503"/>
                </a:lnTo>
                <a:lnTo>
                  <a:pt x="360361" y="0"/>
                </a:lnTo>
              </a:path>
            </a:pathLst>
          </a:custGeom>
          <a:ln w="38100">
            <a:solidFill>
              <a:srgbClr val="FF66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834389" y="6067107"/>
            <a:ext cx="4495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>
                <a:solidFill>
                  <a:srgbClr val="CC0066"/>
                </a:solidFill>
                <a:latin typeface="宋体"/>
                <a:cs typeface="宋体"/>
              </a:rPr>
              <a:t>非流动负债又称长期负债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639351" y="6273333"/>
            <a:ext cx="1244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007977"/>
                </a:solidFill>
                <a:latin typeface="Arial"/>
                <a:cs typeface="Arial"/>
              </a:rPr>
              <a:t>9</a:t>
            </a:r>
            <a:endParaRPr sz="14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37627" y="1028382"/>
            <a:ext cx="5511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160">
                <a:solidFill>
                  <a:srgbClr val="0000FF"/>
                </a:solidFill>
                <a:latin typeface="微软雅黑"/>
                <a:cs typeface="微软雅黑"/>
              </a:rPr>
              <a:t>3.</a:t>
            </a:r>
            <a:r>
              <a:rPr sz="3600" b="1" spc="-5">
                <a:solidFill>
                  <a:srgbClr val="0000FF"/>
                </a:solidFill>
                <a:latin typeface="微软雅黑"/>
                <a:cs typeface="微软雅黑"/>
              </a:rPr>
              <a:t>所有者权益类的会计科目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5828" y="1964372"/>
            <a:ext cx="7848600" cy="3225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983480">
              <a:lnSpc>
                <a:spcPct val="150000"/>
              </a:lnSpc>
              <a:spcBef>
                <a:spcPts val="100"/>
              </a:spcBef>
            </a:pPr>
            <a:r>
              <a:rPr sz="2800" b="1" spc="-10">
                <a:solidFill>
                  <a:srgbClr val="007977"/>
                </a:solidFill>
                <a:latin typeface="微软雅黑"/>
                <a:cs typeface="微软雅黑"/>
              </a:rPr>
              <a:t>实收资本：或股本资本公积：</a:t>
            </a:r>
            <a:endParaRPr sz="28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盈余公积：法定盈余公积、任意盈余公积（明细</a:t>
            </a:r>
            <a:r>
              <a:rPr sz="2800" b="1" spc="-50">
                <a:solidFill>
                  <a:srgbClr val="007977"/>
                </a:solidFill>
                <a:latin typeface="微软雅黑"/>
                <a:cs typeface="微软雅黑"/>
              </a:rPr>
              <a:t>）</a:t>
            </a:r>
            <a:r>
              <a:rPr sz="2800" b="1" spc="-15">
                <a:solidFill>
                  <a:srgbClr val="007977"/>
                </a:solidFill>
                <a:latin typeface="微软雅黑"/>
                <a:cs typeface="微软雅黑"/>
              </a:rPr>
              <a:t>本年利润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 b="1" spc="-15">
                <a:solidFill>
                  <a:srgbClr val="007977"/>
                </a:solidFill>
                <a:latin typeface="微软雅黑"/>
                <a:cs typeface="微软雅黑"/>
              </a:rPr>
              <a:t>利润分配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95287" y="2349499"/>
            <a:ext cx="360680" cy="2592705"/>
          </a:xfrm>
          <a:custGeom>
            <a:rect l="l" t="t" r="r" b="b"/>
            <a:pathLst>
              <a:path w="360680" h="2592704">
                <a:moveTo>
                  <a:pt x="360362" y="2592388"/>
                </a:moveTo>
                <a:lnTo>
                  <a:pt x="319048" y="2586682"/>
                </a:lnTo>
                <a:lnTo>
                  <a:pt x="281123" y="2570430"/>
                </a:lnTo>
                <a:lnTo>
                  <a:pt x="247668" y="2544927"/>
                </a:lnTo>
                <a:lnTo>
                  <a:pt x="219764" y="2511472"/>
                </a:lnTo>
                <a:lnTo>
                  <a:pt x="198495" y="2471360"/>
                </a:lnTo>
                <a:lnTo>
                  <a:pt x="184939" y="2425889"/>
                </a:lnTo>
                <a:lnTo>
                  <a:pt x="180181" y="2376354"/>
                </a:lnTo>
                <a:lnTo>
                  <a:pt x="180181" y="1512227"/>
                </a:lnTo>
                <a:lnTo>
                  <a:pt x="175422" y="1462692"/>
                </a:lnTo>
                <a:lnTo>
                  <a:pt x="161867" y="1417221"/>
                </a:lnTo>
                <a:lnTo>
                  <a:pt x="140597" y="1377109"/>
                </a:lnTo>
                <a:lnTo>
                  <a:pt x="112694" y="1343654"/>
                </a:lnTo>
                <a:lnTo>
                  <a:pt x="79239" y="1318151"/>
                </a:lnTo>
                <a:lnTo>
                  <a:pt x="41313" y="1301899"/>
                </a:lnTo>
                <a:lnTo>
                  <a:pt x="0" y="1296193"/>
                </a:lnTo>
                <a:lnTo>
                  <a:pt x="41313" y="1290488"/>
                </a:lnTo>
                <a:lnTo>
                  <a:pt x="79239" y="1274236"/>
                </a:lnTo>
                <a:lnTo>
                  <a:pt x="112693" y="1248733"/>
                </a:lnTo>
                <a:lnTo>
                  <a:pt x="140597" y="1215278"/>
                </a:lnTo>
                <a:lnTo>
                  <a:pt x="161867" y="1175166"/>
                </a:lnTo>
                <a:lnTo>
                  <a:pt x="175422" y="1129694"/>
                </a:lnTo>
                <a:lnTo>
                  <a:pt x="180180" y="1080160"/>
                </a:lnTo>
                <a:lnTo>
                  <a:pt x="180181" y="216033"/>
                </a:lnTo>
                <a:lnTo>
                  <a:pt x="184939" y="166499"/>
                </a:lnTo>
                <a:lnTo>
                  <a:pt x="198494" y="121027"/>
                </a:lnTo>
                <a:lnTo>
                  <a:pt x="219764" y="80915"/>
                </a:lnTo>
                <a:lnTo>
                  <a:pt x="247667" y="47460"/>
                </a:lnTo>
                <a:lnTo>
                  <a:pt x="281122" y="21958"/>
                </a:lnTo>
                <a:lnTo>
                  <a:pt x="319048" y="5705"/>
                </a:lnTo>
                <a:lnTo>
                  <a:pt x="360361" y="0"/>
                </a:lnTo>
              </a:path>
            </a:pathLst>
          </a:custGeom>
          <a:ln w="38100">
            <a:solidFill>
              <a:srgbClr val="FF66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411411" y="1412874"/>
            <a:ext cx="395605" cy="2303780"/>
          </a:xfrm>
          <a:custGeom>
            <a:rect l="l" t="t" r="r" b="b"/>
            <a:pathLst>
              <a:path w="395605" h="2303779">
                <a:moveTo>
                  <a:pt x="395288" y="2303461"/>
                </a:moveTo>
                <a:lnTo>
                  <a:pt x="349970" y="2298392"/>
                </a:lnTo>
                <a:lnTo>
                  <a:pt x="308369" y="2283951"/>
                </a:lnTo>
                <a:lnTo>
                  <a:pt x="271671" y="2261291"/>
                </a:lnTo>
                <a:lnTo>
                  <a:pt x="241064" y="2231564"/>
                </a:lnTo>
                <a:lnTo>
                  <a:pt x="217732" y="2195923"/>
                </a:lnTo>
                <a:lnTo>
                  <a:pt x="202863" y="2155519"/>
                </a:lnTo>
                <a:lnTo>
                  <a:pt x="197643" y="2111506"/>
                </a:lnTo>
                <a:lnTo>
                  <a:pt x="197644" y="1343686"/>
                </a:lnTo>
                <a:lnTo>
                  <a:pt x="192424" y="1299672"/>
                </a:lnTo>
                <a:lnTo>
                  <a:pt x="177555" y="1259269"/>
                </a:lnTo>
                <a:lnTo>
                  <a:pt x="154223" y="1223628"/>
                </a:lnTo>
                <a:lnTo>
                  <a:pt x="123616" y="1193901"/>
                </a:lnTo>
                <a:lnTo>
                  <a:pt x="86918" y="1171241"/>
                </a:lnTo>
                <a:lnTo>
                  <a:pt x="45317" y="1156800"/>
                </a:lnTo>
                <a:lnTo>
                  <a:pt x="0" y="1151730"/>
                </a:lnTo>
                <a:lnTo>
                  <a:pt x="45317" y="1146661"/>
                </a:lnTo>
                <a:lnTo>
                  <a:pt x="86918" y="1132220"/>
                </a:lnTo>
                <a:lnTo>
                  <a:pt x="123616" y="1109560"/>
                </a:lnTo>
                <a:lnTo>
                  <a:pt x="154223" y="1079833"/>
                </a:lnTo>
                <a:lnTo>
                  <a:pt x="177555" y="1044192"/>
                </a:lnTo>
                <a:lnTo>
                  <a:pt x="192424" y="1003788"/>
                </a:lnTo>
                <a:lnTo>
                  <a:pt x="197643" y="959774"/>
                </a:lnTo>
                <a:lnTo>
                  <a:pt x="197644" y="191955"/>
                </a:lnTo>
                <a:lnTo>
                  <a:pt x="202863" y="147942"/>
                </a:lnTo>
                <a:lnTo>
                  <a:pt x="217732" y="107538"/>
                </a:lnTo>
                <a:lnTo>
                  <a:pt x="241064" y="71897"/>
                </a:lnTo>
                <a:lnTo>
                  <a:pt x="271671" y="42170"/>
                </a:lnTo>
                <a:lnTo>
                  <a:pt x="308369" y="19510"/>
                </a:lnTo>
                <a:lnTo>
                  <a:pt x="349969" y="5069"/>
                </a:lnTo>
                <a:lnTo>
                  <a:pt x="395287" y="0"/>
                </a:lnTo>
              </a:path>
            </a:pathLst>
          </a:custGeom>
          <a:ln w="57150">
            <a:solidFill>
              <a:srgbClr val="FF66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05827" y="594995"/>
            <a:ext cx="4089400" cy="1290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b="1" spc="140">
                <a:solidFill>
                  <a:srgbClr val="0000FF"/>
                </a:solidFill>
                <a:latin typeface="微软雅黑"/>
                <a:cs typeface="微软雅黑"/>
              </a:rPr>
              <a:t>4.</a:t>
            </a:r>
            <a:r>
              <a:rPr sz="3200" b="1" spc="-10">
                <a:solidFill>
                  <a:srgbClr val="0000FF"/>
                </a:solidFill>
                <a:latin typeface="微软雅黑"/>
                <a:cs typeface="微软雅黑"/>
              </a:rPr>
              <a:t>共同类及成本类的会</a:t>
            </a:r>
            <a:r>
              <a:rPr sz="3200" b="1" spc="-20">
                <a:solidFill>
                  <a:srgbClr val="0000FF"/>
                </a:solidFill>
                <a:latin typeface="微软雅黑"/>
                <a:cs typeface="微软雅黑"/>
              </a:rPr>
              <a:t>计科目</a:t>
            </a:r>
            <a:endParaRPr sz="3200">
              <a:latin typeface="微软雅黑"/>
              <a:cs typeface="微软雅黑"/>
            </a:endParaRPr>
          </a:p>
          <a:p>
            <a:pPr marL="2104390">
              <a:lnSpc>
                <a:spcPts val="2285"/>
              </a:lnSpc>
            </a:pPr>
            <a:r>
              <a:rPr b="1" spc="-15">
                <a:solidFill>
                  <a:srgbClr val="007977"/>
                </a:solidFill>
                <a:latin typeface="微软雅黑"/>
                <a:cs typeface="微软雅黑"/>
              </a:rPr>
              <a:t>衍生工具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289" y="2179320"/>
            <a:ext cx="3776979" cy="3035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3700" indent="-342900">
              <a:lnSpc>
                <a:spcPct val="100000"/>
              </a:lnSpc>
              <a:spcBef>
                <a:spcPts val="10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93700"/>
              </a:tabLst>
            </a:pPr>
            <a:r>
              <a:rPr sz="3200" b="1" spc="-25">
                <a:solidFill>
                  <a:srgbClr val="007977"/>
                </a:solidFill>
                <a:latin typeface="微软雅黑"/>
                <a:cs typeface="微软雅黑"/>
              </a:rPr>
              <a:t>共同</a:t>
            </a:r>
            <a:endParaRPr sz="3200">
              <a:latin typeface="微软雅黑"/>
              <a:cs typeface="微软雅黑"/>
            </a:endParaRPr>
          </a:p>
          <a:p>
            <a:pPr marL="393700">
              <a:lnSpc>
                <a:spcPts val="3615"/>
              </a:lnSpc>
            </a:pPr>
            <a:r>
              <a:rPr sz="3200" b="1">
                <a:solidFill>
                  <a:srgbClr val="007977"/>
                </a:solidFill>
                <a:latin typeface="微软雅黑"/>
                <a:cs typeface="微软雅黑"/>
              </a:rPr>
              <a:t>类</a:t>
            </a:r>
            <a:endParaRPr sz="3200">
              <a:latin typeface="微软雅黑"/>
              <a:cs typeface="微软雅黑"/>
            </a:endParaRPr>
          </a:p>
          <a:p>
            <a:pPr marL="2303145">
              <a:lnSpc>
                <a:spcPts val="3135"/>
              </a:lnSpc>
            </a:pPr>
            <a:r>
              <a:rPr sz="2800" b="1" spc="-15">
                <a:solidFill>
                  <a:srgbClr val="007977"/>
                </a:solidFill>
                <a:latin typeface="微软雅黑"/>
                <a:cs typeface="微软雅黑"/>
              </a:rPr>
              <a:t>套期工具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150">
              <a:latin typeface="微软雅黑"/>
              <a:cs typeface="微软雅黑"/>
            </a:endParaRPr>
          </a:p>
          <a:p>
            <a:pPr marL="393700" indent="-342900">
              <a:lnSpc>
                <a:spcPct val="100000"/>
              </a:lnSpc>
              <a:buClr>
                <a:srgbClr val="DC5900"/>
              </a:buClr>
              <a:buSzPct val="76562"/>
              <a:buFont typeface="Wingdings"/>
              <a:buChar char=""/>
              <a:tabLst>
                <a:tab pos="393700"/>
                <a:tab pos="2214245"/>
              </a:tabLst>
            </a:pPr>
            <a:r>
              <a:rPr sz="3200" b="1">
                <a:solidFill>
                  <a:srgbClr val="007977"/>
                </a:solidFill>
                <a:latin typeface="微软雅黑"/>
                <a:cs typeface="微软雅黑"/>
              </a:rPr>
              <a:t>成本类</a:t>
            </a:r>
            <a:r>
              <a:rPr sz="3200" b="1" spc="-50">
                <a:solidFill>
                  <a:srgbClr val="007977"/>
                </a:solidFill>
                <a:latin typeface="微软雅黑"/>
                <a:cs typeface="微软雅黑"/>
              </a:rPr>
              <a:t>：</a:t>
            </a:r>
            <a:r>
              <a:rPr sz="3200" b="1">
                <a:solidFill>
                  <a:srgbClr val="007977"/>
                </a:solidFill>
                <a:latin typeface="微软雅黑"/>
                <a:cs typeface="微软雅黑"/>
              </a:rPr>
              <a:t>	</a:t>
            </a:r>
            <a:r>
              <a:rPr sz="4200" b="1" baseline="16865">
                <a:solidFill>
                  <a:srgbClr val="007977"/>
                </a:solidFill>
                <a:latin typeface="微软雅黑"/>
                <a:cs typeface="微软雅黑"/>
              </a:rPr>
              <a:t>生产成</a:t>
            </a:r>
            <a:r>
              <a:rPr sz="4200" b="1" spc="-75" baseline="16865">
                <a:solidFill>
                  <a:srgbClr val="007977"/>
                </a:solidFill>
                <a:latin typeface="微软雅黑"/>
                <a:cs typeface="微软雅黑"/>
              </a:rPr>
              <a:t>本</a:t>
            </a:r>
            <a:endParaRPr sz="4200" baseline="16865">
              <a:latin typeface="微软雅黑"/>
              <a:cs typeface="微软雅黑"/>
            </a:endParaRPr>
          </a:p>
          <a:p>
            <a:pPr marL="2303145">
              <a:lnSpc>
                <a:spcPct val="100000"/>
              </a:lnSpc>
              <a:spcBef>
                <a:spcPts val="60"/>
              </a:spcBef>
            </a:pPr>
            <a:r>
              <a:rPr sz="2800" b="1" spc="-15">
                <a:solidFill>
                  <a:srgbClr val="007977"/>
                </a:solidFill>
                <a:latin typeface="微软雅黑"/>
                <a:cs typeface="微软雅黑"/>
              </a:rPr>
              <a:t>制造费用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50289" y="521970"/>
            <a:ext cx="3683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140">
                <a:solidFill>
                  <a:srgbClr val="0000FF"/>
                </a:solidFill>
                <a:latin typeface="微软雅黑"/>
                <a:cs typeface="微软雅黑"/>
              </a:rPr>
              <a:t>5.</a:t>
            </a:r>
            <a:r>
              <a:rPr sz="3200" b="1" spc="-10">
                <a:solidFill>
                  <a:srgbClr val="0000FF"/>
                </a:solidFill>
                <a:latin typeface="微软雅黑"/>
                <a:cs typeface="微软雅黑"/>
              </a:rPr>
              <a:t>损溢类的会计科目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706051" y="993867"/>
            <a:ext cx="2159000" cy="2073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2400" b="1" spc="-10">
                <a:solidFill>
                  <a:srgbClr val="007977"/>
                </a:solidFill>
                <a:latin typeface="微软雅黑"/>
                <a:cs typeface="微软雅黑"/>
              </a:rPr>
              <a:t>主营业务成本</a:t>
            </a:r>
            <a:r>
              <a:rPr sz="2400" b="1" spc="-50">
                <a:solidFill>
                  <a:srgbClr val="007977"/>
                </a:solidFill>
                <a:latin typeface="微软雅黑"/>
                <a:cs typeface="微软雅黑"/>
              </a:rPr>
              <a:t> </a:t>
            </a:r>
            <a:r>
              <a:rPr sz="2400" b="1" spc="-10">
                <a:solidFill>
                  <a:srgbClr val="007977"/>
                </a:solidFill>
                <a:latin typeface="微软雅黑"/>
                <a:cs typeface="微软雅黑"/>
              </a:rPr>
              <a:t>其他业务支出</a:t>
            </a:r>
            <a:r>
              <a:rPr sz="2400" b="1" spc="-50">
                <a:solidFill>
                  <a:srgbClr val="007977"/>
                </a:solidFill>
                <a:latin typeface="微软雅黑"/>
                <a:cs typeface="微软雅黑"/>
              </a:rPr>
              <a:t> </a:t>
            </a:r>
            <a:r>
              <a:rPr sz="2400" b="1" spc="-10">
                <a:solidFill>
                  <a:srgbClr val="007977"/>
                </a:solidFill>
                <a:latin typeface="微软雅黑"/>
                <a:cs typeface="微软雅黑"/>
              </a:rPr>
              <a:t>营业税金及附加</a:t>
            </a:r>
            <a:r>
              <a:rPr sz="2400" b="1" spc="-15">
                <a:solidFill>
                  <a:srgbClr val="007977"/>
                </a:solidFill>
                <a:latin typeface="微软雅黑"/>
                <a:cs typeface="微软雅黑"/>
              </a:rPr>
              <a:t>管理费用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706051" y="3005661"/>
            <a:ext cx="3784600" cy="2110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544445">
              <a:lnSpc>
                <a:spcPct val="145000"/>
              </a:lnSpc>
              <a:spcBef>
                <a:spcPts val="100"/>
              </a:spcBef>
            </a:pPr>
            <a:r>
              <a:rPr sz="2400" b="1" spc="-15">
                <a:solidFill>
                  <a:srgbClr val="007977"/>
                </a:solidFill>
                <a:latin typeface="微软雅黑"/>
                <a:cs typeface="微软雅黑"/>
              </a:rPr>
              <a:t>财务费用销售费用</a:t>
            </a:r>
            <a:endParaRPr sz="2400">
              <a:latin typeface="微软雅黑"/>
              <a:cs typeface="微软雅黑"/>
            </a:endParaRPr>
          </a:p>
          <a:p>
            <a:pPr marL="12700" marR="5080">
              <a:lnSpc>
                <a:spcPts val="4180"/>
              </a:lnSpc>
            </a:pPr>
            <a:r>
              <a:rPr sz="2400" b="1">
                <a:solidFill>
                  <a:srgbClr val="007977"/>
                </a:solidFill>
                <a:latin typeface="微软雅黑"/>
                <a:cs typeface="微软雅黑"/>
              </a:rPr>
              <a:t>投资收益（</a:t>
            </a:r>
            <a:r>
              <a:rPr sz="2400" b="1">
                <a:solidFill>
                  <a:srgbClr val="007977"/>
                </a:solidFill>
                <a:latin typeface="Times New Roman"/>
                <a:cs typeface="Times New Roman"/>
              </a:rPr>
              <a:t>-</a:t>
            </a:r>
            <a:r>
              <a:rPr sz="2400" b="1">
                <a:solidFill>
                  <a:srgbClr val="007977"/>
                </a:solidFill>
                <a:latin typeface="微软雅黑"/>
                <a:cs typeface="微软雅黑"/>
              </a:rPr>
              <a:t>）</a:t>
            </a:r>
            <a:r>
              <a:rPr sz="2400" b="1" spc="-10">
                <a:solidFill>
                  <a:srgbClr val="007977"/>
                </a:solidFill>
                <a:latin typeface="微软雅黑"/>
                <a:cs typeface="微软雅黑"/>
              </a:rPr>
              <a:t>表示投资损失所得税费用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18490" y="2969894"/>
            <a:ext cx="11811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55600"/>
              </a:tabLst>
            </a:pPr>
            <a:r>
              <a:rPr sz="3200" b="1" spc="-25">
                <a:solidFill>
                  <a:srgbClr val="007977"/>
                </a:solidFill>
                <a:latin typeface="微软雅黑"/>
                <a:cs typeface="微软雅黑"/>
              </a:rPr>
              <a:t>费用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89927" y="5635307"/>
            <a:ext cx="11811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55600"/>
              </a:tabLst>
            </a:pPr>
            <a:r>
              <a:rPr sz="3200" b="1" spc="-25">
                <a:solidFill>
                  <a:srgbClr val="007977"/>
                </a:solidFill>
                <a:latin typeface="微软雅黑"/>
                <a:cs typeface="微软雅黑"/>
              </a:rPr>
              <a:t>损失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563178" y="5432462"/>
            <a:ext cx="4394200" cy="867410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35"/>
              </a:spcBef>
            </a:pPr>
            <a:r>
              <a:rPr sz="2400" b="1" spc="-10">
                <a:solidFill>
                  <a:srgbClr val="007977"/>
                </a:solidFill>
                <a:latin typeface="微软雅黑"/>
                <a:cs typeface="微软雅黑"/>
              </a:rPr>
              <a:t>资产减值损失</a:t>
            </a: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2400" b="1">
                <a:solidFill>
                  <a:srgbClr val="007977"/>
                </a:solidFill>
                <a:latin typeface="微软雅黑"/>
                <a:cs typeface="微软雅黑"/>
              </a:rPr>
              <a:t>公允价值变动损益（</a:t>
            </a:r>
            <a:r>
              <a:rPr sz="2400" b="1">
                <a:solidFill>
                  <a:srgbClr val="007977"/>
                </a:solidFill>
                <a:latin typeface="Arial"/>
                <a:cs typeface="Arial"/>
              </a:rPr>
              <a:t>-</a:t>
            </a:r>
            <a:r>
              <a:rPr sz="2400" b="1">
                <a:solidFill>
                  <a:srgbClr val="007977"/>
                </a:solidFill>
                <a:latin typeface="微软雅黑"/>
                <a:cs typeface="微软雅黑"/>
              </a:rPr>
              <a:t>）</a:t>
            </a:r>
            <a:r>
              <a:rPr sz="2400" b="1" spc="-15">
                <a:solidFill>
                  <a:srgbClr val="007977"/>
                </a:solidFill>
                <a:latin typeface="微软雅黑"/>
                <a:cs typeface="微软雅黑"/>
              </a:rPr>
              <a:t>表示损失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051049" y="1268412"/>
            <a:ext cx="576580" cy="3889375"/>
          </a:xfrm>
          <a:custGeom>
            <a:rect l="l" t="t" r="r" b="b"/>
            <a:pathLst>
              <a:path w="576580" h="3889375">
                <a:moveTo>
                  <a:pt x="576262" y="3889375"/>
                </a:moveTo>
                <a:lnTo>
                  <a:pt x="529526" y="3885133"/>
                </a:lnTo>
                <a:lnTo>
                  <a:pt x="485190" y="3872851"/>
                </a:lnTo>
                <a:lnTo>
                  <a:pt x="443849" y="3853198"/>
                </a:lnTo>
                <a:lnTo>
                  <a:pt x="406096" y="3826840"/>
                </a:lnTo>
                <a:lnTo>
                  <a:pt x="372523" y="3794444"/>
                </a:lnTo>
                <a:lnTo>
                  <a:pt x="343724" y="3756679"/>
                </a:lnTo>
                <a:lnTo>
                  <a:pt x="320292" y="3714210"/>
                </a:lnTo>
                <a:lnTo>
                  <a:pt x="302820" y="3667707"/>
                </a:lnTo>
                <a:lnTo>
                  <a:pt x="291902" y="3617835"/>
                </a:lnTo>
                <a:lnTo>
                  <a:pt x="288131" y="3565262"/>
                </a:lnTo>
                <a:lnTo>
                  <a:pt x="288131" y="2268800"/>
                </a:lnTo>
                <a:lnTo>
                  <a:pt x="284360" y="2216227"/>
                </a:lnTo>
                <a:lnTo>
                  <a:pt x="273442" y="2166355"/>
                </a:lnTo>
                <a:lnTo>
                  <a:pt x="255970" y="2119851"/>
                </a:lnTo>
                <a:lnTo>
                  <a:pt x="232538" y="2077383"/>
                </a:lnTo>
                <a:lnTo>
                  <a:pt x="203739" y="2039617"/>
                </a:lnTo>
                <a:lnTo>
                  <a:pt x="170166" y="2007222"/>
                </a:lnTo>
                <a:lnTo>
                  <a:pt x="132413" y="1980864"/>
                </a:lnTo>
                <a:lnTo>
                  <a:pt x="91072" y="1961210"/>
                </a:lnTo>
                <a:lnTo>
                  <a:pt x="46736" y="1948929"/>
                </a:lnTo>
                <a:lnTo>
                  <a:pt x="0" y="1944687"/>
                </a:lnTo>
                <a:lnTo>
                  <a:pt x="46736" y="1940445"/>
                </a:lnTo>
                <a:lnTo>
                  <a:pt x="91071" y="1928163"/>
                </a:lnTo>
                <a:lnTo>
                  <a:pt x="132412" y="1908510"/>
                </a:lnTo>
                <a:lnTo>
                  <a:pt x="170166" y="1882152"/>
                </a:lnTo>
                <a:lnTo>
                  <a:pt x="203739" y="1849756"/>
                </a:lnTo>
                <a:lnTo>
                  <a:pt x="232538" y="1811991"/>
                </a:lnTo>
                <a:lnTo>
                  <a:pt x="255970" y="1769522"/>
                </a:lnTo>
                <a:lnTo>
                  <a:pt x="273441" y="1723019"/>
                </a:lnTo>
                <a:lnTo>
                  <a:pt x="284359" y="1673147"/>
                </a:lnTo>
                <a:lnTo>
                  <a:pt x="288130" y="1620574"/>
                </a:lnTo>
                <a:lnTo>
                  <a:pt x="288131" y="324112"/>
                </a:lnTo>
                <a:lnTo>
                  <a:pt x="291902" y="271540"/>
                </a:lnTo>
                <a:lnTo>
                  <a:pt x="302820" y="221668"/>
                </a:lnTo>
                <a:lnTo>
                  <a:pt x="320292" y="175164"/>
                </a:lnTo>
                <a:lnTo>
                  <a:pt x="343723" y="132696"/>
                </a:lnTo>
                <a:lnTo>
                  <a:pt x="372522" y="94930"/>
                </a:lnTo>
                <a:lnTo>
                  <a:pt x="406095" y="62535"/>
                </a:lnTo>
                <a:lnTo>
                  <a:pt x="443849" y="36177"/>
                </a:lnTo>
                <a:lnTo>
                  <a:pt x="485190" y="16523"/>
                </a:lnTo>
                <a:lnTo>
                  <a:pt x="529525" y="4242"/>
                </a:lnTo>
                <a:lnTo>
                  <a:pt x="576262" y="0"/>
                </a:lnTo>
              </a:path>
            </a:pathLst>
          </a:custGeom>
          <a:ln w="57150">
            <a:solidFill>
              <a:srgbClr val="FF66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051049" y="5516561"/>
            <a:ext cx="431800" cy="936625"/>
          </a:xfrm>
          <a:custGeom>
            <a:rect l="l" t="t" r="r" b="b"/>
            <a:pathLst>
              <a:path w="431800" h="936625">
                <a:moveTo>
                  <a:pt x="431800" y="936624"/>
                </a:moveTo>
                <a:lnTo>
                  <a:pt x="363559" y="932645"/>
                </a:lnTo>
                <a:lnTo>
                  <a:pt x="304292" y="921565"/>
                </a:lnTo>
                <a:lnTo>
                  <a:pt x="257556" y="904669"/>
                </a:lnTo>
                <a:lnTo>
                  <a:pt x="215900" y="858572"/>
                </a:lnTo>
                <a:lnTo>
                  <a:pt x="215900" y="546365"/>
                </a:lnTo>
                <a:lnTo>
                  <a:pt x="204893" y="521693"/>
                </a:lnTo>
                <a:lnTo>
                  <a:pt x="174243" y="500268"/>
                </a:lnTo>
                <a:lnTo>
                  <a:pt x="127507" y="483372"/>
                </a:lnTo>
                <a:lnTo>
                  <a:pt x="68241" y="472291"/>
                </a:lnTo>
                <a:lnTo>
                  <a:pt x="0" y="468312"/>
                </a:lnTo>
                <a:lnTo>
                  <a:pt x="68241" y="464332"/>
                </a:lnTo>
                <a:lnTo>
                  <a:pt x="127507" y="453252"/>
                </a:lnTo>
                <a:lnTo>
                  <a:pt x="174243" y="436356"/>
                </a:lnTo>
                <a:lnTo>
                  <a:pt x="204893" y="414930"/>
                </a:lnTo>
                <a:lnTo>
                  <a:pt x="215899" y="390259"/>
                </a:lnTo>
                <a:lnTo>
                  <a:pt x="215900" y="78052"/>
                </a:lnTo>
                <a:lnTo>
                  <a:pt x="226906" y="53381"/>
                </a:lnTo>
                <a:lnTo>
                  <a:pt x="257556" y="31955"/>
                </a:lnTo>
                <a:lnTo>
                  <a:pt x="304292" y="15059"/>
                </a:lnTo>
                <a:lnTo>
                  <a:pt x="363558" y="3979"/>
                </a:lnTo>
                <a:lnTo>
                  <a:pt x="431800" y="0"/>
                </a:lnTo>
              </a:path>
            </a:pathLst>
          </a:custGeom>
          <a:ln w="57150">
            <a:solidFill>
              <a:srgbClr val="FF66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8515067" y="6290176"/>
            <a:ext cx="287020" cy="224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>
                <a:solidFill>
                  <a:srgbClr val="007977"/>
                </a:solidFill>
                <a:latin typeface="Arial"/>
                <a:cs typeface="Arial"/>
              </a:rPr>
              <a:t>11</a:t>
            </a:fld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50289" y="521970"/>
            <a:ext cx="3683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140">
                <a:solidFill>
                  <a:srgbClr val="0000FF"/>
                </a:solidFill>
                <a:latin typeface="微软雅黑"/>
                <a:cs typeface="微软雅黑"/>
              </a:rPr>
              <a:t>5.</a:t>
            </a:r>
            <a:r>
              <a:rPr sz="3200" b="1" spc="-10">
                <a:solidFill>
                  <a:srgbClr val="0000FF"/>
                </a:solidFill>
                <a:latin typeface="微软雅黑"/>
                <a:cs typeface="微软雅黑"/>
              </a:rPr>
              <a:t>损溢类的会计科目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515067" y="6290176"/>
            <a:ext cx="287020" cy="224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>
                <a:solidFill>
                  <a:srgbClr val="007977"/>
                </a:solidFill>
                <a:latin typeface="Arial"/>
                <a:cs typeface="Arial"/>
              </a:rPr>
              <a:t>12</a:t>
            </a:fld>
            <a:endParaRPr sz="1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50365" y="1615757"/>
            <a:ext cx="4431665" cy="858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279"/>
              </a:lnSpc>
              <a:spcBef>
                <a:spcPts val="100"/>
              </a:spcBef>
            </a:pPr>
            <a:r>
              <a:rPr sz="2800" b="1" spc="-5">
                <a:solidFill>
                  <a:srgbClr val="007977"/>
                </a:solidFill>
                <a:latin typeface="微软雅黑"/>
                <a:cs typeface="微软雅黑"/>
              </a:rPr>
              <a:t>收入、利得：主营业务收入</a:t>
            </a:r>
            <a:endParaRPr sz="2800">
              <a:latin typeface="微软雅黑"/>
              <a:cs typeface="微软雅黑"/>
            </a:endParaRPr>
          </a:p>
          <a:p>
            <a:pPr marL="2284730">
              <a:lnSpc>
                <a:spcPts val="3279"/>
              </a:lnSpc>
            </a:pPr>
            <a:r>
              <a:rPr sz="2800" b="1" spc="-10">
                <a:solidFill>
                  <a:srgbClr val="007977"/>
                </a:solidFill>
                <a:latin typeface="微软雅黑"/>
                <a:cs typeface="微软雅黑"/>
              </a:rPr>
              <a:t>其他业务收入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17550" y="669448"/>
            <a:ext cx="7137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（二）</a:t>
            </a:r>
            <a:r>
              <a:rPr spc="-5"/>
              <a:t>会计科目按其核算信息详略程度的分类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60416" y="6290176"/>
            <a:ext cx="223520" cy="224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45"/>
              </a:lnSpc>
            </a:pPr>
            <a:r>
              <a:rPr sz="1400" spc="-25">
                <a:solidFill>
                  <a:srgbClr val="007977"/>
                </a:solidFill>
                <a:latin typeface="Arial"/>
                <a:cs typeface="Arial"/>
              </a:rPr>
              <a:t>13</a:t>
            </a:r>
            <a:endParaRPr sz="1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59790" y="1229052"/>
            <a:ext cx="7772400" cy="3604895"/>
          </a:xfrm>
          <a:prstGeom prst="rect">
            <a:avLst/>
          </a:prstGeom>
        </p:spPr>
        <p:txBody>
          <a:bodyPr vert="horz" wrap="square" lIns="0" tIns="958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55"/>
              </a:spcBef>
            </a:pPr>
            <a:r>
              <a:rPr sz="2400" spc="-165">
                <a:solidFill>
                  <a:srgbClr val="3366FF"/>
                </a:solidFill>
                <a:latin typeface="Wingdings"/>
                <a:cs typeface="Wingdings"/>
              </a:rPr>
              <a:t></a:t>
            </a:r>
            <a:r>
              <a:rPr sz="2800" spc="-10">
                <a:solidFill>
                  <a:srgbClr val="007977"/>
                </a:solidFill>
                <a:latin typeface="宋体"/>
                <a:cs typeface="宋体"/>
              </a:rPr>
              <a:t>总分类科目</a:t>
            </a:r>
            <a:endParaRPr sz="2800">
              <a:latin typeface="宋体"/>
              <a:cs typeface="宋体"/>
            </a:endParaRPr>
          </a:p>
          <a:p>
            <a:pPr marL="706755" indent="-237490">
              <a:lnSpc>
                <a:spcPct val="100000"/>
              </a:lnSpc>
              <a:spcBef>
                <a:spcPts val="565"/>
              </a:spcBef>
              <a:buClr>
                <a:srgbClr val="DC5900"/>
              </a:buClr>
              <a:buSzPct val="81250"/>
              <a:buFont typeface="Wingdings"/>
              <a:buChar char=""/>
              <a:tabLst>
                <a:tab pos="707390"/>
              </a:tabLst>
            </a:pPr>
            <a:r>
              <a:rPr sz="2400" spc="-10">
                <a:solidFill>
                  <a:srgbClr val="007977"/>
                </a:solidFill>
                <a:latin typeface="宋体"/>
                <a:cs typeface="宋体"/>
              </a:rPr>
              <a:t>一级科目或总账科目</a:t>
            </a:r>
            <a:endParaRPr sz="2400">
              <a:latin typeface="宋体"/>
              <a:cs typeface="宋体"/>
            </a:endParaRPr>
          </a:p>
          <a:p>
            <a:pPr marL="706755" indent="-237490">
              <a:lnSpc>
                <a:spcPct val="100000"/>
              </a:lnSpc>
              <a:spcBef>
                <a:spcPts val="575"/>
              </a:spcBef>
              <a:buClr>
                <a:srgbClr val="DC5900"/>
              </a:buClr>
              <a:buSzPct val="81250"/>
              <a:buFont typeface="Wingdings"/>
              <a:buChar char=""/>
              <a:tabLst>
                <a:tab pos="707390"/>
              </a:tabLst>
            </a:pPr>
            <a:r>
              <a:rPr sz="2400" spc="-5">
                <a:solidFill>
                  <a:srgbClr val="007977"/>
                </a:solidFill>
                <a:latin typeface="宋体"/>
                <a:cs typeface="宋体"/>
              </a:rPr>
              <a:t>对会计要素具体内容所作的总括分类</a:t>
            </a:r>
            <a:endParaRPr sz="2400">
              <a:latin typeface="宋体"/>
              <a:cs typeface="宋体"/>
            </a:endParaRPr>
          </a:p>
          <a:p>
            <a:pPr marL="706755" indent="-237490">
              <a:lnSpc>
                <a:spcPct val="100000"/>
              </a:lnSpc>
              <a:spcBef>
                <a:spcPts val="575"/>
              </a:spcBef>
              <a:buClr>
                <a:srgbClr val="DC5900"/>
              </a:buClr>
              <a:buSzPct val="81250"/>
              <a:buFont typeface="Wingdings"/>
              <a:buChar char=""/>
              <a:tabLst>
                <a:tab pos="707390"/>
              </a:tabLst>
            </a:pPr>
            <a:r>
              <a:rPr sz="2400" spc="-5">
                <a:solidFill>
                  <a:srgbClr val="007977"/>
                </a:solidFill>
                <a:latin typeface="宋体"/>
                <a:cs typeface="宋体"/>
              </a:rPr>
              <a:t>提供总括性的核算指标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85"/>
              </a:spcBef>
            </a:pPr>
            <a:r>
              <a:rPr sz="2400" spc="-165">
                <a:solidFill>
                  <a:srgbClr val="3366FF"/>
                </a:solidFill>
                <a:latin typeface="Wingdings"/>
                <a:cs typeface="Wingdings"/>
              </a:rPr>
              <a:t></a:t>
            </a:r>
            <a:r>
              <a:rPr sz="2800" spc="-10">
                <a:solidFill>
                  <a:srgbClr val="007977"/>
                </a:solidFill>
                <a:latin typeface="宋体"/>
                <a:cs typeface="宋体"/>
              </a:rPr>
              <a:t>明细分类科目</a:t>
            </a:r>
            <a:endParaRPr sz="2800">
              <a:latin typeface="宋体"/>
              <a:cs typeface="宋体"/>
            </a:endParaRPr>
          </a:p>
          <a:p>
            <a:pPr marL="706755" indent="-237490">
              <a:lnSpc>
                <a:spcPct val="100000"/>
              </a:lnSpc>
              <a:spcBef>
                <a:spcPts val="565"/>
              </a:spcBef>
              <a:buClr>
                <a:srgbClr val="DC5900"/>
              </a:buClr>
              <a:buSzPct val="81250"/>
              <a:buFont typeface="Wingdings"/>
              <a:buChar char=""/>
              <a:tabLst>
                <a:tab pos="707390"/>
              </a:tabLst>
            </a:pPr>
            <a:r>
              <a:rPr sz="2400" spc="-10">
                <a:solidFill>
                  <a:srgbClr val="007977"/>
                </a:solidFill>
                <a:latin typeface="宋体"/>
                <a:cs typeface="宋体"/>
              </a:rPr>
              <a:t>二级科目或明细科目</a:t>
            </a:r>
            <a:endParaRPr sz="2400">
              <a:latin typeface="宋体"/>
              <a:cs typeface="宋体"/>
            </a:endParaRPr>
          </a:p>
          <a:p>
            <a:pPr marL="706755" indent="-237490">
              <a:lnSpc>
                <a:spcPct val="100000"/>
              </a:lnSpc>
              <a:spcBef>
                <a:spcPts val="575"/>
              </a:spcBef>
              <a:buClr>
                <a:srgbClr val="DC5900"/>
              </a:buClr>
              <a:buSzPct val="81250"/>
              <a:buFont typeface="Wingdings"/>
              <a:buChar char=""/>
              <a:tabLst>
                <a:tab pos="707390"/>
              </a:tabLst>
            </a:pPr>
            <a:r>
              <a:rPr sz="2400" spc="-5">
                <a:solidFill>
                  <a:srgbClr val="007977"/>
                </a:solidFill>
                <a:latin typeface="宋体"/>
                <a:cs typeface="宋体"/>
              </a:rPr>
              <a:t>是对总分类科目所含内容所作的更为详细的分类</a:t>
            </a:r>
            <a:endParaRPr sz="2400">
              <a:latin typeface="宋体"/>
              <a:cs typeface="宋体"/>
            </a:endParaRPr>
          </a:p>
          <a:p>
            <a:pPr marL="927100">
              <a:lnSpc>
                <a:spcPct val="100000"/>
              </a:lnSpc>
              <a:spcBef>
                <a:spcPts val="470"/>
              </a:spcBef>
            </a:pPr>
            <a:r>
              <a:rPr sz="1850" spc="-50">
                <a:solidFill>
                  <a:srgbClr val="3366FF"/>
                </a:solidFill>
                <a:latin typeface="Wingdings"/>
                <a:cs typeface="Wingdings"/>
              </a:rPr>
              <a:t></a:t>
            </a:r>
            <a:r>
              <a:rPr sz="2000" spc="-5">
                <a:solidFill>
                  <a:srgbClr val="007977"/>
                </a:solidFill>
                <a:latin typeface="宋体"/>
                <a:cs typeface="宋体"/>
              </a:rPr>
              <a:t>还可在二级科目下设置三级科目、四级科目等进行会计核算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12252" y="447668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008000"/>
                </a:solidFill>
                <a:latin typeface="微软雅黑"/>
                <a:cs typeface="微软雅黑"/>
              </a:rPr>
              <a:t>会计科目的级次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057767"/>
            <a:ext cx="8293100" cy="5109845"/>
          </a:xfrm>
          <a:prstGeom prst="rect">
            <a:avLst/>
          </a:prstGeom>
        </p:spPr>
        <p:txBody>
          <a:bodyPr vert="horz" wrap="square" lIns="0" tIns="233680" rIns="0" bIns="0" rtlCol="0">
            <a:spAutoFit/>
          </a:bodyPr>
          <a:lstStyle/>
          <a:p>
            <a:pPr marL="1560830" indent="-890269">
              <a:lnSpc>
                <a:spcPct val="100000"/>
              </a:lnSpc>
              <a:spcBef>
                <a:spcPts val="1840"/>
              </a:spcBef>
              <a:buSzPct val="96428"/>
              <a:buAutoNum type="arabicPlain"/>
              <a:tabLst>
                <a:tab pos="1561465"/>
              </a:tabLst>
            </a:pPr>
            <a:r>
              <a:rPr sz="2800" b="1" spc="-15">
                <a:solidFill>
                  <a:srgbClr val="0000FF"/>
                </a:solidFill>
                <a:latin typeface="微软雅黑"/>
                <a:cs typeface="微软雅黑"/>
              </a:rPr>
              <a:t>一级科目</a:t>
            </a:r>
            <a:endParaRPr sz="2800">
              <a:latin typeface="微软雅黑"/>
              <a:cs typeface="微软雅黑"/>
            </a:endParaRPr>
          </a:p>
          <a:p>
            <a:pPr marL="12700" marR="5080" indent="800100" algn="just">
              <a:lnSpc>
                <a:spcPct val="123200"/>
              </a:lnSpc>
              <a:spcBef>
                <a:spcPts val="960"/>
              </a:spcBef>
            </a:pP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即</a:t>
            </a:r>
            <a:r>
              <a:rPr sz="2800" b="1">
                <a:solidFill>
                  <a:srgbClr val="990099"/>
                </a:solidFill>
                <a:latin typeface="微软雅黑"/>
                <a:cs typeface="微软雅黑"/>
              </a:rPr>
              <a:t>总分类科目</a:t>
            </a:r>
            <a:r>
              <a:rPr sz="2800" b="1" spc="-5">
                <a:solidFill>
                  <a:srgbClr val="007977"/>
                </a:solidFill>
                <a:latin typeface="微软雅黑"/>
                <a:cs typeface="微软雅黑"/>
              </a:rPr>
              <a:t>，也称总账科目，是指对会计要素的具体内容进行总括分类的会计科目，是进行总分类</a:t>
            </a:r>
            <a:r>
              <a:rPr sz="2800" b="1" spc="-10">
                <a:solidFill>
                  <a:srgbClr val="007977"/>
                </a:solidFill>
                <a:latin typeface="微软雅黑"/>
                <a:cs typeface="微软雅黑"/>
              </a:rPr>
              <a:t>核算的依据。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600">
              <a:latin typeface="微软雅黑"/>
              <a:cs typeface="微软雅黑"/>
            </a:endParaRPr>
          </a:p>
          <a:p>
            <a:pPr marL="1703705" indent="-890269">
              <a:lnSpc>
                <a:spcPct val="100000"/>
              </a:lnSpc>
              <a:buSzPct val="96428"/>
              <a:buAutoNum type="arabicPlain" startAt="2"/>
              <a:tabLst>
                <a:tab pos="1704339"/>
              </a:tabLst>
            </a:pPr>
            <a:r>
              <a:rPr sz="2800" b="1" spc="-15">
                <a:solidFill>
                  <a:srgbClr val="0000FF"/>
                </a:solidFill>
                <a:latin typeface="微软雅黑"/>
                <a:cs typeface="微软雅黑"/>
              </a:rPr>
              <a:t>二级科目</a:t>
            </a:r>
            <a:endParaRPr sz="2800">
              <a:latin typeface="微软雅黑"/>
              <a:cs typeface="微软雅黑"/>
            </a:endParaRPr>
          </a:p>
          <a:p>
            <a:pPr marL="263525" marR="199390" indent="711200" algn="just">
              <a:lnSpc>
                <a:spcPct val="123200"/>
              </a:lnSpc>
              <a:spcBef>
                <a:spcPts val="960"/>
              </a:spcBef>
            </a:pP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即</a:t>
            </a:r>
            <a:r>
              <a:rPr sz="2800" b="1">
                <a:solidFill>
                  <a:srgbClr val="990099"/>
                </a:solidFill>
                <a:latin typeface="微软雅黑"/>
                <a:cs typeface="微软雅黑"/>
              </a:rPr>
              <a:t>二级明细分类科目</a:t>
            </a:r>
            <a:r>
              <a:rPr sz="2800" b="1" spc="-5">
                <a:solidFill>
                  <a:srgbClr val="007977"/>
                </a:solidFill>
                <a:latin typeface="微软雅黑"/>
                <a:cs typeface="微软雅黑"/>
              </a:rPr>
              <a:t>，也称子科目，是指在一级科目的基础上，对一级科目所反映的经济内容进行较详细分类的会计科目。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90512" y="3486150"/>
          <a:ext cx="8543925" cy="24904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93795"/>
                <a:gridCol w="4820920"/>
              </a:tblGrid>
              <a:tr h="619125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总分类科目（一级科目</a:t>
                      </a:r>
                      <a:r>
                        <a:rPr sz="2400" b="1" spc="-50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）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28575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28575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明细分类科目（二级科目</a:t>
                      </a:r>
                      <a:r>
                        <a:rPr sz="2400" b="1" spc="-50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）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28575">
                      <a:solidFill>
                        <a:srgbClr val="007977"/>
                      </a:solidFill>
                      <a:prstDash val="solid"/>
                    </a:lnR>
                    <a:lnT w="28575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0">
                          <a:solidFill>
                            <a:srgbClr val="008000"/>
                          </a:solidFill>
                          <a:latin typeface="Microsoft JhengHei"/>
                          <a:cs typeface="Microsoft JhengHei"/>
                        </a:rPr>
                        <a:t>其他货币资金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28575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5">
                          <a:solidFill>
                            <a:srgbClr val="0000FF"/>
                          </a:solidFill>
                          <a:latin typeface="微软雅黑"/>
                          <a:cs typeface="微软雅黑"/>
                        </a:rPr>
                        <a:t>外埠存款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28575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0">
                          <a:solidFill>
                            <a:srgbClr val="0000FF"/>
                          </a:solidFill>
                          <a:latin typeface="微软雅黑"/>
                          <a:cs typeface="微软雅黑"/>
                        </a:rPr>
                        <a:t>银行汇票存款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28575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0">
                          <a:solidFill>
                            <a:srgbClr val="0000FF"/>
                          </a:solidFill>
                          <a:latin typeface="微软雅黑"/>
                          <a:cs typeface="微软雅黑"/>
                        </a:rPr>
                        <a:t>银行本票存款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28575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</a:tr>
              <a:tr h="49974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28575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0">
                          <a:solidFill>
                            <a:srgbClr val="0000FF"/>
                          </a:solidFill>
                          <a:latin typeface="微软雅黑"/>
                          <a:cs typeface="微软雅黑"/>
                        </a:rPr>
                        <a:t>信用卡存款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28575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28575">
                      <a:solidFill>
                        <a:srgbClr val="007977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307340" y="712940"/>
            <a:ext cx="8559800" cy="2491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39115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（</a:t>
            </a: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3</a:t>
            </a: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）</a:t>
            </a:r>
            <a:r>
              <a:rPr sz="2800" b="1" spc="-15">
                <a:solidFill>
                  <a:srgbClr val="0000FF"/>
                </a:solidFill>
                <a:latin typeface="微软雅黑"/>
                <a:cs typeface="微软雅黑"/>
              </a:rPr>
              <a:t>三级科目</a:t>
            </a:r>
            <a:endParaRPr sz="2800">
              <a:latin typeface="微软雅黑"/>
              <a:cs typeface="微软雅黑"/>
            </a:endParaRPr>
          </a:p>
          <a:p>
            <a:pPr marL="12700" marR="5080" indent="711200" algn="just">
              <a:lnSpc>
                <a:spcPct val="102699"/>
              </a:lnSpc>
              <a:spcBef>
                <a:spcPts val="2225"/>
              </a:spcBef>
            </a:pP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即三级明细科目，也称</a:t>
            </a:r>
            <a:r>
              <a:rPr sz="2800" b="1">
                <a:solidFill>
                  <a:srgbClr val="990099"/>
                </a:solidFill>
                <a:latin typeface="微软雅黑"/>
                <a:cs typeface="微软雅黑"/>
              </a:rPr>
              <a:t>细目</a:t>
            </a:r>
            <a:r>
              <a:rPr sz="2800" b="1" spc="-5">
                <a:solidFill>
                  <a:srgbClr val="007977"/>
                </a:solidFill>
                <a:latin typeface="微软雅黑"/>
                <a:cs typeface="微软雅黑"/>
              </a:rPr>
              <a:t>，是指在二级科目的基础上，对二级科目所反映的经济内容进一步详细分类的</a:t>
            </a:r>
            <a:r>
              <a:rPr sz="2800" b="1" spc="-20">
                <a:solidFill>
                  <a:srgbClr val="007977"/>
                </a:solidFill>
                <a:latin typeface="微软雅黑"/>
                <a:cs typeface="微软雅黑"/>
              </a:rPr>
              <a:t>科目。</a:t>
            </a:r>
            <a:endParaRPr sz="2800">
              <a:latin typeface="微软雅黑"/>
              <a:cs typeface="微软雅黑"/>
            </a:endParaRPr>
          </a:p>
          <a:p>
            <a:pPr marL="2624455">
              <a:lnSpc>
                <a:spcPct val="100000"/>
              </a:lnSpc>
              <a:spcBef>
                <a:spcPts val="120"/>
              </a:spcBef>
            </a:pPr>
            <a:r>
              <a:rPr sz="2800" b="1" spc="-10">
                <a:solidFill>
                  <a:srgbClr val="990099"/>
                </a:solidFill>
                <a:latin typeface="微软雅黑"/>
                <a:cs typeface="微软雅黑"/>
              </a:rPr>
              <a:t>会计科目的级次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65100" y="1398587"/>
          <a:ext cx="8562975" cy="38684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44800"/>
                <a:gridCol w="2260600"/>
                <a:gridCol w="3429000"/>
              </a:tblGrid>
              <a:tr h="575945">
                <a:tc>
                  <a:txBody>
                    <a:bodyPr vert="horz" wrap="square"/>
                    <a:lstStyle/>
                    <a:p>
                      <a:pPr marL="66040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0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总分类科目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28575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28575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0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明细分类科目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28575">
                      <a:solidFill>
                        <a:srgbClr val="007977"/>
                      </a:solidFill>
                      <a:prstDash val="solid"/>
                    </a:lnR>
                    <a:lnT w="28575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549275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5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一级科目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28575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5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二级科目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三级科目（明细科目</a:t>
                      </a:r>
                      <a:r>
                        <a:rPr sz="2400" b="1" spc="-50">
                          <a:solidFill>
                            <a:srgbClr val="007977"/>
                          </a:solidFill>
                          <a:latin typeface="微软雅黑"/>
                          <a:cs typeface="微软雅黑"/>
                        </a:rPr>
                        <a:t>）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28575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5">
                          <a:solidFill>
                            <a:srgbClr val="009900"/>
                          </a:solidFill>
                          <a:latin typeface="微软雅黑"/>
                          <a:cs typeface="微软雅黑"/>
                        </a:rPr>
                        <a:t>库存商品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28575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25">
                          <a:solidFill>
                            <a:srgbClr val="0000FF"/>
                          </a:solidFill>
                          <a:latin typeface="微软雅黑"/>
                          <a:cs typeface="微软雅黑"/>
                        </a:rPr>
                        <a:t>白酒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20">
                          <a:solidFill>
                            <a:srgbClr val="9900FF"/>
                          </a:solidFill>
                          <a:latin typeface="微软雅黑"/>
                          <a:cs typeface="微软雅黑"/>
                        </a:rPr>
                        <a:t>茅台酒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28575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20">
                          <a:solidFill>
                            <a:srgbClr val="9900FF"/>
                          </a:solidFill>
                          <a:latin typeface="微软雅黑"/>
                          <a:cs typeface="微软雅黑"/>
                        </a:rPr>
                        <a:t>五粮液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28575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25">
                          <a:solidFill>
                            <a:srgbClr val="9900FF"/>
                          </a:solidFill>
                          <a:latin typeface="微软雅黑"/>
                          <a:cs typeface="微软雅黑"/>
                        </a:rPr>
                        <a:t>汾酒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28575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0">
                          <a:solidFill>
                            <a:srgbClr val="9900FF"/>
                          </a:solidFill>
                          <a:latin typeface="微软雅黑"/>
                          <a:cs typeface="微软雅黑"/>
                        </a:rPr>
                        <a:t>红星二锅头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28575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25">
                          <a:solidFill>
                            <a:srgbClr val="0000FF"/>
                          </a:solidFill>
                          <a:latin typeface="微软雅黑"/>
                          <a:cs typeface="微软雅黑"/>
                        </a:rPr>
                        <a:t>啤酒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5">
                          <a:solidFill>
                            <a:srgbClr val="9900FF"/>
                          </a:solidFill>
                          <a:latin typeface="微软雅黑"/>
                          <a:cs typeface="微软雅黑"/>
                        </a:rPr>
                        <a:t>青岛啤酒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28575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12700">
                      <a:solidFill>
                        <a:srgbClr val="007977"/>
                      </a:solidFill>
                      <a:prstDash val="solid"/>
                    </a:lnB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28575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12700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28575">
                      <a:solidFill>
                        <a:srgbClr val="00797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15">
                          <a:solidFill>
                            <a:srgbClr val="9900FF"/>
                          </a:solidFill>
                          <a:latin typeface="微软雅黑"/>
                          <a:cs typeface="微软雅黑"/>
                        </a:rPr>
                        <a:t>烟台啤酒</a:t>
                      </a:r>
                      <a:endParaRPr sz="2400">
                        <a:latin typeface="微软雅黑"/>
                        <a:cs typeface="微软雅黑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7977"/>
                      </a:solidFill>
                      <a:prstDash val="solid"/>
                    </a:lnL>
                    <a:lnR w="28575">
                      <a:solidFill>
                        <a:srgbClr val="007977"/>
                      </a:solidFill>
                      <a:prstDash val="solid"/>
                    </a:lnR>
                    <a:lnT w="12700">
                      <a:solidFill>
                        <a:srgbClr val="007977"/>
                      </a:solidFill>
                      <a:prstDash val="solid"/>
                    </a:lnT>
                    <a:lnB w="28575">
                      <a:solidFill>
                        <a:srgbClr val="007977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92375" y="664844"/>
            <a:ext cx="3581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>
                <a:solidFill>
                  <a:srgbClr val="0000FF"/>
                </a:solidFill>
                <a:latin typeface="微软雅黑"/>
                <a:cs typeface="微软雅黑"/>
              </a:rPr>
              <a:t>会计科目的级次（续</a:t>
            </a:r>
            <a:r>
              <a:rPr b="1" spc="-50">
                <a:solidFill>
                  <a:srgbClr val="0000FF"/>
                </a:solidFill>
                <a:latin typeface="微软雅黑"/>
                <a:cs typeface="微软雅黑"/>
              </a:rPr>
              <a:t>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71052" y="5323992"/>
            <a:ext cx="4800600" cy="1305560"/>
          </a:xfrm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R="17780" algn="r">
              <a:lnSpc>
                <a:spcPct val="100000"/>
              </a:lnSpc>
              <a:spcBef>
                <a:spcPts val="1780"/>
              </a:spcBef>
            </a:pPr>
            <a:r>
              <a:rPr sz="2800" b="1" spc="-30">
                <a:solidFill>
                  <a:srgbClr val="007977"/>
                </a:solidFill>
                <a:latin typeface="微软雅黑"/>
                <a:cs typeface="微软雅黑"/>
              </a:rPr>
              <a:t>库存商品 </a:t>
            </a:r>
            <a:r>
              <a:rPr sz="2800" b="1">
                <a:solidFill>
                  <a:srgbClr val="FF6600"/>
                </a:solidFill>
                <a:latin typeface="Times New Roman"/>
                <a:cs typeface="Times New Roman"/>
              </a:rPr>
              <a:t>——</a:t>
            </a:r>
            <a:r>
              <a:rPr sz="2400" b="1">
                <a:solidFill>
                  <a:srgbClr val="0000FF"/>
                </a:solidFill>
                <a:latin typeface="微软雅黑"/>
                <a:cs typeface="微软雅黑"/>
              </a:rPr>
              <a:t>啤酒</a:t>
            </a:r>
            <a:r>
              <a:rPr sz="2800" b="1">
                <a:solidFill>
                  <a:srgbClr val="FF6600"/>
                </a:solidFill>
                <a:latin typeface="Times New Roman"/>
                <a:cs typeface="Times New Roman"/>
              </a:rPr>
              <a:t>——</a:t>
            </a:r>
            <a:r>
              <a:rPr sz="2400" b="1" spc="-15">
                <a:solidFill>
                  <a:srgbClr val="9900FF"/>
                </a:solidFill>
                <a:latin typeface="微软雅黑"/>
                <a:cs typeface="微软雅黑"/>
              </a:rPr>
              <a:t>青岛啤酒</a:t>
            </a:r>
            <a:endParaRPr sz="24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1680"/>
              </a:spcBef>
            </a:pPr>
            <a:r>
              <a:rPr sz="2800" b="1">
                <a:solidFill>
                  <a:srgbClr val="FF6600"/>
                </a:solidFill>
                <a:latin typeface="Times New Roman"/>
                <a:cs typeface="Times New Roman"/>
              </a:rPr>
              <a:t>——</a:t>
            </a:r>
            <a:r>
              <a:rPr sz="2400" b="1" spc="-15">
                <a:solidFill>
                  <a:srgbClr val="9900FF"/>
                </a:solidFill>
                <a:latin typeface="微软雅黑"/>
                <a:cs typeface="微软雅黑"/>
              </a:rPr>
              <a:t>烟台啤酒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476374" y="620712"/>
            <a:ext cx="5996305" cy="1170305"/>
          </a:xfrm>
          <a:prstGeom prst="rect">
            <a:avLst/>
          </a:prstGeom>
          <a:ln w="9525">
            <a:solidFill>
              <a:srgbClr val="FF0000"/>
            </a:solidFill>
          </a:ln>
        </p:spPr>
        <p:txBody>
          <a:bodyPr vert="horz" wrap="square" lIns="0" tIns="33020" rIns="0" bIns="0" rtlCol="0">
            <a:spAutoFit/>
          </a:bodyPr>
          <a:lstStyle/>
          <a:p>
            <a:pPr marL="396240" indent="-306070">
              <a:lnSpc>
                <a:spcPct val="100000"/>
              </a:lnSpc>
              <a:spcBef>
                <a:spcPts val="260"/>
              </a:spcBef>
              <a:buClr>
                <a:srgbClr val="007977"/>
              </a:buClr>
              <a:buSzPct val="64285"/>
              <a:buFont typeface="MS Gothic"/>
              <a:buChar char="◆"/>
              <a:tabLst>
                <a:tab pos="396875"/>
              </a:tabLst>
            </a:pP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会计科目的内容</a:t>
            </a: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——</a:t>
            </a:r>
            <a:r>
              <a:rPr sz="2800" b="1" spc="-10">
                <a:solidFill>
                  <a:srgbClr val="0000FF"/>
                </a:solidFill>
                <a:latin typeface="微软雅黑"/>
                <a:cs typeface="微软雅黑"/>
              </a:rPr>
              <a:t>经济信息；</a:t>
            </a:r>
            <a:endParaRPr sz="2800">
              <a:latin typeface="微软雅黑"/>
              <a:cs typeface="微软雅黑"/>
            </a:endParaRPr>
          </a:p>
          <a:p>
            <a:pPr marL="396240" indent="-306070">
              <a:lnSpc>
                <a:spcPct val="100000"/>
              </a:lnSpc>
              <a:spcBef>
                <a:spcPts val="1680"/>
              </a:spcBef>
              <a:buClr>
                <a:srgbClr val="007977"/>
              </a:buClr>
              <a:buSzPct val="64285"/>
              <a:buFont typeface="MS Gothic"/>
              <a:buChar char="◆"/>
              <a:tabLst>
                <a:tab pos="396875"/>
              </a:tabLst>
            </a:pP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会计科目的级次</a:t>
            </a: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——</a:t>
            </a:r>
            <a:r>
              <a:rPr sz="2800" b="1" spc="-10">
                <a:solidFill>
                  <a:srgbClr val="0000FF"/>
                </a:solidFill>
                <a:latin typeface="微软雅黑"/>
                <a:cs typeface="微软雅黑"/>
              </a:rPr>
              <a:t>信息详细程度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515067" y="6290176"/>
            <a:ext cx="287020" cy="224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>
                <a:solidFill>
                  <a:srgbClr val="007977"/>
                </a:solidFill>
                <a:latin typeface="Arial"/>
                <a:cs typeface="Arial"/>
              </a:rPr>
              <a:t>17</a:t>
            </a:fld>
            <a:endParaRPr sz="14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59739" y="2628888"/>
            <a:ext cx="6959600" cy="2290445"/>
          </a:xfrm>
          <a:prstGeom prst="rect">
            <a:avLst/>
          </a:prstGeom>
        </p:spPr>
        <p:txBody>
          <a:bodyPr vert="horz" wrap="square" lIns="0" tIns="2489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60"/>
              </a:spcBef>
              <a:tabLst>
                <a:tab pos="1256665"/>
              </a:tabLst>
            </a:pPr>
            <a:r>
              <a:rPr sz="2800" b="1">
                <a:solidFill>
                  <a:srgbClr val="990099"/>
                </a:solidFill>
                <a:latin typeface="Microsoft JhengHei"/>
                <a:cs typeface="Microsoft JhengHei"/>
              </a:rPr>
              <a:t>内容</a:t>
            </a:r>
            <a:r>
              <a:rPr sz="2800" b="1" spc="-50">
                <a:solidFill>
                  <a:srgbClr val="990099"/>
                </a:solidFill>
                <a:latin typeface="Microsoft JhengHei"/>
                <a:cs typeface="Microsoft JhengHei"/>
              </a:rPr>
              <a:t>：</a:t>
            </a:r>
            <a:r>
              <a:rPr sz="2800" b="1">
                <a:solidFill>
                  <a:srgbClr val="990099"/>
                </a:solidFill>
                <a:latin typeface="Microsoft JhengHei"/>
                <a:cs typeface="Microsoft JhengHei"/>
              </a:rPr>
              <a:t>	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原材料</a:t>
            </a:r>
            <a:r>
              <a:rPr sz="2800" b="1">
                <a:solidFill>
                  <a:srgbClr val="007977"/>
                </a:solidFill>
                <a:latin typeface="Times New Roman"/>
                <a:cs typeface="Times New Roman"/>
              </a:rPr>
              <a:t>——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钢材</a:t>
            </a:r>
            <a:r>
              <a:rPr sz="2800" b="1">
                <a:solidFill>
                  <a:srgbClr val="007977"/>
                </a:solidFill>
                <a:latin typeface="Times New Roman"/>
                <a:cs typeface="Times New Roman"/>
              </a:rPr>
              <a:t>——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圆钢</a:t>
            </a:r>
            <a:r>
              <a:rPr sz="2800" b="1">
                <a:solidFill>
                  <a:srgbClr val="007977"/>
                </a:solidFill>
                <a:latin typeface="Times New Roman"/>
                <a:cs typeface="Times New Roman"/>
              </a:rPr>
              <a:t>——</a:t>
            </a:r>
            <a:r>
              <a:rPr sz="2800" b="1" spc="-600">
                <a:solidFill>
                  <a:srgbClr val="007977"/>
                </a:solidFill>
                <a:latin typeface="微软雅黑"/>
                <a:cs typeface="微软雅黑"/>
              </a:rPr>
              <a:t>ф55mm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864"/>
              </a:spcBef>
              <a:tabLst>
                <a:tab pos="1256665"/>
                <a:tab pos="2856865"/>
                <a:tab pos="4279265"/>
                <a:tab pos="5879465"/>
              </a:tabLst>
            </a:pPr>
            <a:r>
              <a:rPr sz="2800" b="1">
                <a:solidFill>
                  <a:srgbClr val="990099"/>
                </a:solidFill>
                <a:latin typeface="Microsoft JhengHei"/>
                <a:cs typeface="Microsoft JhengHei"/>
              </a:rPr>
              <a:t>级别</a:t>
            </a:r>
            <a:r>
              <a:rPr sz="2800" b="1" spc="-50">
                <a:solidFill>
                  <a:srgbClr val="990099"/>
                </a:solidFill>
                <a:latin typeface="Microsoft JhengHei"/>
                <a:cs typeface="Microsoft JhengHei"/>
              </a:rPr>
              <a:t>：</a:t>
            </a:r>
            <a:r>
              <a:rPr sz="2800" b="1">
                <a:solidFill>
                  <a:srgbClr val="990099"/>
                </a:solidFill>
                <a:latin typeface="Microsoft JhengHei"/>
                <a:cs typeface="Microsoft JhengHei"/>
              </a:rPr>
              <a:t>	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（一</a:t>
            </a:r>
            <a:r>
              <a:rPr sz="2800" b="1" spc="-50">
                <a:solidFill>
                  <a:srgbClr val="007977"/>
                </a:solidFill>
                <a:latin typeface="微软雅黑"/>
                <a:cs typeface="微软雅黑"/>
              </a:rPr>
              <a:t>）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	（二</a:t>
            </a:r>
            <a:r>
              <a:rPr sz="2800" b="1" spc="-50">
                <a:solidFill>
                  <a:srgbClr val="007977"/>
                </a:solidFill>
                <a:latin typeface="微软雅黑"/>
                <a:cs typeface="微软雅黑"/>
              </a:rPr>
              <a:t>）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	（三</a:t>
            </a:r>
            <a:r>
              <a:rPr sz="2800" b="1" spc="-50">
                <a:solidFill>
                  <a:srgbClr val="007977"/>
                </a:solidFill>
                <a:latin typeface="微软雅黑"/>
                <a:cs typeface="微软雅黑"/>
              </a:rPr>
              <a:t>）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	（四</a:t>
            </a:r>
            <a:r>
              <a:rPr sz="2800" b="1" spc="-50">
                <a:solidFill>
                  <a:srgbClr val="007977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1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思考题：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分析上表中的会计</a:t>
            </a:r>
            <a:r>
              <a:rPr sz="2800" b="1" spc="-10">
                <a:solidFill>
                  <a:srgbClr val="0000FF"/>
                </a:solidFill>
                <a:latin typeface="微软雅黑"/>
                <a:cs typeface="微软雅黑"/>
              </a:rPr>
              <a:t>科目和编号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20280" y="495293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solidFill>
                  <a:srgbClr val="0000FF"/>
                </a:solidFill>
                <a:latin typeface="微软雅黑"/>
                <a:cs typeface="微软雅黑"/>
              </a:rPr>
              <a:t>会计账户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515067" y="6290176"/>
            <a:ext cx="287020" cy="224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>
                <a:solidFill>
                  <a:srgbClr val="007977"/>
                </a:solidFill>
                <a:latin typeface="Arial"/>
                <a:cs typeface="Arial"/>
              </a:rPr>
              <a:t>18</a:t>
            </a:fld>
            <a:endParaRPr sz="1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02590" y="1171257"/>
            <a:ext cx="8559800" cy="5052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75665">
              <a:lnSpc>
                <a:spcPct val="100000"/>
              </a:lnSpc>
              <a:spcBef>
                <a:spcPts val="100"/>
              </a:spcBef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一、设置账户的必要性</a:t>
            </a:r>
            <a:endParaRPr sz="3200">
              <a:latin typeface="Microsoft JhengHei"/>
              <a:cs typeface="Microsoft JhengHei"/>
            </a:endParaRPr>
          </a:p>
          <a:p>
            <a:pPr marL="1231900" indent="-356235">
              <a:lnSpc>
                <a:spcPct val="100000"/>
              </a:lnSpc>
              <a:spcBef>
                <a:spcPts val="2760"/>
              </a:spcBef>
              <a:buFont typeface="Times New Roman"/>
              <a:buAutoNum type="arabicPeriod"/>
              <a:tabLst>
                <a:tab pos="1231900"/>
              </a:tabLst>
            </a:pPr>
            <a:r>
              <a:rPr sz="2800" b="1" spc="-20">
                <a:solidFill>
                  <a:srgbClr val="990099"/>
                </a:solidFill>
                <a:latin typeface="微软雅黑"/>
                <a:cs typeface="微软雅黑"/>
              </a:rPr>
              <a:t>账户：</a:t>
            </a:r>
            <a:endParaRPr sz="2800">
              <a:latin typeface="微软雅黑"/>
              <a:cs typeface="微软雅黑"/>
            </a:endParaRPr>
          </a:p>
          <a:p>
            <a:pPr marL="12700" marR="5080" indent="711200">
              <a:lnSpc>
                <a:spcPct val="102699"/>
              </a:lnSpc>
              <a:spcBef>
                <a:spcPts val="1050"/>
              </a:spcBef>
            </a:pP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是根据会计科目设置的，</a:t>
            </a: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具有一定的结构</a:t>
            </a:r>
            <a:r>
              <a:rPr sz="2800" b="1">
                <a:solidFill>
                  <a:srgbClr val="003399"/>
                </a:solidFill>
                <a:latin typeface="微软雅黑"/>
                <a:cs typeface="微软雅黑"/>
              </a:rPr>
              <a:t>，</a:t>
            </a:r>
            <a:r>
              <a:rPr sz="2800" b="1" spc="-25">
                <a:solidFill>
                  <a:srgbClr val="007977"/>
                </a:solidFill>
                <a:latin typeface="微软雅黑"/>
                <a:cs typeface="微软雅黑"/>
              </a:rPr>
              <a:t>用来</a:t>
            </a:r>
            <a:r>
              <a:rPr sz="2800" b="1" spc="-50">
                <a:solidFill>
                  <a:srgbClr val="007977"/>
                </a:solidFill>
                <a:latin typeface="微软雅黑"/>
                <a:cs typeface="微软雅黑"/>
              </a:rPr>
              <a:t> </a:t>
            </a:r>
            <a:r>
              <a:rPr sz="2800" b="1" spc="-5">
                <a:solidFill>
                  <a:srgbClr val="007977"/>
                </a:solidFill>
                <a:latin typeface="微软雅黑"/>
                <a:cs typeface="微软雅黑"/>
              </a:rPr>
              <a:t>对会计对象的具体内容进行日常核算和监督的工具。</a:t>
            </a:r>
            <a:r>
              <a:rPr sz="2800" b="1" spc="-50">
                <a:solidFill>
                  <a:srgbClr val="007977"/>
                </a:solidFill>
                <a:latin typeface="微软雅黑"/>
                <a:cs typeface="微软雅黑"/>
              </a:rPr>
              <a:t> 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之所以称为账户，是因为它们是开设在账（账簿）</a:t>
            </a:r>
            <a:r>
              <a:rPr sz="2800" b="1" spc="-25">
                <a:solidFill>
                  <a:srgbClr val="007977"/>
                </a:solidFill>
                <a:latin typeface="微软雅黑"/>
                <a:cs typeface="微软雅黑"/>
              </a:rPr>
              <a:t>中。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350">
              <a:latin typeface="微软雅黑"/>
              <a:cs typeface="微软雅黑"/>
            </a:endParaRPr>
          </a:p>
          <a:p>
            <a:pPr marL="1231900" indent="-356235">
              <a:lnSpc>
                <a:spcPct val="100000"/>
              </a:lnSpc>
              <a:spcBef>
                <a:spcPts val="5"/>
              </a:spcBef>
              <a:buFont typeface="Times New Roman"/>
              <a:buAutoNum type="arabicPeriod" startAt="2"/>
              <a:tabLst>
                <a:tab pos="1231900"/>
              </a:tabLst>
            </a:pPr>
            <a:r>
              <a:rPr sz="2800" b="1" spc="-10">
                <a:solidFill>
                  <a:srgbClr val="990099"/>
                </a:solidFill>
                <a:latin typeface="微软雅黑"/>
                <a:cs typeface="微软雅黑"/>
              </a:rPr>
              <a:t>设置账户的必要性</a:t>
            </a:r>
            <a:endParaRPr sz="2800">
              <a:latin typeface="微软雅黑"/>
              <a:cs typeface="微软雅黑"/>
            </a:endParaRPr>
          </a:p>
          <a:p>
            <a:pPr marL="69850" marR="214629" indent="800100">
              <a:lnSpc>
                <a:spcPct val="105500"/>
              </a:lnSpc>
              <a:spcBef>
                <a:spcPts val="1555"/>
              </a:spcBef>
            </a:pPr>
            <a:r>
              <a:rPr sz="2800" b="1" spc="-5">
                <a:solidFill>
                  <a:srgbClr val="007977"/>
                </a:solidFill>
                <a:latin typeface="微软雅黑"/>
                <a:cs typeface="微软雅黑"/>
              </a:rPr>
              <a:t>账户有助于完整、连续、系统地核算和监督企业日常的经济活动，提供分门别类的核算指标。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42875" y="260350"/>
            <a:ext cx="8532811" cy="564515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515067" y="6290176"/>
            <a:ext cx="287020" cy="224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>
                <a:solidFill>
                  <a:srgbClr val="007977"/>
                </a:solidFill>
                <a:latin typeface="Arial"/>
                <a:cs typeface="Arial"/>
              </a:rPr>
              <a:t>19</a:t>
            </a:fld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9387" y="981075"/>
            <a:ext cx="8659812" cy="518477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47052" y="304482"/>
            <a:ext cx="2870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10">
                <a:solidFill>
                  <a:srgbClr val="0000FF"/>
                </a:solidFill>
                <a:latin typeface="微软雅黑"/>
                <a:cs typeface="微软雅黑"/>
              </a:rPr>
              <a:t>数量金额式明细账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515067" y="6290176"/>
            <a:ext cx="287020" cy="224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>
                <a:solidFill>
                  <a:srgbClr val="007977"/>
                </a:solidFill>
                <a:latin typeface="Arial"/>
                <a:cs typeface="Arial"/>
              </a:rPr>
              <a:t>20</a:t>
            </a:fld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549275"/>
            <a:ext cx="8820150" cy="568801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47052" y="294957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10">
                <a:solidFill>
                  <a:srgbClr val="0000FF"/>
                </a:solidFill>
                <a:latin typeface="微软雅黑"/>
                <a:cs typeface="微软雅黑"/>
              </a:rPr>
              <a:t>三栏式明细账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515067" y="6290176"/>
            <a:ext cx="287020" cy="224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z="1400" spc="-25">
                <a:solidFill>
                  <a:srgbClr val="007977"/>
                </a:solidFill>
                <a:latin typeface="Arial"/>
                <a:cs typeface="Arial"/>
              </a:rPr>
              <a:t>21</a:t>
            </a:fld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8740" y="2108670"/>
            <a:ext cx="1625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（</a:t>
            </a:r>
            <a:r>
              <a:rPr sz="2800" b="1">
                <a:solidFill>
                  <a:srgbClr val="007977"/>
                </a:solidFill>
                <a:latin typeface="Times New Roman"/>
                <a:cs typeface="Times New Roman"/>
              </a:rPr>
              <a:t>1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）</a:t>
            </a:r>
            <a:r>
              <a:rPr sz="2800" b="1" spc="-25">
                <a:solidFill>
                  <a:srgbClr val="007977"/>
                </a:solidFill>
                <a:latin typeface="微软雅黑"/>
                <a:cs typeface="微软雅黑"/>
              </a:rPr>
              <a:t>联系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/>
              <a:t>分类口径一致，都是反映</a:t>
            </a:r>
            <a:r>
              <a:rPr>
                <a:solidFill>
                  <a:srgbClr val="0000FF"/>
                </a:solidFill>
              </a:rPr>
              <a:t>同一项</a:t>
            </a:r>
            <a:r>
              <a:rPr spc="-15"/>
              <a:t>经济内容</a:t>
            </a:r>
            <a:r>
              <a:rPr spc="-5"/>
              <a:t>会计科目是设置账户的依据</a:t>
            </a: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/>
              <a:t>会计科目与账户的</a:t>
            </a:r>
            <a:r>
              <a:rPr spc="-10">
                <a:solidFill>
                  <a:srgbClr val="0000FF"/>
                </a:solidFill>
              </a:rPr>
              <a:t>分类结果一致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02590" y="520382"/>
            <a:ext cx="6604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45465"/>
              </a:tabLst>
            </a:pPr>
            <a:r>
              <a:rPr b="1" spc="100">
                <a:solidFill>
                  <a:srgbClr val="FF6600"/>
                </a:solidFill>
                <a:latin typeface="微软雅黑"/>
                <a:cs typeface="微软雅黑"/>
              </a:rPr>
              <a:t>3.</a:t>
            </a:r>
            <a:r>
              <a:rPr b="1">
                <a:solidFill>
                  <a:srgbClr val="FF6600"/>
                </a:solidFill>
                <a:latin typeface="微软雅黑"/>
                <a:cs typeface="微软雅黑"/>
              </a:rPr>
              <a:t>	账户与会计科目的关系：</a:t>
            </a:r>
            <a:r>
              <a:rPr b="1">
                <a:solidFill>
                  <a:srgbClr val="0000FF"/>
                </a:solidFill>
                <a:latin typeface="微软雅黑"/>
                <a:cs typeface="微软雅黑"/>
              </a:rPr>
              <a:t>名称、格式</a:t>
            </a:r>
            <a:r>
              <a:rPr b="1" spc="-50">
                <a:solidFill>
                  <a:srgbClr val="FF6600"/>
                </a:solidFill>
                <a:latin typeface="微软雅黑"/>
                <a:cs typeface="微软雅黑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34539" y="4033990"/>
            <a:ext cx="429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007977"/>
                </a:solidFill>
                <a:latin typeface="微软雅黑"/>
                <a:cs typeface="微软雅黑"/>
              </a:rPr>
              <a:t>科目无结构（通常以表格出现</a:t>
            </a:r>
            <a:r>
              <a:rPr sz="2400" b="1" spc="-50">
                <a:solidFill>
                  <a:srgbClr val="007977"/>
                </a:solidFill>
                <a:latin typeface="微软雅黑"/>
                <a:cs typeface="微软雅黑"/>
              </a:rPr>
              <a:t>）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8740" y="4623270"/>
            <a:ext cx="1625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（</a:t>
            </a:r>
            <a:r>
              <a:rPr sz="2800" b="1">
                <a:solidFill>
                  <a:srgbClr val="007977"/>
                </a:solidFill>
                <a:latin typeface="Times New Roman"/>
                <a:cs typeface="Times New Roman"/>
              </a:rPr>
              <a:t>2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）</a:t>
            </a:r>
            <a:r>
              <a:rPr sz="2800" b="1" spc="-25">
                <a:solidFill>
                  <a:srgbClr val="007977"/>
                </a:solidFill>
                <a:latin typeface="微软雅黑"/>
                <a:cs typeface="微软雅黑"/>
              </a:rPr>
              <a:t>区别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034539" y="4479283"/>
            <a:ext cx="6020435" cy="11468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 marR="5080" indent="-25400">
              <a:lnSpc>
                <a:spcPct val="153300"/>
              </a:lnSpc>
              <a:spcBef>
                <a:spcPts val="95"/>
              </a:spcBef>
            </a:pPr>
            <a:r>
              <a:rPr sz="2400" b="1">
                <a:solidFill>
                  <a:srgbClr val="0000FF"/>
                </a:solidFill>
                <a:latin typeface="微软雅黑"/>
                <a:cs typeface="微软雅黑"/>
              </a:rPr>
              <a:t>账户有结构</a:t>
            </a:r>
            <a:r>
              <a:rPr sz="2400" b="1">
                <a:solidFill>
                  <a:srgbClr val="007977"/>
                </a:solidFill>
                <a:latin typeface="微软雅黑"/>
                <a:cs typeface="微软雅黑"/>
              </a:rPr>
              <a:t>（通常以账簿或</a:t>
            </a:r>
            <a:r>
              <a:rPr sz="2400" b="1">
                <a:solidFill>
                  <a:srgbClr val="007977"/>
                </a:solidFill>
                <a:latin typeface="Times New Roman"/>
                <a:cs typeface="Times New Roman"/>
              </a:rPr>
              <a:t>T</a:t>
            </a:r>
            <a:r>
              <a:rPr sz="2400" b="1">
                <a:solidFill>
                  <a:srgbClr val="007977"/>
                </a:solidFill>
                <a:latin typeface="微软雅黑"/>
                <a:cs typeface="微软雅黑"/>
              </a:rPr>
              <a:t>字账形式出现</a:t>
            </a:r>
            <a:r>
              <a:rPr sz="2400" b="1" spc="-50">
                <a:solidFill>
                  <a:srgbClr val="007977"/>
                </a:solidFill>
                <a:latin typeface="微软雅黑"/>
                <a:cs typeface="微软雅黑"/>
              </a:rPr>
              <a:t>）</a:t>
            </a:r>
            <a:r>
              <a:rPr sz="2400" b="1" spc="-10">
                <a:solidFill>
                  <a:srgbClr val="007977"/>
                </a:solidFill>
                <a:latin typeface="微软雅黑"/>
                <a:cs typeface="微软雅黑"/>
              </a:rPr>
              <a:t>账户记录经济内容。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752599" y="1600199"/>
            <a:ext cx="304800" cy="1524000"/>
          </a:xfrm>
          <a:custGeom>
            <a:rect l="l" t="t" r="r" b="b"/>
            <a:pathLst>
              <a:path w="304800" h="1524000">
                <a:moveTo>
                  <a:pt x="304800" y="1524000"/>
                </a:moveTo>
                <a:lnTo>
                  <a:pt x="256630" y="1517525"/>
                </a:lnTo>
                <a:lnTo>
                  <a:pt x="214794" y="1499496"/>
                </a:lnTo>
                <a:lnTo>
                  <a:pt x="181804" y="1472004"/>
                </a:lnTo>
                <a:lnTo>
                  <a:pt x="160169" y="1437141"/>
                </a:lnTo>
                <a:lnTo>
                  <a:pt x="152400" y="1396999"/>
                </a:lnTo>
                <a:lnTo>
                  <a:pt x="152400" y="889001"/>
                </a:lnTo>
                <a:lnTo>
                  <a:pt x="144630" y="848858"/>
                </a:lnTo>
                <a:lnTo>
                  <a:pt x="122995" y="813995"/>
                </a:lnTo>
                <a:lnTo>
                  <a:pt x="90005" y="786503"/>
                </a:lnTo>
                <a:lnTo>
                  <a:pt x="48170" y="768474"/>
                </a:lnTo>
                <a:lnTo>
                  <a:pt x="0" y="761999"/>
                </a:lnTo>
                <a:lnTo>
                  <a:pt x="48170" y="755525"/>
                </a:lnTo>
                <a:lnTo>
                  <a:pt x="90005" y="737496"/>
                </a:lnTo>
                <a:lnTo>
                  <a:pt x="122995" y="710004"/>
                </a:lnTo>
                <a:lnTo>
                  <a:pt x="144630" y="675140"/>
                </a:lnTo>
                <a:lnTo>
                  <a:pt x="152399" y="634998"/>
                </a:lnTo>
                <a:lnTo>
                  <a:pt x="152400" y="127001"/>
                </a:lnTo>
                <a:lnTo>
                  <a:pt x="160169" y="86858"/>
                </a:lnTo>
                <a:lnTo>
                  <a:pt x="181804" y="51995"/>
                </a:lnTo>
                <a:lnTo>
                  <a:pt x="214794" y="24503"/>
                </a:lnTo>
                <a:lnTo>
                  <a:pt x="256629" y="6474"/>
                </a:lnTo>
                <a:lnTo>
                  <a:pt x="304800" y="0"/>
                </a:lnTo>
              </a:path>
            </a:pathLst>
          </a:custGeom>
          <a:ln w="57150">
            <a:solidFill>
              <a:srgbClr val="FF66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828799" y="4114799"/>
            <a:ext cx="228600" cy="1524000"/>
          </a:xfrm>
          <a:custGeom>
            <a:rect l="l" t="t" r="r" b="b"/>
            <a:pathLst>
              <a:path w="228600" h="1524000">
                <a:moveTo>
                  <a:pt x="228600" y="1523999"/>
                </a:moveTo>
                <a:lnTo>
                  <a:pt x="184109" y="1514019"/>
                </a:lnTo>
                <a:lnTo>
                  <a:pt x="147777" y="1486801"/>
                </a:lnTo>
                <a:lnTo>
                  <a:pt x="123282" y="1446433"/>
                </a:lnTo>
                <a:lnTo>
                  <a:pt x="114300" y="1396998"/>
                </a:lnTo>
                <a:lnTo>
                  <a:pt x="114300" y="889001"/>
                </a:lnTo>
                <a:lnTo>
                  <a:pt x="105317" y="839566"/>
                </a:lnTo>
                <a:lnTo>
                  <a:pt x="80822" y="799197"/>
                </a:lnTo>
                <a:lnTo>
                  <a:pt x="44490" y="771980"/>
                </a:lnTo>
                <a:lnTo>
                  <a:pt x="0" y="762000"/>
                </a:lnTo>
                <a:lnTo>
                  <a:pt x="44490" y="752018"/>
                </a:lnTo>
                <a:lnTo>
                  <a:pt x="80822" y="724801"/>
                </a:lnTo>
                <a:lnTo>
                  <a:pt x="105317" y="684432"/>
                </a:lnTo>
                <a:lnTo>
                  <a:pt x="114299" y="634998"/>
                </a:lnTo>
                <a:lnTo>
                  <a:pt x="114300" y="127001"/>
                </a:lnTo>
                <a:lnTo>
                  <a:pt x="123282" y="77566"/>
                </a:lnTo>
                <a:lnTo>
                  <a:pt x="147777" y="37197"/>
                </a:lnTo>
                <a:lnTo>
                  <a:pt x="184109" y="9980"/>
                </a:lnTo>
                <a:lnTo>
                  <a:pt x="228600" y="0"/>
                </a:lnTo>
              </a:path>
            </a:pathLst>
          </a:custGeom>
          <a:ln w="57150">
            <a:solidFill>
              <a:srgbClr val="FF66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86690" y="2238290"/>
            <a:ext cx="8293100" cy="328295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marR="5080" indent="622300" algn="just">
              <a:lnSpc>
                <a:spcPct val="126299"/>
              </a:lnSpc>
              <a:spcBef>
                <a:spcPts val="280"/>
              </a:spcBef>
            </a:pPr>
            <a:r>
              <a:rPr sz="2800" b="1" spc="-85">
                <a:solidFill>
                  <a:srgbClr val="FF6600"/>
                </a:solidFill>
                <a:latin typeface="MS Gothic"/>
                <a:cs typeface="MS Gothic"/>
              </a:rPr>
              <a:t>★ </a:t>
            </a:r>
            <a:r>
              <a:rPr sz="2800" b="1" spc="-5">
                <a:solidFill>
                  <a:srgbClr val="008000"/>
                </a:solidFill>
                <a:latin typeface="微软雅黑"/>
                <a:cs typeface="微软雅黑"/>
              </a:rPr>
              <a:t>会计科目是在制定会计准则时所规定的，在会计准则的科目表和说明中规定各科目的名称和核算内容，而账户是各单位根据会计科目开设的在账簿中有一定结构，用以登记某一项经济业务数量方面的增减变化及其结存情况的户头。账户比会计科目有着更为</a:t>
            </a:r>
            <a:r>
              <a:rPr sz="2800" b="1" spc="-10">
                <a:solidFill>
                  <a:srgbClr val="008000"/>
                </a:solidFill>
                <a:latin typeface="微软雅黑"/>
                <a:cs typeface="微软雅黑"/>
              </a:rPr>
              <a:t>丰富的内容。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50289" y="546722"/>
            <a:ext cx="6070600" cy="9258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711200">
              <a:lnSpc>
                <a:spcPct val="105500"/>
              </a:lnSpc>
              <a:spcBef>
                <a:spcPts val="95"/>
              </a:spcBef>
            </a:pPr>
            <a:r>
              <a:rPr b="1" spc="-5">
                <a:latin typeface="Microsoft JhengHei"/>
                <a:cs typeface="Microsoft JhengHei"/>
              </a:rPr>
              <a:t>会计科目只是会计账户的名称，而会计账户既有名称，又有一定的格式。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https://d.book118.com/705232321042011111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4">
      <vt:lpstr>Arial</vt:lpstr>
      <vt:lpstr>Calibri</vt:lpstr>
      <vt:lpstr>黑体</vt:lpstr>
      <vt:lpstr>微软雅黑</vt:lpstr>
      <vt:lpstr>Microsoft JhengHei</vt:lpstr>
      <vt:lpstr>Times New Roman</vt:lpstr>
      <vt:lpstr>宋体</vt:lpstr>
      <vt:lpstr>Wingdings</vt:lpstr>
      <vt:lpstr>MS Gothic</vt:lpstr>
      <vt:lpstr>Office Theme</vt:lpstr>
      <vt:lpstr>会计科目与会计账户</vt:lpstr>
      <vt:lpstr>会计科目</vt:lpstr>
      <vt:lpstr>会计科目形成示意图</vt:lpstr>
      <vt:lpstr>设置原则</vt:lpstr>
      <vt:lpstr>三、会计科目的分类：</vt:lpstr>
      <vt:lpstr>1.3	会计科目的分类</vt:lpstr>
      <vt:lpstr>1.资产类的会计科目</vt:lpstr>
      <vt:lpstr>2.负债类的会计科目</vt:lpstr>
      <vt:lpstr>3.所有者权益类的会计科目</vt:lpstr>
      <vt:lpstr>4.共同类及成本类的会计科目
衍生工具</vt:lpstr>
      <vt:lpstr>5.损溢类的会计科目</vt:lpstr>
      <vt:lpstr>5.损溢类的会计科目</vt:lpstr>
      <vt:lpstr>（二）会计科目按其核算信息详略程度的分类</vt:lpstr>
      <vt:lpstr>会计科目的级次</vt:lpstr>
      <vt:lpstr>PowerPoint Presentation</vt:lpstr>
      <vt:lpstr>会计科目的级次（续）</vt:lpstr>
      <vt:lpstr>PowerPoint Presentation</vt:lpstr>
      <vt:lpstr>会计账户</vt:lpstr>
      <vt:lpstr>PowerPoint Presentation</vt:lpstr>
      <vt:lpstr>数量金额式明细账</vt:lpstr>
      <vt:lpstr>三栏式明细账</vt:lpstr>
      <vt:lpstr>3.	账户与会计科目的关系：名称、格式。</vt:lpstr>
      <vt:lpstr>会计科目只是会计账户的名称，而会计账户既有名称，又有一定的格式。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2024-09-16T22:12:05.339</cp:lastPrinted>
  <dcterms:created xsi:type="dcterms:W3CDTF">2024-09-16T14:12:05Z</dcterms:created>
  <dcterms:modified xsi:type="dcterms:W3CDTF">2024-09-16T14:12:06Z</dcterms:modified>
</cp:coreProperties>
</file>