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dp" ContentType="image/vnd.ms-photo"/>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0" r:id="rId37"/>
  </p:sldIdLst>
  <p:sldSz cx="12192000" cy="6858000"/>
  <p:notesSz cx="6858000" cy="9144000"/>
  <p:custDataLst>
    <p:tags r:id="rId3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tags" Target="tags/tag1.xml" /><Relationship Id="rId39" Type="http://schemas.openxmlformats.org/officeDocument/2006/relationships/presProps" Target="presProps.xml" /><Relationship Id="rId4" Type="http://schemas.openxmlformats.org/officeDocument/2006/relationships/slide" Target="slides/slide2.xml" /><Relationship Id="rId40" Type="http://schemas.openxmlformats.org/officeDocument/2006/relationships/viewProps" Target="viewProps.xml" /><Relationship Id="rId41" Type="http://schemas.openxmlformats.org/officeDocument/2006/relationships/theme" Target="theme/theme1.xml" /><Relationship Id="rId42"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5.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6.jpe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7.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3D509D-3A3E-4B09-AF93-7CDDDFD355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A4812D-9163-41DA-A0E8-1291E946A0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EA8911-9AF2-45D2-988E-1075743581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C49B5C-8657-4B86-91FE-37F5AB13C1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2551AA-7859-4D2F-B21C-1AEC0AB15C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A92DA2-4197-43E6-AE3D-5FEBC6B12D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F70DB3-9AE6-40E4-B51D-7FEA1625E8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58A5B7-9287-4E9F-87DA-A0C0E8F324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7C77D2-C347-4314-969B-F45217A8E1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E66614-8EA6-469E-9D13-DA3A9F3721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5B244B-FE7E-4435-8964-CCC689357A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nvGrpSpPr>
      <p:grpSpPr>
        <a:xfrm>
          <a:off x="0" y="0"/>
          <a:ext cx="0" cy="0"/>
        </a:xfrm>
      </p:grpSpPr>
      <p:pic>
        <p:nvPicPr>
          <p:cNvPr id="7" name="图片 6"/>
          <p:cNvPicPr>
            <a:picLocks noChangeAspect="1"/>
          </p:cNvPicPr>
          <p:nvPr userDrawn="1"/>
        </p:nvPicPr>
        <p:blipFill>
          <a:blip r:embed="rId1">
            <a:extLst>
              <a:ext uri="{28A0092B-C50C-407E-A947-70E740481C1C}">
                <a14:useLocalDpi xmlns:a14="http://schemas.microsoft.com/office/drawing/2010/main" val="0"/>
              </a:ext>
            </a:extLst>
          </a:blip>
          <a:srcRect b="13300"/>
          <a:stretch>
            <a:fillRect/>
          </a:stretch>
        </p:blipFill>
        <p:spPr>
          <a:xfrm>
            <a:off x="0" y="0"/>
            <a:ext cx="12192000" cy="6858000"/>
          </a:xfrm>
          <a:prstGeom prst="rect">
            <a:avLst/>
          </a:prstGeom>
        </p:spPr>
      </p:pic>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pic>
        <p:nvPicPr>
          <p:cNvPr id="7" name="图片 6"/>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pic>
        <p:nvPicPr>
          <p:cNvPr id="7" name="图片 6"/>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矩形 2"/>
          <p:cNvSpPr/>
          <p:nvPr userDrawn="1"/>
        </p:nvSpPr>
        <p:spPr>
          <a:xfrm>
            <a:off x="0" y="0"/>
            <a:ext cx="12192000" cy="6858000"/>
          </a:xfrm>
          <a:prstGeom prst="rect">
            <a:avLst/>
          </a:prstGeom>
          <a:solidFill>
            <a:srgbClr val="000000">
              <a:alpha val="3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两栏内容">
    <p:spTree>
      <p:nvGrpSpPr>
        <p:cNvPr id="1" name=""/>
        <p:cNvGrpSpPr/>
        <p:nvPr/>
      </p:nvGrpSpPr>
      <p:grpSpPr>
        <a:xfrm>
          <a:off x="0" y="0"/>
          <a:ext cx="0" cy="0"/>
        </a:xfrm>
      </p:grpSpPr>
      <p:pic>
        <p:nvPicPr>
          <p:cNvPr id="8" name="图片 7"/>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矩形 2"/>
          <p:cNvSpPr/>
          <p:nvPr userDrawn="1"/>
        </p:nvSpPr>
        <p:spPr>
          <a:xfrm>
            <a:off x="0" y="0"/>
            <a:ext cx="12192000" cy="6858000"/>
          </a:xfrm>
          <a:prstGeom prst="rect">
            <a:avLst/>
          </a:prstGeom>
          <a:solidFill>
            <a:srgbClr val="000000">
              <a:alpha val="3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比较">
    <p:spTree>
      <p:nvGrpSpPr>
        <p:cNvPr id="1" name=""/>
        <p:cNvGrpSpPr/>
        <p:nvPr/>
      </p:nvGrpSpPr>
      <p:grpSpPr>
        <a:xfrm>
          <a:off x="0" y="0"/>
          <a:ext cx="0" cy="0"/>
        </a:xfrm>
      </p:grpSpPr>
      <p:pic>
        <p:nvPicPr>
          <p:cNvPr id="10" name="图片 9" descr="2014-06-29_NorwegianFjords_EN-AU9906772291_1920x1080.jpg"/>
          <p:cNvPicPr>
            <a:picLocks noChangeAspect="1"/>
          </p:cNvPicPr>
          <p:nvPr userDrawn="1"/>
        </p:nvPicPr>
        <p:blipFill>
          <a:blip r:embed="rId1">
            <a:extLst>
              <a:ext uri="{28A0092B-C50C-407E-A947-70E740481C1C}">
                <a14:useLocalDpi xmlns:a14="http://schemas.microsoft.com/office/drawing/2010/main" val="0"/>
              </a:ext>
            </a:extLst>
          </a:blip>
          <a:srcRect l="1" r="-312"/>
          <a:stretch>
            <a:fillRect/>
          </a:stretch>
        </p:blipFill>
        <p:spPr>
          <a:xfrm>
            <a:off x="0" y="0"/>
            <a:ext cx="12230100" cy="6858000"/>
          </a:xfrm>
          <a:prstGeom prst="rect">
            <a:avLst/>
          </a:prstGeom>
        </p:spPr>
      </p:pic>
      <p:sp>
        <p:nvSpPr>
          <p:cNvPr id="3" name="矩形 2"/>
          <p:cNvSpPr/>
          <p:nvPr userDrawn="1"/>
        </p:nvSpPr>
        <p:spPr>
          <a:xfrm>
            <a:off x="0" y="0"/>
            <a:ext cx="12192000" cy="6858000"/>
          </a:xfrm>
          <a:prstGeom prst="rect">
            <a:avLst/>
          </a:prstGeom>
          <a:solidFill>
            <a:srgbClr val="000000">
              <a:alpha val="3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标题">
    <p:spTree>
      <p:nvGrpSpPr>
        <p:cNvPr id="1" name=""/>
        <p:cNvGrpSpPr/>
        <p:nvPr/>
      </p:nvGrpSpPr>
      <p:grpSpPr>
        <a:xfrm>
          <a:off x="0" y="0"/>
          <a:ext cx="0" cy="0"/>
        </a:xfrm>
      </p:grpSpPr>
      <p:sp>
        <p:nvSpPr>
          <p:cNvPr id="6" name="矩形 5"/>
          <p:cNvSpPr/>
          <p:nvPr userDrawn="1"/>
        </p:nvSpPr>
        <p:spPr>
          <a:xfrm>
            <a:off x="0" y="-19050"/>
            <a:ext cx="12192000" cy="6877050"/>
          </a:xfrm>
          <a:prstGeom prst="rect">
            <a:avLst/>
          </a:prstGeom>
          <a:blipFill>
            <a:blip r:embed="rId1"/>
            <a:stretch>
              <a:fillRect l="-439" t="-20403" r="-1843" b="-1"/>
            </a:stretch>
          </a:blipFill>
          <a:ln w="19050">
            <a:no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矩形 2"/>
          <p:cNvSpPr/>
          <p:nvPr userDrawn="1"/>
        </p:nvSpPr>
        <p:spPr>
          <a:xfrm>
            <a:off x="0" y="0"/>
            <a:ext cx="12192000" cy="6858000"/>
          </a:xfrm>
          <a:prstGeom prst="rect">
            <a:avLst/>
          </a:prstGeom>
          <a:solidFill>
            <a:srgbClr val="000000">
              <a:alpha val="3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1_空白">
    <p:spTree>
      <p:nvGrpSpPr>
        <p:cNvPr id="1" name=""/>
        <p:cNvGrpSpPr/>
        <p:nvPr/>
      </p:nvGrpSpPr>
      <p:grpSpPr>
        <a:xfrm>
          <a:off x="0" y="0"/>
          <a:ext cx="0" cy="0"/>
        </a:xfrm>
      </p:grpSpPr>
      <p:pic>
        <p:nvPicPr>
          <p:cNvPr id="5" name="图片 4"/>
          <p:cNvPicPr>
            <a:picLocks noChangeAspect="1"/>
          </p:cNvPicPr>
          <p:nvPr userDrawn="1"/>
        </p:nvPicPr>
        <p:blipFill>
          <a:blip r:embed="rId1">
            <a:extLst>
              <a:ext uri="{28A0092B-C50C-407E-A947-70E740481C1C}">
                <a14:useLocalDpi xmlns:a14="http://schemas.microsoft.com/office/drawing/2010/main" val="0"/>
              </a:ext>
            </a:extLst>
          </a:blip>
          <a:srcRect b="13357"/>
          <a:stretch>
            <a:fillRect/>
          </a:stretch>
        </p:blipFill>
        <p:spPr>
          <a:xfrm>
            <a:off x="0" y="1"/>
            <a:ext cx="12215150" cy="6858000"/>
          </a:xfrm>
          <a:prstGeom prst="rect">
            <a:avLst/>
          </a:prstGeom>
        </p:spPr>
      </p:pic>
      <p:sp>
        <p:nvSpPr>
          <p:cNvPr id="3" name="矩形 2"/>
          <p:cNvSpPr/>
          <p:nvPr userDrawn="1"/>
        </p:nvSpPr>
        <p:spPr>
          <a:xfrm>
            <a:off x="0" y="0"/>
            <a:ext cx="12192000" cy="6858000"/>
          </a:xfrm>
          <a:prstGeom prst="rect">
            <a:avLst/>
          </a:prstGeom>
          <a:solidFill>
            <a:srgbClr val="000000">
              <a:alpha val="3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microsoft.com/office/2007/relationships/hdphoto" Target="../media/image9.wdp"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310214032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5" name="组合 4"/>
          <p:cNvGrpSpPr/>
          <p:nvPr/>
        </p:nvGrpSpPr>
        <p:grpSpPr>
          <a:xfrm>
            <a:off x="1982939" y="1864056"/>
            <a:ext cx="7930319" cy="3303405"/>
            <a:chOff x="2099052" y="1864056"/>
            <a:chExt cx="7340945" cy="3303405"/>
          </a:xfrm>
        </p:grpSpPr>
        <p:sp>
          <p:nvSpPr>
            <p:cNvPr id="6" name="矩形 5"/>
            <p:cNvSpPr/>
            <p:nvPr/>
          </p:nvSpPr>
          <p:spPr>
            <a:xfrm>
              <a:off x="2099058" y="1864070"/>
              <a:ext cx="7340939" cy="7632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lIns="121899" tIns="60949" rIns="121899" bIns="60949"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609600"/>
              <a:endParaRPr kumimoji="1" lang="zh-CN" altLang="en-US" sz="1865" b="1">
                <a:solidFill>
                  <a:srgbClr val="FFFFFF"/>
                </a:solidFill>
              </a:endParaRPr>
            </a:p>
          </p:txBody>
        </p:sp>
        <p:sp>
          <p:nvSpPr>
            <p:cNvPr id="7" name="矩形 6"/>
            <p:cNvSpPr/>
            <p:nvPr/>
          </p:nvSpPr>
          <p:spPr>
            <a:xfrm rot="5400000">
              <a:off x="485519" y="3477591"/>
              <a:ext cx="3303388" cy="7632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lIns="121899" tIns="60949" rIns="121899" bIns="60949"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609600"/>
              <a:endParaRPr kumimoji="1" lang="zh-CN" altLang="en-US" sz="1865" b="1">
                <a:solidFill>
                  <a:srgbClr val="FFFFFF"/>
                </a:solidFill>
              </a:endParaRPr>
            </a:p>
          </p:txBody>
        </p:sp>
        <p:sp>
          <p:nvSpPr>
            <p:cNvPr id="8" name="矩形 7"/>
            <p:cNvSpPr/>
            <p:nvPr/>
          </p:nvSpPr>
          <p:spPr>
            <a:xfrm rot="5400000">
              <a:off x="7750141" y="3477589"/>
              <a:ext cx="3303388" cy="7632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lIns="121899" tIns="60949" rIns="121899" bIns="60949"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609600"/>
              <a:endParaRPr kumimoji="1" lang="zh-CN" altLang="en-US" sz="1865" b="1">
                <a:solidFill>
                  <a:srgbClr val="FFFFFF"/>
                </a:solidFill>
              </a:endParaRPr>
            </a:p>
          </p:txBody>
        </p:sp>
        <p:sp>
          <p:nvSpPr>
            <p:cNvPr id="9" name="矩形 8"/>
            <p:cNvSpPr/>
            <p:nvPr/>
          </p:nvSpPr>
          <p:spPr>
            <a:xfrm>
              <a:off x="2099056" y="5091140"/>
              <a:ext cx="3731794" cy="7632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lIns="121899" tIns="60949" rIns="121899" bIns="60949"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609600"/>
              <a:endParaRPr kumimoji="1" lang="zh-CN" altLang="en-US" sz="1865" b="1">
                <a:solidFill>
                  <a:srgbClr val="FFFFFF"/>
                </a:solidFill>
              </a:endParaRPr>
            </a:p>
          </p:txBody>
        </p:sp>
        <p:sp>
          <p:nvSpPr>
            <p:cNvPr id="10" name="矩形 9"/>
            <p:cNvSpPr/>
            <p:nvPr/>
          </p:nvSpPr>
          <p:spPr>
            <a:xfrm>
              <a:off x="8809273" y="5091140"/>
              <a:ext cx="630724" cy="7632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lIns="121899" tIns="60949" rIns="121899" bIns="60949"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609600"/>
              <a:endParaRPr kumimoji="1" lang="zh-CN" altLang="en-US" sz="1865" b="1">
                <a:solidFill>
                  <a:srgbClr val="FFFFFF"/>
                </a:solidFill>
              </a:endParaRPr>
            </a:p>
          </p:txBody>
        </p:sp>
      </p:grpSp>
      <p:sp>
        <p:nvSpPr>
          <p:cNvPr id="11" name="文本框 4"/>
          <p:cNvSpPr txBox="1"/>
          <p:nvPr/>
        </p:nvSpPr>
        <p:spPr>
          <a:xfrm>
            <a:off x="2059261" y="2896435"/>
            <a:ext cx="7771545" cy="989801"/>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09600">
              <a:lnSpc>
                <a:spcPct val="130000"/>
              </a:lnSpc>
            </a:pPr>
            <a:r>
              <a:rPr lang="zh-CN" altLang="en-US" sz="4800">
                <a:solidFill>
                  <a:srgbClr val="00B0F0"/>
                </a:solidFill>
                <a:latin typeface="微软雅黑" panose="020b0503020204020204" pitchFamily="34" charset="-122"/>
                <a:ea typeface="微软雅黑" panose="020b0503020204020204" pitchFamily="34" charset="-122"/>
              </a:rPr>
              <a:t>第</a:t>
            </a:r>
            <a:r>
              <a:rPr lang="en-US" altLang="zh-CN" sz="4800">
                <a:solidFill>
                  <a:srgbClr val="00B0F0"/>
                </a:solidFill>
                <a:latin typeface="微软雅黑" panose="020b0503020204020204" pitchFamily="34" charset="-122"/>
                <a:ea typeface="微软雅黑" panose="020b0503020204020204" pitchFamily="34" charset="-122"/>
              </a:rPr>
              <a:t>7</a:t>
            </a:r>
            <a:r>
              <a:rPr lang="zh-CN" altLang="en-US" sz="4800">
                <a:solidFill>
                  <a:srgbClr val="00B0F0"/>
                </a:solidFill>
                <a:latin typeface="微软雅黑" panose="020b0503020204020204" pitchFamily="34" charset="-122"/>
                <a:ea typeface="微软雅黑" panose="020b0503020204020204" pitchFamily="34" charset="-122"/>
              </a:rPr>
              <a:t>章　研发管理</a:t>
            </a:r>
            <a:endParaRPr lang="zh-CN" altLang="en-US" sz="4800">
              <a:solidFill>
                <a:srgbClr val="00B0F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 name="文本框 54"/>
          <p:cNvSpPr txBox="1"/>
          <p:nvPr/>
        </p:nvSpPr>
        <p:spPr>
          <a:xfrm>
            <a:off x="667472" y="329816"/>
            <a:ext cx="3610372"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smtClean="0">
                <a:solidFill>
                  <a:srgbClr val="FFFFFF"/>
                </a:solidFill>
                <a:latin typeface="微软雅黑" panose="020b0503020204020204" pitchFamily="34" charset="-122"/>
                <a:ea typeface="微软雅黑" panose="020b0503020204020204" pitchFamily="34" charset="-122"/>
              </a:rPr>
              <a:t>本章要点</a:t>
            </a:r>
            <a:endParaRPr kumimoji="1" lang="en-US" altLang="zh-CN" sz="3600" b="1">
              <a:solidFill>
                <a:srgbClr val="FFFFFF"/>
              </a:solidFill>
              <a:latin typeface="微软雅黑" panose="020b0503020204020204" pitchFamily="34" charset="-122"/>
              <a:ea typeface="微软雅黑" panose="020b0503020204020204" pitchFamily="34" charset="-122"/>
            </a:endParaRPr>
          </a:p>
        </p:txBody>
      </p:sp>
      <p:cxnSp>
        <p:nvCxnSpPr>
          <p:cNvPr id="56" name="直接连接符 5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grpSp>
        <p:nvGrpSpPr>
          <p:cNvPr id="58" name="组 29"/>
          <p:cNvGrpSpPr/>
          <p:nvPr/>
        </p:nvGrpSpPr>
        <p:grpSpPr>
          <a:xfrm>
            <a:off x="-2328268" y="4882235"/>
            <a:ext cx="6068071" cy="2657365"/>
            <a:chOff x="6327011" y="3165128"/>
            <a:chExt cx="4551053" cy="1993024"/>
          </a:xfrm>
        </p:grpSpPr>
        <p:grpSp>
          <p:nvGrpSpPr>
            <p:cNvPr id="59" name="组 18"/>
            <p:cNvGrpSpPr/>
            <p:nvPr/>
          </p:nvGrpSpPr>
          <p:grpSpPr>
            <a:xfrm>
              <a:off x="7032601" y="3165128"/>
              <a:ext cx="3845463" cy="1993024"/>
              <a:chOff x="7032601" y="3165128"/>
              <a:chExt cx="3845463" cy="1993024"/>
            </a:xfrm>
          </p:grpSpPr>
          <p:sp>
            <p:nvSpPr>
              <p:cNvPr id="63" name="等腰三角形 62"/>
              <p:cNvSpPr/>
              <p:nvPr/>
            </p:nvSpPr>
            <p:spPr>
              <a:xfrm>
                <a:off x="7032601" y="3165128"/>
                <a:ext cx="3845463" cy="1993024"/>
              </a:xfrm>
              <a:prstGeom prst="triangle">
                <a:avLst/>
              </a:prstGeom>
              <a:solidFill>
                <a:srgbClr val="5FEFCD">
                  <a:alpha val="31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609600"/>
                <a:endParaRPr kumimoji="1" lang="zh-CN" altLang="en-US" sz="2400">
                  <a:solidFill>
                    <a:prstClr val="white"/>
                  </a:solidFill>
                </a:endParaRPr>
              </a:p>
            </p:txBody>
          </p:sp>
          <p:cxnSp>
            <p:nvCxnSpPr>
              <p:cNvPr id="64" name="直线连接符 17"/>
              <p:cNvCxnSpPr>
                <a:stCxn id="63" idx="0"/>
                <a:endCxn id="63" idx="2"/>
              </p:cNvCxnSpPr>
              <p:nvPr/>
            </p:nvCxnSpPr>
            <p:spPr>
              <a:xfrm flipH="1">
                <a:off x="7032601" y="3165128"/>
                <a:ext cx="1922732" cy="1993024"/>
              </a:xfrm>
              <a:prstGeom prst="line">
                <a:avLst/>
              </a:prstGeom>
              <a:ln w="57150" cmpd="sng">
                <a:solidFill>
                  <a:srgbClr val="5FEFCD"/>
                </a:solidFill>
              </a:ln>
              <a:effectLst/>
            </p:spPr>
            <p:style>
              <a:lnRef idx="2">
                <a:schemeClr val="accent1"/>
              </a:lnRef>
              <a:fillRef idx="0">
                <a:schemeClr val="accent1"/>
              </a:fillRef>
              <a:effectRef idx="1">
                <a:schemeClr val="accent1"/>
              </a:effectRef>
              <a:fontRef idx="minor">
                <a:schemeClr val="tx1"/>
              </a:fontRef>
            </p:style>
          </p:cxnSp>
        </p:grpSp>
        <p:grpSp>
          <p:nvGrpSpPr>
            <p:cNvPr id="60" name="组 19"/>
            <p:cNvGrpSpPr/>
            <p:nvPr/>
          </p:nvGrpSpPr>
          <p:grpSpPr>
            <a:xfrm>
              <a:off x="6327011" y="3971306"/>
              <a:ext cx="2289973" cy="1186846"/>
              <a:chOff x="7032601" y="3165128"/>
              <a:chExt cx="3845463" cy="1993024"/>
            </a:xfrm>
          </p:grpSpPr>
          <p:sp>
            <p:nvSpPr>
              <p:cNvPr id="61" name="等腰三角形 60"/>
              <p:cNvSpPr/>
              <p:nvPr/>
            </p:nvSpPr>
            <p:spPr>
              <a:xfrm>
                <a:off x="7032601" y="3165128"/>
                <a:ext cx="3845463" cy="1993024"/>
              </a:xfrm>
              <a:prstGeom prst="triangle">
                <a:avLst/>
              </a:prstGeom>
              <a:solidFill>
                <a:srgbClr val="5FEFCD">
                  <a:alpha val="31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609600"/>
                <a:endParaRPr kumimoji="1" lang="zh-CN" altLang="en-US" sz="2400">
                  <a:solidFill>
                    <a:prstClr val="white"/>
                  </a:solidFill>
                </a:endParaRPr>
              </a:p>
            </p:txBody>
          </p:sp>
          <p:cxnSp>
            <p:nvCxnSpPr>
              <p:cNvPr id="62" name="直线连接符 21"/>
              <p:cNvCxnSpPr>
                <a:stCxn id="61" idx="0"/>
                <a:endCxn id="61" idx="2"/>
              </p:cNvCxnSpPr>
              <p:nvPr/>
            </p:nvCxnSpPr>
            <p:spPr>
              <a:xfrm flipH="1">
                <a:off x="7032601" y="3165128"/>
                <a:ext cx="1922732" cy="1993024"/>
              </a:xfrm>
              <a:prstGeom prst="line">
                <a:avLst/>
              </a:prstGeom>
              <a:ln w="57150" cmpd="sng">
                <a:solidFill>
                  <a:srgbClr val="5FEFCD"/>
                </a:solidFill>
              </a:ln>
              <a:effectLst/>
            </p:spPr>
            <p:style>
              <a:lnRef idx="2">
                <a:schemeClr val="accent1"/>
              </a:lnRef>
              <a:fillRef idx="0">
                <a:schemeClr val="accent1"/>
              </a:fillRef>
              <a:effectRef idx="1">
                <a:schemeClr val="accent1"/>
              </a:effectRef>
              <a:fontRef idx="minor">
                <a:schemeClr val="tx1"/>
              </a:fontRef>
            </p:style>
          </p:cxnSp>
        </p:grpSp>
      </p:grpSp>
      <p:sp>
        <p:nvSpPr>
          <p:cNvPr id="32"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720090">
              <a:lnSpc>
                <a:spcPct val="120000"/>
              </a:lnSpc>
              <a:buNone/>
            </a:pPr>
            <a:r>
              <a:rPr lang="zh-CN" altLang="en-US">
                <a:solidFill>
                  <a:schemeClr val="tx2">
                    <a:lumMod val="20000"/>
                    <a:lumOff val="80000"/>
                  </a:schemeClr>
                </a:solidFill>
                <a:latin typeface="+mn-ea"/>
              </a:rPr>
              <a:t>研发是许多创新产品的起点。研发战略对于企业，特别是那些位于尖端技术领域的公司来说具有重大意义。研发战略在多数情况下属于职能战略，处在总体战略和业务战略之下，是企业战略的重要组成部分。研发战略为公司总体战略奠定创造性的基础。</a:t>
            </a:r>
            <a:endParaRPr lang="zh-CN" altLang="en-US">
              <a:solidFill>
                <a:schemeClr val="tx2">
                  <a:lumMod val="20000"/>
                  <a:lumOff val="80000"/>
                </a:schemeClr>
              </a:solidFill>
              <a:latin typeface="+mn-ea"/>
            </a:endParaRPr>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descr="2014-06-29_NorwegianFjords_EN-AU9906772291_1920x1080.jpg"/>
          <p:cNvPicPr>
            <a:picLocks noChangeAspect="1"/>
          </p:cNvPicPr>
          <p:nvPr/>
        </p:nvPicPr>
        <p:blipFill>
          <a:blip r:embed="rId2">
            <a:extLst>
              <a:ext uri="{28A0092B-C50C-407E-A947-70E740481C1C}">
                <a14:useLocalDpi xmlns:a14="http://schemas.microsoft.com/office/drawing/2010/main" val="0"/>
              </a:ext>
            </a:extLst>
          </a:blip>
          <a:srcRect l="1" r="-312"/>
          <a:stretch>
            <a:fillRect/>
          </a:stretch>
        </p:blipFill>
        <p:spPr>
          <a:xfrm>
            <a:off x="0" y="0"/>
            <a:ext cx="12230100" cy="6858000"/>
          </a:xfrm>
          <a:prstGeom prst="rect">
            <a:avLst/>
          </a:prstGeom>
        </p:spPr>
      </p:pic>
      <p:sp>
        <p:nvSpPr>
          <p:cNvPr id="5" name="Title 1"/>
          <p:cNvSpPr txBox="1"/>
          <p:nvPr/>
        </p:nvSpPr>
        <p:spPr>
          <a:xfrm>
            <a:off x="2836672" y="908050"/>
            <a:ext cx="6498418" cy="782638"/>
          </a:xfrm>
          <a:prstGeom prst="rect">
            <a:avLst/>
          </a:prstGeom>
        </p:spPr>
        <p:txBody>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mtClean="0">
                <a:solidFill>
                  <a:srgbClr val="000000"/>
                </a:solidFill>
                <a:latin typeface="微软雅黑 Light" panose="020b0502040204020203" pitchFamily="34" charset="-122"/>
                <a:ea typeface="微软雅黑 Light" panose="020b0502040204020203" pitchFamily="34" charset="-122"/>
              </a:rPr>
              <a:t>目录</a:t>
            </a:r>
            <a:endParaRPr lang="ru-RU">
              <a:solidFill>
                <a:srgbClr val="000000"/>
              </a:solidFill>
              <a:latin typeface="微软雅黑 Light" panose="020b0502040204020203" pitchFamily="34" charset="-122"/>
              <a:ea typeface="微软雅黑 Light" panose="020b0502040204020203" pitchFamily="34" charset="-122"/>
            </a:endParaRPr>
          </a:p>
        </p:txBody>
      </p:sp>
      <p:sp>
        <p:nvSpPr>
          <p:cNvPr id="6" name="Text Placeholder 3"/>
          <p:cNvSpPr txBox="1"/>
          <p:nvPr/>
        </p:nvSpPr>
        <p:spPr>
          <a:xfrm>
            <a:off x="2836671" y="2073232"/>
            <a:ext cx="6556757" cy="3908468"/>
          </a:xfrm>
          <a:prstGeom prst="rect">
            <a:avLst/>
          </a:prstGeom>
          <a:gradFill>
            <a:gsLst>
              <a:gs pos="0">
                <a:srgbClr val="CCCCFF"/>
              </a:gs>
              <a:gs pos="17999">
                <a:srgbClr val="99CCFF"/>
              </a:gs>
              <a:gs pos="36000">
                <a:srgbClr val="9966FF"/>
              </a:gs>
              <a:gs pos="61000">
                <a:srgbClr val="CC99FF"/>
              </a:gs>
              <a:gs pos="82001">
                <a:srgbClr val="99CCFF"/>
              </a:gs>
              <a:gs pos="100000">
                <a:srgbClr val="CCCCFF"/>
              </a:gs>
            </a:gsLst>
            <a:lin ang="5400000" scaled="0"/>
          </a:gradFill>
        </p:spPr>
        <p:txBody>
          <a:bodyPr>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nSpc>
                <a:spcPct val="150000"/>
              </a:lnSpc>
            </a:pPr>
            <a:r>
              <a:rPr lang="zh-CN" altLang="en-US" b="1">
                <a:solidFill>
                  <a:srgbClr val="FF0000"/>
                </a:solidFill>
                <a:latin typeface="微软雅黑 Light" panose="020b0502040204020203" pitchFamily="34" charset="-122"/>
                <a:ea typeface="微软雅黑 Light" panose="020b0502040204020203" pitchFamily="34" charset="-122"/>
              </a:rPr>
              <a:t>　第</a:t>
            </a:r>
            <a:r>
              <a:rPr lang="en-US" altLang="zh-CN" b="1">
                <a:solidFill>
                  <a:srgbClr val="FF0000"/>
                </a:solidFill>
                <a:latin typeface="微软雅黑 Light" panose="020b0502040204020203" pitchFamily="34" charset="-122"/>
                <a:ea typeface="微软雅黑 Light" panose="020b0502040204020203" pitchFamily="34" charset="-122"/>
              </a:rPr>
              <a:t>1</a:t>
            </a:r>
            <a:r>
              <a:rPr lang="zh-CN" altLang="en-US" b="1">
                <a:solidFill>
                  <a:srgbClr val="FF0000"/>
                </a:solidFill>
                <a:latin typeface="微软雅黑 Light" panose="020b0502040204020203" pitchFamily="34" charset="-122"/>
                <a:ea typeface="微软雅黑 Light" panose="020b0502040204020203" pitchFamily="34" charset="-122"/>
              </a:rPr>
              <a:t>节　研发战略</a:t>
            </a:r>
            <a:endParaRPr lang="zh-CN" altLang="en-US" b="1">
              <a:solidFill>
                <a:srgbClr val="FF0000"/>
              </a:solidFill>
              <a:latin typeface="微软雅黑 Light" panose="020b0502040204020203" pitchFamily="34" charset="-122"/>
              <a:ea typeface="微软雅黑 Light" panose="020b0502040204020203" pitchFamily="34" charset="-122"/>
            </a:endParaRPr>
          </a:p>
          <a:p>
            <a:pPr>
              <a:lnSpc>
                <a:spcPct val="150000"/>
              </a:lnSpc>
            </a:pPr>
            <a:r>
              <a:rPr lang="zh-CN" altLang="en-US" b="1">
                <a:latin typeface="微软雅黑 Light" panose="020b0502040204020203" pitchFamily="34" charset="-122"/>
                <a:ea typeface="微软雅黑 Light" panose="020b0502040204020203" pitchFamily="34" charset="-122"/>
              </a:rPr>
              <a:t>　第</a:t>
            </a:r>
            <a:r>
              <a:rPr lang="en-US" altLang="zh-CN" b="1">
                <a:latin typeface="微软雅黑 Light" panose="020b0502040204020203" pitchFamily="34" charset="-122"/>
                <a:ea typeface="微软雅黑 Light" panose="020b0502040204020203" pitchFamily="34" charset="-122"/>
              </a:rPr>
              <a:t>2</a:t>
            </a:r>
            <a:r>
              <a:rPr lang="zh-CN" altLang="en-US" b="1">
                <a:latin typeface="微软雅黑 Light" panose="020b0502040204020203" pitchFamily="34" charset="-122"/>
                <a:ea typeface="微软雅黑 Light" panose="020b0502040204020203" pitchFamily="34" charset="-122"/>
              </a:rPr>
              <a:t>节　研发管理</a:t>
            </a:r>
            <a:endParaRPr lang="zh-CN" altLang="en-US" b="1">
              <a:latin typeface="微软雅黑 Light" panose="020b0502040204020203" pitchFamily="34" charset="-122"/>
              <a:ea typeface="微软雅黑 Light" panose="020b0502040204020203" pitchFamily="34" charset="-122"/>
            </a:endParaRPr>
          </a:p>
          <a:p>
            <a:pPr>
              <a:lnSpc>
                <a:spcPct val="150000"/>
              </a:lnSpc>
            </a:pPr>
            <a:r>
              <a:rPr lang="zh-CN" altLang="en-US" b="1">
                <a:latin typeface="微软雅黑 Light" panose="020b0502040204020203" pitchFamily="34" charset="-122"/>
                <a:ea typeface="微软雅黑 Light" panose="020b0502040204020203" pitchFamily="34" charset="-122"/>
              </a:rPr>
              <a:t>　第</a:t>
            </a:r>
            <a:r>
              <a:rPr lang="en-US" altLang="zh-CN" b="1">
                <a:latin typeface="微软雅黑 Light" panose="020b0502040204020203" pitchFamily="34" charset="-122"/>
                <a:ea typeface="微软雅黑 Light" panose="020b0502040204020203" pitchFamily="34" charset="-122"/>
              </a:rPr>
              <a:t>3</a:t>
            </a:r>
            <a:r>
              <a:rPr lang="zh-CN" altLang="en-US" b="1">
                <a:latin typeface="微软雅黑 Light" panose="020b0502040204020203" pitchFamily="34" charset="-122"/>
                <a:ea typeface="微软雅黑 Light" panose="020b0502040204020203" pitchFamily="34" charset="-122"/>
              </a:rPr>
              <a:t>节　技术管理</a:t>
            </a:r>
            <a:endParaRPr lang="zh-CN" altLang="en-US" b="1">
              <a:latin typeface="微软雅黑 Light" panose="020b0502040204020203" pitchFamily="34" charset="-122"/>
              <a:ea typeface="微软雅黑 Light" panose="020b0502040204020203" pitchFamily="34" charset="-122"/>
            </a:endParaRPr>
          </a:p>
          <a:p>
            <a:pPr>
              <a:lnSpc>
                <a:spcPct val="150000"/>
              </a:lnSpc>
            </a:pPr>
            <a:r>
              <a:rPr lang="zh-CN" altLang="en-US" b="1">
                <a:latin typeface="微软雅黑 Light" panose="020b0502040204020203" pitchFamily="34" charset="-122"/>
                <a:ea typeface="微软雅黑 Light" panose="020b0502040204020203" pitchFamily="34" charset="-122"/>
              </a:rPr>
              <a:t>　第</a:t>
            </a:r>
            <a:r>
              <a:rPr lang="en-US" altLang="zh-CN" b="1">
                <a:latin typeface="微软雅黑 Light" panose="020b0502040204020203" pitchFamily="34" charset="-122"/>
                <a:ea typeface="微软雅黑 Light" panose="020b0502040204020203" pitchFamily="34" charset="-122"/>
              </a:rPr>
              <a:t>4</a:t>
            </a:r>
            <a:r>
              <a:rPr lang="zh-CN" altLang="en-US" b="1">
                <a:latin typeface="微软雅黑 Light" panose="020b0502040204020203" pitchFamily="34" charset="-122"/>
                <a:ea typeface="微软雅黑 Light" panose="020b0502040204020203" pitchFamily="34" charset="-122"/>
              </a:rPr>
              <a:t>节　当代研发管理问题</a:t>
            </a:r>
            <a:endParaRPr lang="zh-CN" altLang="en-US" b="1">
              <a:latin typeface="微软雅黑 Light" panose="020b0502040204020203" pitchFamily="34" charset="-122"/>
              <a:ea typeface="微软雅黑 Light" panose="020b0502040204020203" pitchFamily="3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1</a:t>
            </a:r>
            <a:r>
              <a:rPr kumimoji="1" lang="zh-CN" altLang="en-US" sz="3600" b="1"/>
              <a:t>节　研发战略</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一、研发战略的</a:t>
            </a:r>
            <a:r>
              <a:rPr lang="zh-CN" altLang="en-US" sz="3200" b="1" smtClean="0">
                <a:latin typeface="+mn-ea"/>
              </a:rPr>
              <a:t>概念</a:t>
            </a:r>
            <a:endParaRPr lang="en-US" altLang="zh-CN" sz="3200" b="1" smtClean="0">
              <a:latin typeface="+mn-ea"/>
            </a:endParaRPr>
          </a:p>
          <a:p>
            <a:pPr marL="0" indent="720090">
              <a:lnSpc>
                <a:spcPct val="120000"/>
              </a:lnSpc>
              <a:buNone/>
            </a:pPr>
            <a:endParaRPr lang="en-US" altLang="zh-CN" smtClean="0">
              <a:solidFill>
                <a:schemeClr val="tx2">
                  <a:lumMod val="20000"/>
                  <a:lumOff val="80000"/>
                </a:schemeClr>
              </a:solidFill>
              <a:latin typeface="+mn-ea"/>
            </a:endParaRPr>
          </a:p>
          <a:p>
            <a:pPr marL="0" indent="720090">
              <a:lnSpc>
                <a:spcPct val="120000"/>
              </a:lnSpc>
              <a:buNone/>
            </a:pPr>
            <a:r>
              <a:rPr lang="zh-CN" altLang="en-US" smtClean="0">
                <a:solidFill>
                  <a:schemeClr val="tx2">
                    <a:lumMod val="20000"/>
                    <a:lumOff val="80000"/>
                  </a:schemeClr>
                </a:solidFill>
                <a:latin typeface="+mn-ea"/>
              </a:rPr>
              <a:t>研发</a:t>
            </a:r>
            <a:r>
              <a:rPr lang="zh-CN" altLang="en-US">
                <a:solidFill>
                  <a:schemeClr val="tx2">
                    <a:lumMod val="20000"/>
                    <a:lumOff val="80000"/>
                  </a:schemeClr>
                </a:solidFill>
                <a:latin typeface="+mn-ea"/>
              </a:rPr>
              <a:t>战略又称研究与开发战略，是企业总体战略的重要组成部分。在多数情况下，它属于职能战略，处在企业总体战略和业务战略之下。</a:t>
            </a:r>
            <a:endParaRPr lang="zh-CN" altLang="en-US">
              <a:solidFill>
                <a:schemeClr val="tx2">
                  <a:lumMod val="20000"/>
                  <a:lumOff val="80000"/>
                </a:schemeClr>
              </a:solidFill>
              <a:latin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1</a:t>
            </a:r>
            <a:r>
              <a:rPr kumimoji="1" lang="zh-CN" altLang="en-US" sz="3600" b="1"/>
              <a:t>节　研发战略</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smtClean="0">
                <a:latin typeface="+mn-ea"/>
              </a:rPr>
              <a:t>二</a:t>
            </a:r>
            <a:r>
              <a:rPr lang="zh-CN" altLang="en-US" sz="3200" b="1">
                <a:latin typeface="+mn-ea"/>
              </a:rPr>
              <a:t>、研发战略的作用</a:t>
            </a:r>
            <a:endParaRPr lang="zh-CN" altLang="en-US" sz="3200" b="1">
              <a:latin typeface="+mn-ea"/>
            </a:endParaRPr>
          </a:p>
          <a:p>
            <a:pPr marL="0" indent="720090">
              <a:lnSpc>
                <a:spcPct val="120000"/>
              </a:lnSpc>
              <a:buNone/>
            </a:pPr>
            <a:endParaRPr lang="en-US" altLang="zh-CN">
              <a:solidFill>
                <a:schemeClr val="tx2">
                  <a:lumMod val="20000"/>
                  <a:lumOff val="80000"/>
                </a:schemeClr>
              </a:solidFill>
              <a:latin typeface="+mn-ea"/>
            </a:endParaRPr>
          </a:p>
          <a:p>
            <a:pPr marL="0" indent="720090">
              <a:lnSpc>
                <a:spcPct val="120000"/>
              </a:lnSpc>
              <a:buNone/>
            </a:pPr>
            <a:r>
              <a:rPr lang="zh-CN" altLang="en-US" smtClean="0">
                <a:solidFill>
                  <a:schemeClr val="tx2">
                    <a:lumMod val="20000"/>
                    <a:lumOff val="80000"/>
                  </a:schemeClr>
                </a:solidFill>
                <a:latin typeface="+mn-ea"/>
              </a:rPr>
              <a:t>研发</a:t>
            </a:r>
            <a:r>
              <a:rPr lang="zh-CN" altLang="en-US">
                <a:solidFill>
                  <a:schemeClr val="tx2">
                    <a:lumMod val="20000"/>
                    <a:lumOff val="80000"/>
                  </a:schemeClr>
                </a:solidFill>
                <a:latin typeface="+mn-ea"/>
              </a:rPr>
              <a:t>战略是企业从事研发活动所必须遵循的指导思想，也是研发部门及人员的行动指南。研发战略包括研发的领域、目标、实施步骤及措施等，其主要作用有以下两个方面：</a:t>
            </a:r>
            <a:endParaRPr lang="zh-CN" altLang="en-US">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第一，研发战略能够保证资源配置获得最大的经济效益。</a:t>
            </a:r>
            <a:endParaRPr lang="zh-CN" altLang="en-US">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第二，研发战略能够指导企业研发的全过程。</a:t>
            </a:r>
            <a:endParaRPr lang="zh-CN" altLang="en-US">
              <a:solidFill>
                <a:schemeClr val="tx2">
                  <a:lumMod val="20000"/>
                  <a:lumOff val="80000"/>
                </a:schemeClr>
              </a:solidFill>
              <a:latin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1</a:t>
            </a:r>
            <a:r>
              <a:rPr kumimoji="1" lang="zh-CN" altLang="en-US" sz="3600" b="1"/>
              <a:t>节　研发战略</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三、研发战略的基本</a:t>
            </a:r>
            <a:r>
              <a:rPr lang="zh-CN" altLang="en-US" sz="3200" b="1" smtClean="0">
                <a:latin typeface="+mn-ea"/>
              </a:rPr>
              <a:t>内容</a:t>
            </a:r>
            <a:endParaRPr lang="en-US" altLang="zh-CN" sz="3200" b="1" smtClean="0">
              <a:latin typeface="+mn-ea"/>
            </a:endParaRPr>
          </a:p>
          <a:p>
            <a:pPr marL="0" indent="0">
              <a:buNone/>
            </a:pPr>
            <a:endParaRPr lang="en-US" altLang="zh-CN" sz="3200" b="1">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一）研发战略的领域</a:t>
            </a:r>
            <a:endParaRPr lang="zh-CN" altLang="en-US" b="1">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研发战略的领域是指企业从事研发的基本方向和范围。明确研发战略的领域，一般需要考虑产品、用途、市场和技术四个因素</a:t>
            </a:r>
            <a:r>
              <a:rPr lang="zh-CN" altLang="en-US" smtClean="0">
                <a:solidFill>
                  <a:schemeClr val="tx2">
                    <a:lumMod val="20000"/>
                    <a:lumOff val="80000"/>
                  </a:schemeClr>
                </a:solidFill>
                <a:latin typeface="+mn-ea"/>
              </a:rPr>
              <a:t>。</a:t>
            </a:r>
            <a:endParaRPr lang="zh-CN" altLang="en-US">
              <a:solidFill>
                <a:schemeClr val="tx2">
                  <a:lumMod val="20000"/>
                  <a:lumOff val="80000"/>
                </a:schemeClr>
              </a:solidFill>
              <a:latin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1</a:t>
            </a:r>
            <a:r>
              <a:rPr kumimoji="1" lang="zh-CN" altLang="en-US" sz="3600" b="1"/>
              <a:t>节　研发战略</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三、研发战略的基本</a:t>
            </a:r>
            <a:r>
              <a:rPr lang="zh-CN" altLang="en-US" sz="3200" b="1" smtClean="0">
                <a:latin typeface="+mn-ea"/>
              </a:rPr>
              <a:t>内容</a:t>
            </a:r>
            <a:endParaRPr lang="en-US" altLang="zh-CN" sz="3200" b="1" smtClean="0">
              <a:latin typeface="+mn-ea"/>
            </a:endParaRPr>
          </a:p>
          <a:p>
            <a:pPr marL="0" indent="0">
              <a:buNone/>
            </a:pPr>
            <a:endParaRPr lang="en-US" altLang="zh-CN" sz="3200" b="1">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二）研发战略的目标</a:t>
            </a:r>
            <a:endParaRPr lang="zh-CN" altLang="en-US" b="1">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研发战略的目标是企业研发方向的具体化，主要有三种：开发目标、市场目标和特殊目标。</a:t>
            </a:r>
            <a:endParaRPr lang="zh-CN" altLang="en-US">
              <a:solidFill>
                <a:schemeClr val="tx2">
                  <a:lumMod val="20000"/>
                  <a:lumOff val="80000"/>
                </a:schemeClr>
              </a:solidFill>
              <a:latin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1</a:t>
            </a:r>
            <a:r>
              <a:rPr kumimoji="1" lang="zh-CN" altLang="en-US" sz="3600" b="1"/>
              <a:t>节　研发战略</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三、研发战略的基本</a:t>
            </a:r>
            <a:r>
              <a:rPr lang="zh-CN" altLang="en-US" sz="3200" b="1" smtClean="0">
                <a:latin typeface="+mn-ea"/>
              </a:rPr>
              <a:t>内容</a:t>
            </a:r>
            <a:endParaRPr lang="en-US" altLang="zh-CN" sz="3200" b="1" smtClean="0">
              <a:latin typeface="+mn-ea"/>
            </a:endParaRPr>
          </a:p>
          <a:p>
            <a:pPr marL="0" indent="0">
              <a:buNone/>
            </a:pPr>
            <a:endParaRPr lang="en-US" altLang="zh-CN" sz="3200" b="1">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三）研发战略的实施步骤</a:t>
            </a:r>
            <a:endParaRPr lang="zh-CN" altLang="en-US" b="1">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研发战略的实施步骤包括收集创意、评估和筛选项目以及实施研发</a:t>
            </a:r>
            <a:r>
              <a:rPr lang="zh-CN" altLang="en-US" smtClean="0">
                <a:solidFill>
                  <a:schemeClr val="tx2">
                    <a:lumMod val="20000"/>
                    <a:lumOff val="80000"/>
                  </a:schemeClr>
                </a:solidFill>
                <a:latin typeface="+mn-ea"/>
              </a:rPr>
              <a:t>。</a:t>
            </a:r>
            <a:endParaRPr lang="zh-CN" altLang="en-US">
              <a:solidFill>
                <a:schemeClr val="tx2">
                  <a:lumMod val="20000"/>
                  <a:lumOff val="80000"/>
                </a:schemeClr>
              </a:solidFill>
              <a:latin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1</a:t>
            </a:r>
            <a:r>
              <a:rPr kumimoji="1" lang="zh-CN" altLang="en-US" sz="3600" b="1"/>
              <a:t>节　研发战略</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三、研发战略的基本</a:t>
            </a:r>
            <a:r>
              <a:rPr lang="zh-CN" altLang="en-US" sz="3200" b="1" smtClean="0">
                <a:latin typeface="+mn-ea"/>
              </a:rPr>
              <a:t>内容</a:t>
            </a:r>
            <a:endParaRPr lang="en-US" altLang="zh-CN" sz="3200" b="1" smtClean="0">
              <a:latin typeface="+mn-ea"/>
            </a:endParaRPr>
          </a:p>
          <a:p>
            <a:pPr marL="0" indent="0">
              <a:buNone/>
            </a:pPr>
            <a:endParaRPr lang="en-US" altLang="zh-CN" sz="3200" b="1">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四）研发战略的实施措施</a:t>
            </a:r>
            <a:endParaRPr lang="zh-CN" altLang="en-US" b="1">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企业研发战略的实施措施是指企业研发所采取的具体方法和手段。</a:t>
            </a:r>
            <a:endParaRPr lang="zh-CN" altLang="en-US">
              <a:solidFill>
                <a:schemeClr val="tx2">
                  <a:lumMod val="20000"/>
                  <a:lumOff val="80000"/>
                </a:schemeClr>
              </a:solidFill>
              <a:latin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1</a:t>
            </a:r>
            <a:r>
              <a:rPr kumimoji="1" lang="zh-CN" altLang="en-US" sz="3600" b="1"/>
              <a:t>节　研发战略</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四、研发战略的基本类型</a:t>
            </a:r>
            <a:endParaRPr lang="zh-CN" altLang="en-US" sz="3200" b="1">
              <a:latin typeface="+mn-ea"/>
            </a:endParaRPr>
          </a:p>
          <a:p>
            <a:pPr marL="0" indent="0">
              <a:buNone/>
            </a:pPr>
            <a:endParaRPr lang="en-US" altLang="zh-CN" sz="3200" b="1">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一）攻势战略</a:t>
            </a:r>
            <a:endParaRPr lang="zh-CN" altLang="en-US" b="1">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该战略的特点是企业在经营领域中处于稳定地位并获得一定优势的前提下，通过研发，进一步扩大企业规模，增强企业的竞争能力和发展潜力。</a:t>
            </a:r>
            <a:endParaRPr lang="zh-CN" altLang="en-US">
              <a:solidFill>
                <a:schemeClr val="tx2">
                  <a:lumMod val="20000"/>
                  <a:lumOff val="80000"/>
                </a:schemeClr>
              </a:solidFill>
              <a:latin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1</a:t>
            </a:r>
            <a:r>
              <a:rPr kumimoji="1" lang="zh-CN" altLang="en-US" sz="3600" b="1"/>
              <a:t>节　研发战略</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四、研发战略的基本类型</a:t>
            </a:r>
            <a:endParaRPr lang="zh-CN" altLang="en-US" sz="3200" b="1">
              <a:latin typeface="+mn-ea"/>
            </a:endParaRPr>
          </a:p>
          <a:p>
            <a:pPr marL="0" indent="0">
              <a:buNone/>
            </a:pPr>
            <a:endParaRPr lang="en-US" altLang="zh-CN" sz="3200" b="1">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二）冒险战略</a:t>
            </a:r>
            <a:endParaRPr lang="zh-CN" altLang="en-US" b="1">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该战略的特点是企业在原市场地位受到威胁的情况下，将大量资源投入到某种全新技术和产品上，不断开辟新的市场，大幅提高企业竞争能力和发展潜力。</a:t>
            </a:r>
            <a:endParaRPr lang="zh-CN" altLang="en-US">
              <a:solidFill>
                <a:schemeClr val="tx2">
                  <a:lumMod val="20000"/>
                  <a:lumOff val="80000"/>
                </a:schemeClr>
              </a:solidFill>
              <a:latin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1</a:t>
            </a:r>
            <a:r>
              <a:rPr kumimoji="1" lang="zh-CN" altLang="en-US" sz="3600" b="1"/>
              <a:t>节　研发战略</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四、研发战略的基本类型</a:t>
            </a:r>
            <a:endParaRPr lang="zh-CN" altLang="en-US" sz="3200" b="1">
              <a:latin typeface="+mn-ea"/>
            </a:endParaRPr>
          </a:p>
          <a:p>
            <a:pPr marL="0" indent="0">
              <a:buNone/>
            </a:pPr>
            <a:endParaRPr lang="en-US" altLang="zh-CN" sz="3200" b="1">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三）守势战略</a:t>
            </a:r>
            <a:endParaRPr lang="zh-CN" altLang="en-US" b="1">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该战略的特点是企业在内部经营状况和外部环境没有发生重大变化的情况下，为继续保持现有市场的地位和竞争能力，有选择地研发一些与原有产品具有密切联系且风险较小的产品。</a:t>
            </a:r>
            <a:endParaRPr lang="zh-CN" altLang="en-US">
              <a:solidFill>
                <a:schemeClr val="tx2">
                  <a:lumMod val="20000"/>
                  <a:lumOff val="80000"/>
                </a:schemeClr>
              </a:solidFill>
              <a:latin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1</a:t>
            </a:r>
            <a:r>
              <a:rPr kumimoji="1" lang="zh-CN" altLang="en-US" sz="3600" b="1"/>
              <a:t>节　研发战略</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四、研发战略的基本类型</a:t>
            </a:r>
            <a:endParaRPr lang="zh-CN" altLang="en-US" sz="3200" b="1">
              <a:latin typeface="+mn-ea"/>
            </a:endParaRPr>
          </a:p>
          <a:p>
            <a:pPr marL="0" indent="0">
              <a:buNone/>
            </a:pPr>
            <a:endParaRPr lang="en-US" altLang="zh-CN" sz="3200" b="1">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四）紧随战略</a:t>
            </a:r>
            <a:endParaRPr lang="zh-CN" altLang="en-US" b="1">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该战略的特点是企业为了保持和不断提高市场地位，紧跟同行竞争者的研发动向，研发与竞争者的技术和产品类似的技术和产品。</a:t>
            </a:r>
            <a:endParaRPr lang="zh-CN" altLang="en-US">
              <a:solidFill>
                <a:schemeClr val="tx2">
                  <a:lumMod val="20000"/>
                  <a:lumOff val="80000"/>
                </a:schemeClr>
              </a:solidFill>
              <a:latin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descr="2014-06-29_NorwegianFjords_EN-AU9906772291_1920x1080.jpg"/>
          <p:cNvPicPr>
            <a:picLocks noChangeAspect="1"/>
          </p:cNvPicPr>
          <p:nvPr/>
        </p:nvPicPr>
        <p:blipFill>
          <a:blip r:embed="rId2">
            <a:extLst>
              <a:ext uri="{28A0092B-C50C-407E-A947-70E740481C1C}">
                <a14:useLocalDpi xmlns:a14="http://schemas.microsoft.com/office/drawing/2010/main" val="0"/>
              </a:ext>
            </a:extLst>
          </a:blip>
          <a:srcRect l="1" r="-312"/>
          <a:stretch>
            <a:fillRect/>
          </a:stretch>
        </p:blipFill>
        <p:spPr>
          <a:xfrm>
            <a:off x="0" y="0"/>
            <a:ext cx="12230100" cy="6858000"/>
          </a:xfrm>
          <a:prstGeom prst="rect">
            <a:avLst/>
          </a:prstGeom>
        </p:spPr>
      </p:pic>
      <p:sp>
        <p:nvSpPr>
          <p:cNvPr id="5" name="Title 1"/>
          <p:cNvSpPr txBox="1"/>
          <p:nvPr/>
        </p:nvSpPr>
        <p:spPr>
          <a:xfrm>
            <a:off x="2836672" y="908050"/>
            <a:ext cx="6498418" cy="782638"/>
          </a:xfrm>
          <a:prstGeom prst="rect">
            <a:avLst/>
          </a:prstGeom>
        </p:spPr>
        <p:txBody>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mtClean="0">
                <a:solidFill>
                  <a:srgbClr val="000000"/>
                </a:solidFill>
                <a:latin typeface="微软雅黑 Light" panose="020b0502040204020203" pitchFamily="34" charset="-122"/>
                <a:ea typeface="微软雅黑 Light" panose="020b0502040204020203" pitchFamily="34" charset="-122"/>
              </a:rPr>
              <a:t>目录</a:t>
            </a:r>
            <a:endParaRPr lang="ru-RU">
              <a:solidFill>
                <a:srgbClr val="000000"/>
              </a:solidFill>
              <a:latin typeface="微软雅黑 Light" panose="020b0502040204020203" pitchFamily="34" charset="-122"/>
              <a:ea typeface="微软雅黑 Light" panose="020b0502040204020203" pitchFamily="34" charset="-122"/>
            </a:endParaRPr>
          </a:p>
        </p:txBody>
      </p:sp>
      <p:sp>
        <p:nvSpPr>
          <p:cNvPr id="6" name="Text Placeholder 3"/>
          <p:cNvSpPr txBox="1"/>
          <p:nvPr/>
        </p:nvSpPr>
        <p:spPr>
          <a:xfrm>
            <a:off x="2836671" y="2073232"/>
            <a:ext cx="6556757" cy="3908468"/>
          </a:xfrm>
          <a:prstGeom prst="rect">
            <a:avLst/>
          </a:prstGeom>
          <a:gradFill>
            <a:gsLst>
              <a:gs pos="0">
                <a:srgbClr val="CCCCFF"/>
              </a:gs>
              <a:gs pos="17999">
                <a:srgbClr val="99CCFF"/>
              </a:gs>
              <a:gs pos="36000">
                <a:srgbClr val="9966FF"/>
              </a:gs>
              <a:gs pos="61000">
                <a:srgbClr val="CC99FF"/>
              </a:gs>
              <a:gs pos="82001">
                <a:srgbClr val="99CCFF"/>
              </a:gs>
              <a:gs pos="100000">
                <a:srgbClr val="CCCCFF"/>
              </a:gs>
            </a:gsLst>
            <a:lin ang="5400000" scaled="0"/>
          </a:gradFill>
        </p:spPr>
        <p:txBody>
          <a:bodyPr>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nSpc>
                <a:spcPct val="150000"/>
              </a:lnSpc>
            </a:pPr>
            <a:r>
              <a:rPr lang="zh-CN" altLang="en-US" b="1">
                <a:latin typeface="微软雅黑 Light" panose="020b0502040204020203" pitchFamily="34" charset="-122"/>
                <a:ea typeface="微软雅黑 Light" panose="020b0502040204020203" pitchFamily="34" charset="-122"/>
              </a:rPr>
              <a:t>　第</a:t>
            </a:r>
            <a:r>
              <a:rPr lang="en-US" altLang="zh-CN" b="1">
                <a:latin typeface="微软雅黑 Light" panose="020b0502040204020203" pitchFamily="34" charset="-122"/>
                <a:ea typeface="微软雅黑 Light" panose="020b0502040204020203" pitchFamily="34" charset="-122"/>
              </a:rPr>
              <a:t>1</a:t>
            </a:r>
            <a:r>
              <a:rPr lang="zh-CN" altLang="en-US" b="1">
                <a:latin typeface="微软雅黑 Light" panose="020b0502040204020203" pitchFamily="34" charset="-122"/>
                <a:ea typeface="微软雅黑 Light" panose="020b0502040204020203" pitchFamily="34" charset="-122"/>
              </a:rPr>
              <a:t>节　研发战略</a:t>
            </a:r>
            <a:endParaRPr lang="zh-CN" altLang="en-US" b="1">
              <a:latin typeface="微软雅黑 Light" panose="020b0502040204020203" pitchFamily="34" charset="-122"/>
              <a:ea typeface="微软雅黑 Light" panose="020b0502040204020203" pitchFamily="34" charset="-122"/>
            </a:endParaRPr>
          </a:p>
          <a:p>
            <a:pPr>
              <a:lnSpc>
                <a:spcPct val="150000"/>
              </a:lnSpc>
            </a:pPr>
            <a:r>
              <a:rPr lang="zh-CN" altLang="en-US" b="1">
                <a:solidFill>
                  <a:srgbClr val="FF0000"/>
                </a:solidFill>
                <a:latin typeface="微软雅黑 Light" panose="020b0502040204020203" pitchFamily="34" charset="-122"/>
                <a:ea typeface="微软雅黑 Light" panose="020b0502040204020203" pitchFamily="34" charset="-122"/>
              </a:rPr>
              <a:t>　第</a:t>
            </a:r>
            <a:r>
              <a:rPr lang="en-US" altLang="zh-CN" b="1">
                <a:solidFill>
                  <a:srgbClr val="FF0000"/>
                </a:solidFill>
                <a:latin typeface="微软雅黑 Light" panose="020b0502040204020203" pitchFamily="34" charset="-122"/>
                <a:ea typeface="微软雅黑 Light" panose="020b0502040204020203" pitchFamily="34" charset="-122"/>
              </a:rPr>
              <a:t>2</a:t>
            </a:r>
            <a:r>
              <a:rPr lang="zh-CN" altLang="en-US" b="1">
                <a:solidFill>
                  <a:srgbClr val="FF0000"/>
                </a:solidFill>
                <a:latin typeface="微软雅黑 Light" panose="020b0502040204020203" pitchFamily="34" charset="-122"/>
                <a:ea typeface="微软雅黑 Light" panose="020b0502040204020203" pitchFamily="34" charset="-122"/>
              </a:rPr>
              <a:t>节　研发管理</a:t>
            </a:r>
            <a:endParaRPr lang="zh-CN" altLang="en-US" b="1">
              <a:solidFill>
                <a:srgbClr val="FF0000"/>
              </a:solidFill>
              <a:latin typeface="微软雅黑 Light" panose="020b0502040204020203" pitchFamily="34" charset="-122"/>
              <a:ea typeface="微软雅黑 Light" panose="020b0502040204020203" pitchFamily="34" charset="-122"/>
            </a:endParaRPr>
          </a:p>
          <a:p>
            <a:pPr>
              <a:lnSpc>
                <a:spcPct val="150000"/>
              </a:lnSpc>
            </a:pPr>
            <a:r>
              <a:rPr lang="zh-CN" altLang="en-US" b="1">
                <a:latin typeface="微软雅黑 Light" panose="020b0502040204020203" pitchFamily="34" charset="-122"/>
                <a:ea typeface="微软雅黑 Light" panose="020b0502040204020203" pitchFamily="34" charset="-122"/>
              </a:rPr>
              <a:t>　第</a:t>
            </a:r>
            <a:r>
              <a:rPr lang="en-US" altLang="zh-CN" b="1">
                <a:latin typeface="微软雅黑 Light" panose="020b0502040204020203" pitchFamily="34" charset="-122"/>
                <a:ea typeface="微软雅黑 Light" panose="020b0502040204020203" pitchFamily="34" charset="-122"/>
              </a:rPr>
              <a:t>3</a:t>
            </a:r>
            <a:r>
              <a:rPr lang="zh-CN" altLang="en-US" b="1">
                <a:latin typeface="微软雅黑 Light" panose="020b0502040204020203" pitchFamily="34" charset="-122"/>
                <a:ea typeface="微软雅黑 Light" panose="020b0502040204020203" pitchFamily="34" charset="-122"/>
              </a:rPr>
              <a:t>节　技术管理</a:t>
            </a:r>
            <a:endParaRPr lang="zh-CN" altLang="en-US" b="1">
              <a:latin typeface="微软雅黑 Light" panose="020b0502040204020203" pitchFamily="34" charset="-122"/>
              <a:ea typeface="微软雅黑 Light" panose="020b0502040204020203" pitchFamily="34" charset="-122"/>
            </a:endParaRPr>
          </a:p>
          <a:p>
            <a:pPr>
              <a:lnSpc>
                <a:spcPct val="150000"/>
              </a:lnSpc>
            </a:pPr>
            <a:r>
              <a:rPr lang="zh-CN" altLang="en-US" b="1">
                <a:latin typeface="微软雅黑 Light" panose="020b0502040204020203" pitchFamily="34" charset="-122"/>
                <a:ea typeface="微软雅黑 Light" panose="020b0502040204020203" pitchFamily="34" charset="-122"/>
              </a:rPr>
              <a:t>　第</a:t>
            </a:r>
            <a:r>
              <a:rPr lang="en-US" altLang="zh-CN" b="1">
                <a:latin typeface="微软雅黑 Light" panose="020b0502040204020203" pitchFamily="34" charset="-122"/>
                <a:ea typeface="微软雅黑 Light" panose="020b0502040204020203" pitchFamily="34" charset="-122"/>
              </a:rPr>
              <a:t>4</a:t>
            </a:r>
            <a:r>
              <a:rPr lang="zh-CN" altLang="en-US" b="1">
                <a:latin typeface="微软雅黑 Light" panose="020b0502040204020203" pitchFamily="34" charset="-122"/>
                <a:ea typeface="微软雅黑 Light" panose="020b0502040204020203" pitchFamily="34" charset="-122"/>
              </a:rPr>
              <a:t>节　当代研发管理问题</a:t>
            </a:r>
            <a:endParaRPr lang="zh-CN" altLang="en-US" b="1">
              <a:latin typeface="微软雅黑 Light" panose="020b0502040204020203" pitchFamily="34" charset="-122"/>
              <a:ea typeface="微软雅黑 Light" panose="020b0502040204020203" pitchFamily="34"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2</a:t>
            </a:r>
            <a:r>
              <a:rPr kumimoji="1" lang="zh-CN" altLang="en-US" sz="3600" b="1"/>
              <a:t>节　研发管理</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一、研发概述</a:t>
            </a:r>
            <a:endParaRPr lang="en-US" altLang="zh-CN" sz="3200" b="1">
              <a:solidFill>
                <a:schemeClr val="tx2">
                  <a:lumMod val="20000"/>
                  <a:lumOff val="80000"/>
                </a:schemeClr>
              </a:solidFill>
              <a:latin typeface="+mn-ea"/>
            </a:endParaRPr>
          </a:p>
          <a:p>
            <a:pPr marL="0" indent="0">
              <a:buNone/>
            </a:pPr>
            <a:endParaRPr lang="en-US" altLang="zh-CN" b="1" smtClean="0">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一）研发的特点</a:t>
            </a:r>
            <a:endParaRPr lang="zh-CN" altLang="en-US" b="1">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a:t>
            </a:r>
            <a:r>
              <a:rPr lang="en-US" altLang="zh-CN">
                <a:solidFill>
                  <a:schemeClr val="tx2">
                    <a:lumMod val="20000"/>
                    <a:lumOff val="80000"/>
                  </a:schemeClr>
                </a:solidFill>
                <a:latin typeface="+mn-ea"/>
              </a:rPr>
              <a:t>1</a:t>
            </a:r>
            <a:r>
              <a:rPr lang="zh-CN" altLang="en-US">
                <a:solidFill>
                  <a:schemeClr val="tx2">
                    <a:lumMod val="20000"/>
                    <a:lumOff val="80000"/>
                  </a:schemeClr>
                </a:solidFill>
                <a:latin typeface="+mn-ea"/>
              </a:rPr>
              <a:t>）探索性和创造性。</a:t>
            </a:r>
            <a:endParaRPr lang="zh-CN" altLang="en-US">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a:t>
            </a:r>
            <a:r>
              <a:rPr lang="en-US" altLang="zh-CN">
                <a:solidFill>
                  <a:schemeClr val="tx2">
                    <a:lumMod val="20000"/>
                    <a:lumOff val="80000"/>
                  </a:schemeClr>
                </a:solidFill>
                <a:latin typeface="+mn-ea"/>
              </a:rPr>
              <a:t>2</a:t>
            </a:r>
            <a:r>
              <a:rPr lang="zh-CN" altLang="en-US">
                <a:solidFill>
                  <a:schemeClr val="tx2">
                    <a:lumMod val="20000"/>
                    <a:lumOff val="80000"/>
                  </a:schemeClr>
                </a:solidFill>
                <a:latin typeface="+mn-ea"/>
              </a:rPr>
              <a:t>）风险性和不确定性。</a:t>
            </a:r>
            <a:endParaRPr lang="zh-CN" altLang="en-US">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a:t>
            </a:r>
            <a:r>
              <a:rPr lang="en-US" altLang="zh-CN">
                <a:solidFill>
                  <a:schemeClr val="tx2">
                    <a:lumMod val="20000"/>
                    <a:lumOff val="80000"/>
                  </a:schemeClr>
                </a:solidFill>
                <a:latin typeface="+mn-ea"/>
              </a:rPr>
              <a:t>3</a:t>
            </a:r>
            <a:r>
              <a:rPr lang="zh-CN" altLang="en-US">
                <a:solidFill>
                  <a:schemeClr val="tx2">
                    <a:lumMod val="20000"/>
                    <a:lumOff val="80000"/>
                  </a:schemeClr>
                </a:solidFill>
                <a:latin typeface="+mn-ea"/>
              </a:rPr>
              <a:t>）个体性、集体性和社会性的统一。</a:t>
            </a:r>
            <a:endParaRPr lang="zh-CN" altLang="en-US">
              <a:solidFill>
                <a:schemeClr val="tx2">
                  <a:lumMod val="20000"/>
                  <a:lumOff val="80000"/>
                </a:schemeClr>
              </a:solidFill>
              <a:latin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2</a:t>
            </a:r>
            <a:r>
              <a:rPr kumimoji="1" lang="zh-CN" altLang="en-US" sz="3600" b="1"/>
              <a:t>节　研发管理</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一、研发概述</a:t>
            </a:r>
            <a:endParaRPr lang="en-US" altLang="zh-CN" sz="3200" b="1">
              <a:solidFill>
                <a:schemeClr val="tx2">
                  <a:lumMod val="20000"/>
                  <a:lumOff val="80000"/>
                </a:schemeClr>
              </a:solidFill>
              <a:latin typeface="+mn-ea"/>
            </a:endParaRPr>
          </a:p>
          <a:p>
            <a:pPr marL="0" indent="0">
              <a:buNone/>
            </a:pPr>
            <a:endParaRPr lang="en-US" altLang="zh-CN" b="1" smtClean="0">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二）研发的过程</a:t>
            </a:r>
            <a:endParaRPr lang="zh-CN" altLang="en-US" b="1">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研发并不只是研发部门的事情，研发的过程从选题、方案准备、方案实施、控制和评价，到完成详细的设计方案，涉及一系列环节和多个部门。</a:t>
            </a:r>
            <a:endParaRPr lang="zh-CN" altLang="en-US">
              <a:solidFill>
                <a:schemeClr val="tx2">
                  <a:lumMod val="20000"/>
                  <a:lumOff val="80000"/>
                </a:schemeClr>
              </a:solidFill>
              <a:latin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2</a:t>
            </a:r>
            <a:r>
              <a:rPr kumimoji="1" lang="zh-CN" altLang="en-US" sz="3600" b="1"/>
              <a:t>节　研发管理</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一、研发概述</a:t>
            </a:r>
            <a:endParaRPr lang="en-US" altLang="zh-CN" sz="3200" b="1">
              <a:solidFill>
                <a:schemeClr val="tx2">
                  <a:lumMod val="20000"/>
                  <a:lumOff val="80000"/>
                </a:schemeClr>
              </a:solidFill>
              <a:latin typeface="+mn-ea"/>
            </a:endParaRPr>
          </a:p>
          <a:p>
            <a:pPr marL="0" indent="0">
              <a:buNone/>
            </a:pPr>
            <a:endParaRPr lang="en-US" altLang="zh-CN" b="1" smtClean="0">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三）研发的组织</a:t>
            </a:r>
            <a:endParaRPr lang="zh-CN" altLang="en-US" b="1">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在大中型企业中，研发系统的组织形式有如下三种。</a:t>
            </a:r>
            <a:endParaRPr lang="zh-CN" altLang="en-US">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1.</a:t>
            </a:r>
            <a:r>
              <a:rPr lang="zh-CN" altLang="en-US">
                <a:solidFill>
                  <a:schemeClr val="tx2">
                    <a:lumMod val="20000"/>
                    <a:lumOff val="80000"/>
                  </a:schemeClr>
                </a:solidFill>
                <a:latin typeface="+mn-ea"/>
              </a:rPr>
              <a:t>集中型</a:t>
            </a:r>
            <a:endParaRPr lang="zh-CN" altLang="en-US">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2.</a:t>
            </a:r>
            <a:r>
              <a:rPr lang="zh-CN" altLang="en-US">
                <a:solidFill>
                  <a:schemeClr val="tx2">
                    <a:lumMod val="20000"/>
                    <a:lumOff val="80000"/>
                  </a:schemeClr>
                </a:solidFill>
                <a:latin typeface="+mn-ea"/>
              </a:rPr>
              <a:t>分散型</a:t>
            </a:r>
            <a:endParaRPr lang="zh-CN" altLang="en-US">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3.</a:t>
            </a:r>
            <a:r>
              <a:rPr lang="zh-CN" altLang="en-US">
                <a:solidFill>
                  <a:schemeClr val="tx2">
                    <a:lumMod val="20000"/>
                    <a:lumOff val="80000"/>
                  </a:schemeClr>
                </a:solidFill>
                <a:latin typeface="+mn-ea"/>
              </a:rPr>
              <a:t>混合型</a:t>
            </a:r>
            <a:endParaRPr lang="zh-CN" altLang="en-US">
              <a:solidFill>
                <a:schemeClr val="tx2">
                  <a:lumMod val="20000"/>
                  <a:lumOff val="80000"/>
                </a:schemeClr>
              </a:solidFill>
              <a:latin typeface="+mn-ea"/>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2</a:t>
            </a:r>
            <a:r>
              <a:rPr kumimoji="1" lang="zh-CN" altLang="en-US" sz="3600" b="1"/>
              <a:t>节　研发管理</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二、研发管理的</a:t>
            </a:r>
            <a:r>
              <a:rPr lang="zh-CN" altLang="en-US" sz="3200" b="1" smtClean="0">
                <a:latin typeface="+mn-ea"/>
              </a:rPr>
              <a:t>演进</a:t>
            </a:r>
            <a:endParaRPr lang="en-US" altLang="zh-CN" sz="3200" b="1" smtClean="0">
              <a:solidFill>
                <a:schemeClr val="tx2">
                  <a:lumMod val="20000"/>
                  <a:lumOff val="80000"/>
                </a:schemeClr>
              </a:solidFill>
              <a:latin typeface="+mn-ea"/>
            </a:endParaRPr>
          </a:p>
          <a:p>
            <a:pPr marL="0" indent="0">
              <a:buNone/>
            </a:pPr>
            <a:endParaRPr lang="en-US" altLang="zh-CN" b="1" smtClean="0">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一）第一代研发管理</a:t>
            </a:r>
            <a:endParaRPr lang="zh-CN" altLang="en-US" b="1">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第一代研发管理产生于</a:t>
            </a:r>
            <a:r>
              <a:rPr lang="en-US" altLang="zh-CN">
                <a:solidFill>
                  <a:schemeClr val="tx2">
                    <a:lumMod val="20000"/>
                    <a:lumOff val="80000"/>
                  </a:schemeClr>
                </a:solidFill>
                <a:latin typeface="+mn-ea"/>
              </a:rPr>
              <a:t>20</a:t>
            </a:r>
            <a:r>
              <a:rPr lang="zh-CN" altLang="en-US">
                <a:solidFill>
                  <a:schemeClr val="tx2">
                    <a:lumMod val="20000"/>
                    <a:lumOff val="80000"/>
                  </a:schemeClr>
                </a:solidFill>
                <a:latin typeface="+mn-ea"/>
              </a:rPr>
              <a:t>世纪</a:t>
            </a:r>
            <a:r>
              <a:rPr lang="en-US" altLang="zh-CN">
                <a:solidFill>
                  <a:schemeClr val="tx2">
                    <a:lumMod val="20000"/>
                    <a:lumOff val="80000"/>
                  </a:schemeClr>
                </a:solidFill>
                <a:latin typeface="+mn-ea"/>
              </a:rPr>
              <a:t>40</a:t>
            </a:r>
            <a:r>
              <a:rPr lang="zh-CN" altLang="en-US">
                <a:solidFill>
                  <a:schemeClr val="tx2">
                    <a:lumMod val="20000"/>
                    <a:lumOff val="80000"/>
                  </a:schemeClr>
                </a:solidFill>
                <a:latin typeface="+mn-ea"/>
              </a:rPr>
              <a:t>年代初，至</a:t>
            </a:r>
            <a:r>
              <a:rPr lang="en-US" altLang="zh-CN">
                <a:solidFill>
                  <a:schemeClr val="tx2">
                    <a:lumMod val="20000"/>
                    <a:lumOff val="80000"/>
                  </a:schemeClr>
                </a:solidFill>
                <a:latin typeface="+mn-ea"/>
              </a:rPr>
              <a:t>20</a:t>
            </a:r>
            <a:r>
              <a:rPr lang="zh-CN" altLang="en-US">
                <a:solidFill>
                  <a:schemeClr val="tx2">
                    <a:lumMod val="20000"/>
                    <a:lumOff val="80000"/>
                  </a:schemeClr>
                </a:solidFill>
                <a:latin typeface="+mn-ea"/>
              </a:rPr>
              <a:t>世纪</a:t>
            </a:r>
            <a:r>
              <a:rPr lang="en-US" altLang="zh-CN">
                <a:solidFill>
                  <a:schemeClr val="tx2">
                    <a:lumMod val="20000"/>
                    <a:lumOff val="80000"/>
                  </a:schemeClr>
                </a:solidFill>
                <a:latin typeface="+mn-ea"/>
              </a:rPr>
              <a:t>60</a:t>
            </a:r>
            <a:r>
              <a:rPr lang="zh-CN" altLang="en-US">
                <a:solidFill>
                  <a:schemeClr val="tx2">
                    <a:lumMod val="20000"/>
                    <a:lumOff val="80000"/>
                  </a:schemeClr>
                </a:solidFill>
                <a:latin typeface="+mn-ea"/>
              </a:rPr>
              <a:t>年代结束，共经历了</a:t>
            </a:r>
            <a:r>
              <a:rPr lang="en-US" altLang="zh-CN">
                <a:solidFill>
                  <a:schemeClr val="tx2">
                    <a:lumMod val="20000"/>
                    <a:lumOff val="80000"/>
                  </a:schemeClr>
                </a:solidFill>
                <a:latin typeface="+mn-ea"/>
              </a:rPr>
              <a:t>30</a:t>
            </a:r>
            <a:r>
              <a:rPr lang="zh-CN" altLang="en-US">
                <a:solidFill>
                  <a:schemeClr val="tx2">
                    <a:lumMod val="20000"/>
                    <a:lumOff val="80000"/>
                  </a:schemeClr>
                </a:solidFill>
                <a:latin typeface="+mn-ea"/>
              </a:rPr>
              <a:t>年，是一个由技术专家主导的极为初级的管理阶段。</a:t>
            </a:r>
            <a:endParaRPr lang="zh-CN" altLang="en-US">
              <a:solidFill>
                <a:schemeClr val="tx2">
                  <a:lumMod val="20000"/>
                  <a:lumOff val="80000"/>
                </a:schemeClr>
              </a:solidFill>
              <a:latin typeface="+mn-ea"/>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2</a:t>
            </a:r>
            <a:r>
              <a:rPr kumimoji="1" lang="zh-CN" altLang="en-US" sz="3600" b="1"/>
              <a:t>节　研发管理</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二、研发管理的</a:t>
            </a:r>
            <a:r>
              <a:rPr lang="zh-CN" altLang="en-US" sz="3200" b="1" smtClean="0">
                <a:latin typeface="+mn-ea"/>
              </a:rPr>
              <a:t>演进</a:t>
            </a:r>
            <a:endParaRPr lang="en-US" altLang="zh-CN" sz="3200" b="1" smtClean="0">
              <a:solidFill>
                <a:schemeClr val="tx2">
                  <a:lumMod val="20000"/>
                  <a:lumOff val="80000"/>
                </a:schemeClr>
              </a:solidFill>
              <a:latin typeface="+mn-ea"/>
            </a:endParaRPr>
          </a:p>
          <a:p>
            <a:pPr marL="0" indent="0">
              <a:buNone/>
            </a:pPr>
            <a:endParaRPr lang="en-US" altLang="zh-CN" b="1" smtClean="0">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二）第二代研发管理</a:t>
            </a:r>
            <a:endParaRPr lang="zh-CN" altLang="en-US" b="1">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第二代研发管理产生于</a:t>
            </a:r>
            <a:r>
              <a:rPr lang="en-US" altLang="zh-CN">
                <a:solidFill>
                  <a:schemeClr val="tx2">
                    <a:lumMod val="20000"/>
                    <a:lumOff val="80000"/>
                  </a:schemeClr>
                </a:solidFill>
                <a:latin typeface="+mn-ea"/>
              </a:rPr>
              <a:t>20</a:t>
            </a:r>
            <a:r>
              <a:rPr lang="zh-CN" altLang="en-US">
                <a:solidFill>
                  <a:schemeClr val="tx2">
                    <a:lumMod val="20000"/>
                    <a:lumOff val="80000"/>
                  </a:schemeClr>
                </a:solidFill>
                <a:latin typeface="+mn-ea"/>
              </a:rPr>
              <a:t>世纪</a:t>
            </a:r>
            <a:r>
              <a:rPr lang="en-US" altLang="zh-CN">
                <a:solidFill>
                  <a:schemeClr val="tx2">
                    <a:lumMod val="20000"/>
                    <a:lumOff val="80000"/>
                  </a:schemeClr>
                </a:solidFill>
                <a:latin typeface="+mn-ea"/>
              </a:rPr>
              <a:t>70</a:t>
            </a:r>
            <a:r>
              <a:rPr lang="zh-CN" altLang="en-US">
                <a:solidFill>
                  <a:schemeClr val="tx2">
                    <a:lumMod val="20000"/>
                    <a:lumOff val="80000"/>
                  </a:schemeClr>
                </a:solidFill>
                <a:latin typeface="+mn-ea"/>
              </a:rPr>
              <a:t>年代初，至</a:t>
            </a:r>
            <a:r>
              <a:rPr lang="en-US" altLang="zh-CN">
                <a:solidFill>
                  <a:schemeClr val="tx2">
                    <a:lumMod val="20000"/>
                    <a:lumOff val="80000"/>
                  </a:schemeClr>
                </a:solidFill>
                <a:latin typeface="+mn-ea"/>
              </a:rPr>
              <a:t>20</a:t>
            </a:r>
            <a:r>
              <a:rPr lang="zh-CN" altLang="en-US">
                <a:solidFill>
                  <a:schemeClr val="tx2">
                    <a:lumMod val="20000"/>
                    <a:lumOff val="80000"/>
                  </a:schemeClr>
                </a:solidFill>
                <a:latin typeface="+mn-ea"/>
              </a:rPr>
              <a:t>世纪</a:t>
            </a:r>
            <a:r>
              <a:rPr lang="en-US" altLang="zh-CN">
                <a:solidFill>
                  <a:schemeClr val="tx2">
                    <a:lumMod val="20000"/>
                    <a:lumOff val="80000"/>
                  </a:schemeClr>
                </a:solidFill>
                <a:latin typeface="+mn-ea"/>
              </a:rPr>
              <a:t>80</a:t>
            </a:r>
            <a:r>
              <a:rPr lang="zh-CN" altLang="en-US">
                <a:solidFill>
                  <a:schemeClr val="tx2">
                    <a:lumMod val="20000"/>
                    <a:lumOff val="80000"/>
                  </a:schemeClr>
                </a:solidFill>
                <a:latin typeface="+mn-ea"/>
              </a:rPr>
              <a:t>年代结束，共经历了</a:t>
            </a:r>
            <a:r>
              <a:rPr lang="en-US" altLang="zh-CN">
                <a:solidFill>
                  <a:schemeClr val="tx2">
                    <a:lumMod val="20000"/>
                    <a:lumOff val="80000"/>
                  </a:schemeClr>
                </a:solidFill>
                <a:latin typeface="+mn-ea"/>
              </a:rPr>
              <a:t>20</a:t>
            </a:r>
            <a:r>
              <a:rPr lang="zh-CN" altLang="en-US">
                <a:solidFill>
                  <a:schemeClr val="tx2">
                    <a:lumMod val="20000"/>
                    <a:lumOff val="80000"/>
                  </a:schemeClr>
                </a:solidFill>
                <a:latin typeface="+mn-ea"/>
              </a:rPr>
              <a:t>年，研发管理的重点转向支持业务需求。</a:t>
            </a:r>
            <a:endParaRPr lang="zh-CN" altLang="en-US">
              <a:solidFill>
                <a:schemeClr val="tx2">
                  <a:lumMod val="20000"/>
                  <a:lumOff val="80000"/>
                </a:schemeClr>
              </a:solidFill>
              <a:latin typeface="+mn-ea"/>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2</a:t>
            </a:r>
            <a:r>
              <a:rPr kumimoji="1" lang="zh-CN" altLang="en-US" sz="3600" b="1"/>
              <a:t>节　研发管理</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二、研发管理的</a:t>
            </a:r>
            <a:r>
              <a:rPr lang="zh-CN" altLang="en-US" sz="3200" b="1" smtClean="0">
                <a:latin typeface="+mn-ea"/>
              </a:rPr>
              <a:t>演进</a:t>
            </a:r>
            <a:endParaRPr lang="en-US" altLang="zh-CN" sz="3200" b="1" smtClean="0">
              <a:solidFill>
                <a:schemeClr val="tx2">
                  <a:lumMod val="20000"/>
                  <a:lumOff val="80000"/>
                </a:schemeClr>
              </a:solidFill>
              <a:latin typeface="+mn-ea"/>
            </a:endParaRPr>
          </a:p>
          <a:p>
            <a:pPr marL="0" indent="0">
              <a:buNone/>
            </a:pPr>
            <a:endParaRPr lang="en-US" altLang="zh-CN" b="1" smtClean="0">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三）第三代研发管理</a:t>
            </a:r>
            <a:endParaRPr lang="zh-CN" altLang="en-US" b="1">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第三代研发管理产生于</a:t>
            </a:r>
            <a:r>
              <a:rPr lang="en-US" altLang="zh-CN">
                <a:solidFill>
                  <a:schemeClr val="tx2">
                    <a:lumMod val="20000"/>
                    <a:lumOff val="80000"/>
                  </a:schemeClr>
                </a:solidFill>
                <a:latin typeface="+mn-ea"/>
              </a:rPr>
              <a:t>20</a:t>
            </a:r>
            <a:r>
              <a:rPr lang="zh-CN" altLang="en-US">
                <a:solidFill>
                  <a:schemeClr val="tx2">
                    <a:lumMod val="20000"/>
                    <a:lumOff val="80000"/>
                  </a:schemeClr>
                </a:solidFill>
                <a:latin typeface="+mn-ea"/>
              </a:rPr>
              <a:t>世纪</a:t>
            </a:r>
            <a:r>
              <a:rPr lang="en-US" altLang="zh-CN">
                <a:solidFill>
                  <a:schemeClr val="tx2">
                    <a:lumMod val="20000"/>
                    <a:lumOff val="80000"/>
                  </a:schemeClr>
                </a:solidFill>
                <a:latin typeface="+mn-ea"/>
              </a:rPr>
              <a:t>90</a:t>
            </a:r>
            <a:r>
              <a:rPr lang="zh-CN" altLang="en-US">
                <a:solidFill>
                  <a:schemeClr val="tx2">
                    <a:lumMod val="20000"/>
                    <a:lumOff val="80000"/>
                  </a:schemeClr>
                </a:solidFill>
                <a:latin typeface="+mn-ea"/>
              </a:rPr>
              <a:t>年代初，至</a:t>
            </a:r>
            <a:r>
              <a:rPr lang="en-US" altLang="zh-CN">
                <a:solidFill>
                  <a:schemeClr val="tx2">
                    <a:lumMod val="20000"/>
                    <a:lumOff val="80000"/>
                  </a:schemeClr>
                </a:solidFill>
                <a:latin typeface="+mn-ea"/>
              </a:rPr>
              <a:t>20</a:t>
            </a:r>
            <a:r>
              <a:rPr lang="zh-CN" altLang="en-US">
                <a:solidFill>
                  <a:schemeClr val="tx2">
                    <a:lumMod val="20000"/>
                    <a:lumOff val="80000"/>
                  </a:schemeClr>
                </a:solidFill>
                <a:latin typeface="+mn-ea"/>
              </a:rPr>
              <a:t>世纪</a:t>
            </a:r>
            <a:r>
              <a:rPr lang="en-US" altLang="zh-CN">
                <a:solidFill>
                  <a:schemeClr val="tx2">
                    <a:lumMod val="20000"/>
                    <a:lumOff val="80000"/>
                  </a:schemeClr>
                </a:solidFill>
                <a:latin typeface="+mn-ea"/>
              </a:rPr>
              <a:t>90</a:t>
            </a:r>
            <a:r>
              <a:rPr lang="zh-CN" altLang="en-US">
                <a:solidFill>
                  <a:schemeClr val="tx2">
                    <a:lumMod val="20000"/>
                    <a:lumOff val="80000"/>
                  </a:schemeClr>
                </a:solidFill>
                <a:latin typeface="+mn-ea"/>
              </a:rPr>
              <a:t>年代末结束。该阶段的研发管理将研发活动纳入企业的战略架构之中，有比较明确的战略目标，与企业发展的关系紧密。</a:t>
            </a:r>
            <a:endParaRPr lang="zh-CN" altLang="en-US">
              <a:solidFill>
                <a:schemeClr val="tx2">
                  <a:lumMod val="20000"/>
                  <a:lumOff val="80000"/>
                </a:schemeClr>
              </a:solidFill>
              <a:latin typeface="+mn-ea"/>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2</a:t>
            </a:r>
            <a:r>
              <a:rPr kumimoji="1" lang="zh-CN" altLang="en-US" sz="3600" b="1"/>
              <a:t>节　研发管理</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二、研发管理的</a:t>
            </a:r>
            <a:r>
              <a:rPr lang="zh-CN" altLang="en-US" sz="3200" b="1" smtClean="0">
                <a:latin typeface="+mn-ea"/>
              </a:rPr>
              <a:t>演进</a:t>
            </a:r>
            <a:endParaRPr lang="en-US" altLang="zh-CN" sz="3200" b="1" smtClean="0">
              <a:solidFill>
                <a:schemeClr val="tx2">
                  <a:lumMod val="20000"/>
                  <a:lumOff val="80000"/>
                </a:schemeClr>
              </a:solidFill>
              <a:latin typeface="+mn-ea"/>
            </a:endParaRPr>
          </a:p>
          <a:p>
            <a:pPr marL="0" indent="0">
              <a:buNone/>
            </a:pPr>
            <a:endParaRPr lang="en-US" altLang="zh-CN" b="1" smtClean="0">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四）第四代研发管理</a:t>
            </a:r>
            <a:endParaRPr lang="zh-CN" altLang="en-US" b="1">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第四代研发管理于</a:t>
            </a:r>
            <a:r>
              <a:rPr lang="en-US" altLang="zh-CN">
                <a:solidFill>
                  <a:schemeClr val="tx2">
                    <a:lumMod val="20000"/>
                    <a:lumOff val="80000"/>
                  </a:schemeClr>
                </a:solidFill>
                <a:latin typeface="+mn-ea"/>
              </a:rPr>
              <a:t>21</a:t>
            </a:r>
            <a:r>
              <a:rPr lang="zh-CN" altLang="en-US">
                <a:solidFill>
                  <a:schemeClr val="tx2">
                    <a:lumMod val="20000"/>
                    <a:lumOff val="80000"/>
                  </a:schemeClr>
                </a:solidFill>
                <a:latin typeface="+mn-ea"/>
              </a:rPr>
              <a:t>世纪初提出，是新市场和新技术的合成物，是正在发展中的新一代研发管理。</a:t>
            </a:r>
            <a:endParaRPr lang="zh-CN" altLang="en-US">
              <a:solidFill>
                <a:schemeClr val="tx2">
                  <a:lumMod val="20000"/>
                  <a:lumOff val="80000"/>
                </a:schemeClr>
              </a:solidFill>
              <a:latin typeface="+mn-ea"/>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2</a:t>
            </a:r>
            <a:r>
              <a:rPr kumimoji="1" lang="zh-CN" altLang="en-US" sz="3600" b="1"/>
              <a:t>节　研发管理</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三、研发管理的</a:t>
            </a:r>
            <a:r>
              <a:rPr lang="zh-CN" altLang="en-US" sz="3200" b="1" smtClean="0">
                <a:latin typeface="+mn-ea"/>
              </a:rPr>
              <a:t>组织形式</a:t>
            </a:r>
            <a:endParaRPr lang="en-US" altLang="zh-CN" sz="3200" b="1" smtClean="0">
              <a:solidFill>
                <a:schemeClr val="tx2">
                  <a:lumMod val="20000"/>
                  <a:lumOff val="80000"/>
                </a:schemeClr>
              </a:solidFill>
              <a:latin typeface="+mn-ea"/>
            </a:endParaRPr>
          </a:p>
          <a:p>
            <a:pPr marL="0" indent="0">
              <a:buNone/>
            </a:pPr>
            <a:endParaRPr lang="en-US" altLang="zh-CN" b="1" smtClean="0">
              <a:solidFill>
                <a:schemeClr val="tx2">
                  <a:lumMod val="20000"/>
                  <a:lumOff val="80000"/>
                </a:schemeClr>
              </a:solidFill>
              <a:latin typeface="+mn-ea"/>
            </a:endParaRPr>
          </a:p>
          <a:p>
            <a:pPr marL="0" indent="720090">
              <a:lnSpc>
                <a:spcPct val="120000"/>
              </a:lnSpc>
              <a:buNone/>
            </a:pPr>
            <a:r>
              <a:rPr lang="zh-CN" altLang="en-US" smtClean="0">
                <a:solidFill>
                  <a:schemeClr val="tx2">
                    <a:lumMod val="20000"/>
                    <a:lumOff val="80000"/>
                  </a:schemeClr>
                </a:solidFill>
                <a:latin typeface="+mn-ea"/>
              </a:rPr>
              <a:t>选择</a:t>
            </a:r>
            <a:r>
              <a:rPr lang="zh-CN" altLang="en-US">
                <a:solidFill>
                  <a:schemeClr val="tx2">
                    <a:lumMod val="20000"/>
                    <a:lumOff val="80000"/>
                  </a:schemeClr>
                </a:solidFill>
                <a:latin typeface="+mn-ea"/>
              </a:rPr>
              <a:t>研发组织形式的考虑因素包括以下方面。</a:t>
            </a:r>
            <a:endParaRPr lang="zh-CN" altLang="en-US">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1.</a:t>
            </a:r>
            <a:r>
              <a:rPr lang="zh-CN" altLang="en-US">
                <a:solidFill>
                  <a:schemeClr val="tx2">
                    <a:lumMod val="20000"/>
                    <a:lumOff val="80000"/>
                  </a:schemeClr>
                </a:solidFill>
                <a:latin typeface="+mn-ea"/>
              </a:rPr>
              <a:t>技术的成熟度</a:t>
            </a:r>
            <a:endParaRPr lang="zh-CN" altLang="en-US">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2.</a:t>
            </a:r>
            <a:r>
              <a:rPr lang="zh-CN" altLang="en-US">
                <a:solidFill>
                  <a:schemeClr val="tx2">
                    <a:lumMod val="20000"/>
                    <a:lumOff val="80000"/>
                  </a:schemeClr>
                </a:solidFill>
                <a:latin typeface="+mn-ea"/>
              </a:rPr>
              <a:t>涉及事业部的多少</a:t>
            </a:r>
            <a:endParaRPr lang="zh-CN" altLang="en-US">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3.</a:t>
            </a:r>
            <a:r>
              <a:rPr lang="zh-CN" altLang="en-US">
                <a:solidFill>
                  <a:schemeClr val="tx2">
                    <a:lumMod val="20000"/>
                    <a:lumOff val="80000"/>
                  </a:schemeClr>
                </a:solidFill>
                <a:latin typeface="+mn-ea"/>
              </a:rPr>
              <a:t>研发活动的性质</a:t>
            </a:r>
            <a:endParaRPr lang="zh-CN" altLang="en-US">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4.</a:t>
            </a:r>
            <a:r>
              <a:rPr lang="zh-CN" altLang="en-US">
                <a:solidFill>
                  <a:schemeClr val="tx2">
                    <a:lumMod val="20000"/>
                    <a:lumOff val="80000"/>
                  </a:schemeClr>
                </a:solidFill>
                <a:latin typeface="+mn-ea"/>
              </a:rPr>
              <a:t>事业部的能力</a:t>
            </a:r>
            <a:endParaRPr lang="zh-CN" altLang="en-US">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5.</a:t>
            </a:r>
            <a:r>
              <a:rPr lang="zh-CN" altLang="en-US">
                <a:solidFill>
                  <a:schemeClr val="tx2">
                    <a:lumMod val="20000"/>
                    <a:lumOff val="80000"/>
                  </a:schemeClr>
                </a:solidFill>
                <a:latin typeface="+mn-ea"/>
              </a:rPr>
              <a:t>公司的战略取向</a:t>
            </a:r>
            <a:endParaRPr lang="zh-CN" altLang="en-US">
              <a:solidFill>
                <a:schemeClr val="tx2">
                  <a:lumMod val="20000"/>
                  <a:lumOff val="80000"/>
                </a:schemeClr>
              </a:solidFill>
              <a:latin typeface="+mn-ea"/>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2</a:t>
            </a:r>
            <a:r>
              <a:rPr kumimoji="1" lang="zh-CN" altLang="en-US" sz="3600" b="1"/>
              <a:t>节　研发管理</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四、研发管理的</a:t>
            </a:r>
            <a:r>
              <a:rPr lang="zh-CN" altLang="en-US" sz="3200" b="1" smtClean="0">
                <a:latin typeface="+mn-ea"/>
              </a:rPr>
              <a:t>过程</a:t>
            </a:r>
            <a:endParaRPr lang="en-US" altLang="zh-CN" sz="3200" b="1" smtClean="0">
              <a:solidFill>
                <a:schemeClr val="tx2">
                  <a:lumMod val="20000"/>
                  <a:lumOff val="80000"/>
                </a:schemeClr>
              </a:solidFill>
              <a:latin typeface="+mn-ea"/>
            </a:endParaRPr>
          </a:p>
          <a:p>
            <a:pPr marL="0" indent="0">
              <a:buNone/>
            </a:pPr>
            <a:endParaRPr lang="en-US" altLang="zh-CN" b="1" smtClean="0">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一）研发项目的选题</a:t>
            </a:r>
            <a:endParaRPr lang="zh-CN" altLang="en-US" b="1">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研发项目选题的产生有两种途径：一是问题导向；二是应用导向。</a:t>
            </a:r>
            <a:endParaRPr lang="zh-CN" altLang="en-US">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不管哪种导向，都必须遵循两个原则：一是必要性原则；二是可行性原则。</a:t>
            </a:r>
            <a:endParaRPr lang="zh-CN" altLang="en-US">
              <a:solidFill>
                <a:schemeClr val="tx2">
                  <a:lumMod val="20000"/>
                  <a:lumOff val="80000"/>
                </a:schemeClr>
              </a:solidFill>
              <a:latin typeface="+mn-ea"/>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2</a:t>
            </a:r>
            <a:r>
              <a:rPr kumimoji="1" lang="zh-CN" altLang="en-US" sz="3600" b="1"/>
              <a:t>节　研发管理</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四、研发管理的</a:t>
            </a:r>
            <a:r>
              <a:rPr lang="zh-CN" altLang="en-US" sz="3200" b="1" smtClean="0">
                <a:latin typeface="+mn-ea"/>
              </a:rPr>
              <a:t>过程</a:t>
            </a:r>
            <a:endParaRPr lang="en-US" altLang="zh-CN" sz="3200" b="1" smtClean="0">
              <a:solidFill>
                <a:schemeClr val="tx2">
                  <a:lumMod val="20000"/>
                  <a:lumOff val="80000"/>
                </a:schemeClr>
              </a:solidFill>
              <a:latin typeface="+mn-ea"/>
            </a:endParaRPr>
          </a:p>
          <a:p>
            <a:pPr marL="0" indent="0">
              <a:buNone/>
            </a:pPr>
            <a:endParaRPr lang="en-US" altLang="zh-CN" b="1" smtClean="0">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二）研发的准备</a:t>
            </a:r>
            <a:endParaRPr lang="zh-CN" altLang="en-US" b="1">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1.</a:t>
            </a:r>
            <a:r>
              <a:rPr lang="zh-CN" altLang="en-US">
                <a:solidFill>
                  <a:schemeClr val="tx2">
                    <a:lumMod val="20000"/>
                    <a:lumOff val="80000"/>
                  </a:schemeClr>
                </a:solidFill>
                <a:latin typeface="+mn-ea"/>
              </a:rPr>
              <a:t>组建研发小组</a:t>
            </a:r>
            <a:endParaRPr lang="zh-CN" altLang="en-US">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2.</a:t>
            </a:r>
            <a:r>
              <a:rPr lang="zh-CN" altLang="en-US">
                <a:solidFill>
                  <a:schemeClr val="tx2">
                    <a:lumMod val="20000"/>
                    <a:lumOff val="80000"/>
                  </a:schemeClr>
                </a:solidFill>
                <a:latin typeface="+mn-ea"/>
              </a:rPr>
              <a:t>确定研发方案</a:t>
            </a:r>
            <a:endParaRPr lang="zh-CN" altLang="en-US">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3.</a:t>
            </a:r>
            <a:r>
              <a:rPr lang="zh-CN" altLang="en-US">
                <a:solidFill>
                  <a:schemeClr val="tx2">
                    <a:lumMod val="20000"/>
                    <a:lumOff val="80000"/>
                  </a:schemeClr>
                </a:solidFill>
                <a:latin typeface="+mn-ea"/>
              </a:rPr>
              <a:t>进行试验设计</a:t>
            </a:r>
            <a:endParaRPr lang="zh-CN" altLang="en-US">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4.</a:t>
            </a:r>
            <a:r>
              <a:rPr lang="zh-CN" altLang="en-US">
                <a:solidFill>
                  <a:schemeClr val="tx2">
                    <a:lumMod val="20000"/>
                    <a:lumOff val="80000"/>
                  </a:schemeClr>
                </a:solidFill>
                <a:latin typeface="+mn-ea"/>
              </a:rPr>
              <a:t>完成试验准备</a:t>
            </a:r>
            <a:endParaRPr lang="zh-CN" altLang="en-US">
              <a:solidFill>
                <a:schemeClr val="tx2">
                  <a:lumMod val="20000"/>
                  <a:lumOff val="80000"/>
                </a:schemeClr>
              </a:solidFill>
              <a:latin typeface="+mn-ea"/>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2</a:t>
            </a:r>
            <a:r>
              <a:rPr kumimoji="1" lang="zh-CN" altLang="en-US" sz="3600" b="1"/>
              <a:t>节　研发管理</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四、研发管理的</a:t>
            </a:r>
            <a:r>
              <a:rPr lang="zh-CN" altLang="en-US" sz="3200" b="1" smtClean="0">
                <a:latin typeface="+mn-ea"/>
              </a:rPr>
              <a:t>过程</a:t>
            </a:r>
            <a:endParaRPr lang="en-US" altLang="zh-CN" sz="3200" b="1" smtClean="0">
              <a:solidFill>
                <a:schemeClr val="tx2">
                  <a:lumMod val="20000"/>
                  <a:lumOff val="80000"/>
                </a:schemeClr>
              </a:solidFill>
              <a:latin typeface="+mn-ea"/>
            </a:endParaRPr>
          </a:p>
          <a:p>
            <a:pPr marL="0" indent="0">
              <a:buNone/>
            </a:pPr>
            <a:endParaRPr lang="en-US" altLang="zh-CN" b="1" smtClean="0">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三）研发的实施</a:t>
            </a:r>
            <a:endParaRPr lang="zh-CN" altLang="en-US" b="1">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1.</a:t>
            </a:r>
            <a:r>
              <a:rPr lang="zh-CN" altLang="en-US">
                <a:solidFill>
                  <a:schemeClr val="tx2">
                    <a:lumMod val="20000"/>
                    <a:lumOff val="80000"/>
                  </a:schemeClr>
                </a:solidFill>
                <a:latin typeface="+mn-ea"/>
              </a:rPr>
              <a:t>小型</a:t>
            </a:r>
            <a:r>
              <a:rPr lang="zh-CN" altLang="en-US" smtClean="0">
                <a:solidFill>
                  <a:schemeClr val="tx2">
                    <a:lumMod val="20000"/>
                    <a:lumOff val="80000"/>
                  </a:schemeClr>
                </a:solidFill>
                <a:latin typeface="+mn-ea"/>
              </a:rPr>
              <a:t>试验                           </a:t>
            </a:r>
            <a:r>
              <a:rPr lang="en-US" altLang="zh-CN" smtClean="0">
                <a:solidFill>
                  <a:schemeClr val="tx2">
                    <a:lumMod val="20000"/>
                    <a:lumOff val="80000"/>
                  </a:schemeClr>
                </a:solidFill>
                <a:latin typeface="+mn-ea"/>
              </a:rPr>
              <a:t>2</a:t>
            </a:r>
            <a:r>
              <a:rPr lang="en-US" altLang="zh-CN">
                <a:solidFill>
                  <a:schemeClr val="tx2">
                    <a:lumMod val="20000"/>
                    <a:lumOff val="80000"/>
                  </a:schemeClr>
                </a:solidFill>
                <a:latin typeface="+mn-ea"/>
              </a:rPr>
              <a:t>.</a:t>
            </a:r>
            <a:r>
              <a:rPr lang="zh-CN" altLang="en-US">
                <a:solidFill>
                  <a:schemeClr val="tx2">
                    <a:lumMod val="20000"/>
                    <a:lumOff val="80000"/>
                  </a:schemeClr>
                </a:solidFill>
                <a:latin typeface="+mn-ea"/>
              </a:rPr>
              <a:t>阶段成果一</a:t>
            </a:r>
            <a:endParaRPr lang="zh-CN" altLang="en-US">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3.</a:t>
            </a:r>
            <a:r>
              <a:rPr lang="zh-CN" altLang="en-US">
                <a:solidFill>
                  <a:schemeClr val="tx2">
                    <a:lumMod val="20000"/>
                    <a:lumOff val="80000"/>
                  </a:schemeClr>
                </a:solidFill>
                <a:latin typeface="+mn-ea"/>
              </a:rPr>
              <a:t>阶段成果</a:t>
            </a:r>
            <a:r>
              <a:rPr lang="zh-CN" altLang="en-US" smtClean="0">
                <a:solidFill>
                  <a:schemeClr val="tx2">
                    <a:lumMod val="20000"/>
                    <a:lumOff val="80000"/>
                  </a:schemeClr>
                </a:solidFill>
                <a:latin typeface="+mn-ea"/>
              </a:rPr>
              <a:t>二                        </a:t>
            </a:r>
            <a:r>
              <a:rPr lang="en-US" altLang="zh-CN" smtClean="0">
                <a:solidFill>
                  <a:schemeClr val="tx2">
                    <a:lumMod val="20000"/>
                    <a:lumOff val="80000"/>
                  </a:schemeClr>
                </a:solidFill>
                <a:latin typeface="+mn-ea"/>
              </a:rPr>
              <a:t>4</a:t>
            </a:r>
            <a:r>
              <a:rPr lang="en-US" altLang="zh-CN">
                <a:solidFill>
                  <a:schemeClr val="tx2">
                    <a:lumMod val="20000"/>
                    <a:lumOff val="80000"/>
                  </a:schemeClr>
                </a:solidFill>
                <a:latin typeface="+mn-ea"/>
              </a:rPr>
              <a:t>.</a:t>
            </a:r>
            <a:r>
              <a:rPr lang="zh-CN" altLang="en-US">
                <a:solidFill>
                  <a:schemeClr val="tx2">
                    <a:lumMod val="20000"/>
                    <a:lumOff val="80000"/>
                  </a:schemeClr>
                </a:solidFill>
                <a:latin typeface="+mn-ea"/>
              </a:rPr>
              <a:t>中间试验</a:t>
            </a:r>
            <a:endParaRPr lang="zh-CN" altLang="en-US">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5.</a:t>
            </a:r>
            <a:r>
              <a:rPr lang="zh-CN" altLang="en-US">
                <a:solidFill>
                  <a:schemeClr val="tx2">
                    <a:lumMod val="20000"/>
                    <a:lumOff val="80000"/>
                  </a:schemeClr>
                </a:solidFill>
                <a:latin typeface="+mn-ea"/>
              </a:rPr>
              <a:t>用户</a:t>
            </a:r>
            <a:r>
              <a:rPr lang="zh-CN" altLang="en-US" smtClean="0">
                <a:solidFill>
                  <a:schemeClr val="tx2">
                    <a:lumMod val="20000"/>
                    <a:lumOff val="80000"/>
                  </a:schemeClr>
                </a:solidFill>
                <a:latin typeface="+mn-ea"/>
              </a:rPr>
              <a:t>试用                           </a:t>
            </a:r>
            <a:r>
              <a:rPr lang="en-US" altLang="zh-CN" smtClean="0">
                <a:solidFill>
                  <a:schemeClr val="tx2">
                    <a:lumMod val="20000"/>
                    <a:lumOff val="80000"/>
                  </a:schemeClr>
                </a:solidFill>
                <a:latin typeface="+mn-ea"/>
              </a:rPr>
              <a:t>6</a:t>
            </a:r>
            <a:r>
              <a:rPr lang="en-US" altLang="zh-CN">
                <a:solidFill>
                  <a:schemeClr val="tx2">
                    <a:lumMod val="20000"/>
                    <a:lumOff val="80000"/>
                  </a:schemeClr>
                </a:solidFill>
                <a:latin typeface="+mn-ea"/>
              </a:rPr>
              <a:t>.</a:t>
            </a:r>
            <a:r>
              <a:rPr lang="zh-CN" altLang="en-US">
                <a:solidFill>
                  <a:schemeClr val="tx2">
                    <a:lumMod val="20000"/>
                    <a:lumOff val="80000"/>
                  </a:schemeClr>
                </a:solidFill>
                <a:latin typeface="+mn-ea"/>
              </a:rPr>
              <a:t>改进性能试验</a:t>
            </a:r>
            <a:endParaRPr lang="zh-CN" altLang="en-US">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7.</a:t>
            </a:r>
            <a:r>
              <a:rPr lang="zh-CN" altLang="en-US">
                <a:solidFill>
                  <a:schemeClr val="tx2">
                    <a:lumMod val="20000"/>
                    <a:lumOff val="80000"/>
                  </a:schemeClr>
                </a:solidFill>
                <a:latin typeface="+mn-ea"/>
              </a:rPr>
              <a:t>重复试验</a:t>
            </a:r>
            <a:endParaRPr lang="zh-CN" altLang="en-US">
              <a:solidFill>
                <a:schemeClr val="tx2">
                  <a:lumMod val="20000"/>
                  <a:lumOff val="80000"/>
                </a:schemeClr>
              </a:solidFill>
              <a:latin typeface="+mn-ea"/>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2</a:t>
            </a:r>
            <a:r>
              <a:rPr kumimoji="1" lang="zh-CN" altLang="en-US" sz="3600" b="1"/>
              <a:t>节　研发管理</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四、研发管理的</a:t>
            </a:r>
            <a:r>
              <a:rPr lang="zh-CN" altLang="en-US" sz="3200" b="1" smtClean="0">
                <a:latin typeface="+mn-ea"/>
              </a:rPr>
              <a:t>过程</a:t>
            </a:r>
            <a:endParaRPr lang="en-US" altLang="zh-CN" sz="3200" b="1" smtClean="0">
              <a:solidFill>
                <a:schemeClr val="tx2">
                  <a:lumMod val="20000"/>
                  <a:lumOff val="80000"/>
                </a:schemeClr>
              </a:solidFill>
              <a:latin typeface="+mn-ea"/>
            </a:endParaRPr>
          </a:p>
          <a:p>
            <a:pPr marL="0" indent="0">
              <a:buNone/>
            </a:pPr>
            <a:endParaRPr lang="en-US" altLang="zh-CN" b="1" smtClean="0">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四）研发的控制</a:t>
            </a:r>
            <a:endParaRPr lang="zh-CN" altLang="en-US" b="1">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1.</a:t>
            </a:r>
            <a:r>
              <a:rPr lang="zh-CN" altLang="en-US">
                <a:solidFill>
                  <a:schemeClr val="tx2">
                    <a:lumMod val="20000"/>
                    <a:lumOff val="80000"/>
                  </a:schemeClr>
                </a:solidFill>
                <a:latin typeface="+mn-ea"/>
              </a:rPr>
              <a:t>任务检查法</a:t>
            </a:r>
            <a:endParaRPr lang="zh-CN" altLang="en-US">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2.</a:t>
            </a:r>
            <a:r>
              <a:rPr lang="zh-CN" altLang="en-US">
                <a:solidFill>
                  <a:schemeClr val="tx2">
                    <a:lumMod val="20000"/>
                    <a:lumOff val="80000"/>
                  </a:schemeClr>
                </a:solidFill>
                <a:latin typeface="+mn-ea"/>
              </a:rPr>
              <a:t>关键事件控制法</a:t>
            </a:r>
            <a:endParaRPr lang="zh-CN" altLang="en-US">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3.</a:t>
            </a:r>
            <a:r>
              <a:rPr lang="zh-CN" altLang="en-US">
                <a:solidFill>
                  <a:schemeClr val="tx2">
                    <a:lumMod val="20000"/>
                    <a:lumOff val="80000"/>
                  </a:schemeClr>
                </a:solidFill>
                <a:latin typeface="+mn-ea"/>
              </a:rPr>
              <a:t>关键路径法</a:t>
            </a:r>
            <a:endParaRPr lang="zh-CN" altLang="en-US">
              <a:solidFill>
                <a:schemeClr val="tx2">
                  <a:lumMod val="20000"/>
                  <a:lumOff val="80000"/>
                </a:schemeClr>
              </a:solidFill>
              <a:latin typeface="+mn-ea"/>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2</a:t>
            </a:r>
            <a:r>
              <a:rPr kumimoji="1" lang="zh-CN" altLang="en-US" sz="3600" b="1"/>
              <a:t>节　研发管理</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五、研发管理活动的关键</a:t>
            </a:r>
            <a:r>
              <a:rPr lang="zh-CN" altLang="en-US" sz="3200" b="1" smtClean="0">
                <a:latin typeface="+mn-ea"/>
              </a:rPr>
              <a:t>要点</a:t>
            </a:r>
            <a:endParaRPr lang="en-US" altLang="zh-CN" sz="3200" b="1" smtClean="0">
              <a:solidFill>
                <a:schemeClr val="tx2">
                  <a:lumMod val="20000"/>
                  <a:lumOff val="80000"/>
                </a:schemeClr>
              </a:solidFill>
              <a:latin typeface="+mn-ea"/>
            </a:endParaRPr>
          </a:p>
          <a:p>
            <a:pPr marL="0" indent="0">
              <a:buNone/>
            </a:pPr>
            <a:endParaRPr lang="en-US" altLang="zh-CN" b="1" smtClean="0">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一）时间管理</a:t>
            </a:r>
            <a:endParaRPr lang="zh-CN" altLang="en-US" b="1">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时间管理也称为进度管理，它对于研发活动进度控制至关重要。通过确定、调整合理的工作排序和工作周期，时间管理可在满足项目时间要求的情况下，使资源配置和成本达到最佳状态。</a:t>
            </a:r>
            <a:endParaRPr lang="zh-CN" altLang="en-US">
              <a:solidFill>
                <a:schemeClr val="tx2">
                  <a:lumMod val="20000"/>
                  <a:lumOff val="80000"/>
                </a:schemeClr>
              </a:solidFill>
              <a:latin typeface="+mn-ea"/>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2</a:t>
            </a:r>
            <a:r>
              <a:rPr kumimoji="1" lang="zh-CN" altLang="en-US" sz="3600" b="1"/>
              <a:t>节　研发管理</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五、研发管理活动的关键</a:t>
            </a:r>
            <a:r>
              <a:rPr lang="zh-CN" altLang="en-US" sz="3200" b="1" smtClean="0">
                <a:latin typeface="+mn-ea"/>
              </a:rPr>
              <a:t>要点</a:t>
            </a:r>
            <a:endParaRPr lang="en-US" altLang="zh-CN" sz="3200" b="1" smtClean="0">
              <a:solidFill>
                <a:schemeClr val="tx2">
                  <a:lumMod val="20000"/>
                  <a:lumOff val="80000"/>
                </a:schemeClr>
              </a:solidFill>
              <a:latin typeface="+mn-ea"/>
            </a:endParaRPr>
          </a:p>
          <a:p>
            <a:pPr marL="0" indent="0">
              <a:buNone/>
            </a:pPr>
            <a:endParaRPr lang="en-US" altLang="zh-CN" b="1" smtClean="0">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二）成本管理</a:t>
            </a:r>
            <a:endParaRPr lang="zh-CN" altLang="en-US" b="1">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产品的成本可以分为研发成本、制造成本、销售成本三大部分。研发阶段的成本管理决定了未来的整个生产成本，对企业的利润起着决定性作用。</a:t>
            </a:r>
            <a:endParaRPr lang="zh-CN" altLang="en-US">
              <a:solidFill>
                <a:schemeClr val="tx2">
                  <a:lumMod val="20000"/>
                  <a:lumOff val="80000"/>
                </a:schemeClr>
              </a:solidFill>
              <a:latin typeface="+mn-ea"/>
            </a:endParaRP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2</a:t>
            </a:r>
            <a:r>
              <a:rPr kumimoji="1" lang="zh-CN" altLang="en-US" sz="3600" b="1"/>
              <a:t>节　研发管理</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五、研发管理活动的关键</a:t>
            </a:r>
            <a:r>
              <a:rPr lang="zh-CN" altLang="en-US" sz="3200" b="1" smtClean="0">
                <a:latin typeface="+mn-ea"/>
              </a:rPr>
              <a:t>要点</a:t>
            </a:r>
            <a:endParaRPr lang="en-US" altLang="zh-CN" sz="3200" b="1" smtClean="0">
              <a:solidFill>
                <a:schemeClr val="tx2">
                  <a:lumMod val="20000"/>
                  <a:lumOff val="80000"/>
                </a:schemeClr>
              </a:solidFill>
              <a:latin typeface="+mn-ea"/>
            </a:endParaRPr>
          </a:p>
          <a:p>
            <a:pPr marL="0" indent="0">
              <a:buNone/>
            </a:pPr>
            <a:endParaRPr lang="en-US" altLang="zh-CN" b="1" smtClean="0">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三）风险管理</a:t>
            </a:r>
            <a:endParaRPr lang="zh-CN" altLang="en-US" b="1">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在项目管理中，风险是指能够影响项目一个或多个目标的不确定性因素。要注意把风险管理与目标联系起来，那些与目标不相关的不确定性因素应该被排除在风险管理过程之外，确保风险识别过程关注那些起作用的因素。</a:t>
            </a:r>
            <a:endParaRPr lang="zh-CN" altLang="en-US">
              <a:solidFill>
                <a:schemeClr val="tx2">
                  <a:lumMod val="20000"/>
                  <a:lumOff val="80000"/>
                </a:schemeClr>
              </a:solidFill>
              <a:latin typeface="+mn-ea"/>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2</a:t>
            </a:r>
            <a:r>
              <a:rPr kumimoji="1" lang="zh-CN" altLang="en-US" sz="3600" b="1"/>
              <a:t>节　研发管理</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六、研发团队的</a:t>
            </a:r>
            <a:r>
              <a:rPr lang="zh-CN" altLang="en-US" sz="3200" b="1" smtClean="0">
                <a:latin typeface="+mn-ea"/>
              </a:rPr>
              <a:t>管理</a:t>
            </a:r>
            <a:endParaRPr lang="en-US" altLang="zh-CN" sz="3200" b="1" smtClean="0">
              <a:solidFill>
                <a:schemeClr val="tx2">
                  <a:lumMod val="20000"/>
                  <a:lumOff val="80000"/>
                </a:schemeClr>
              </a:solidFill>
              <a:latin typeface="+mn-ea"/>
            </a:endParaRPr>
          </a:p>
          <a:p>
            <a:pPr marL="0" indent="0">
              <a:buNone/>
            </a:pPr>
            <a:endParaRPr lang="en-US" altLang="zh-CN" b="1" smtClean="0">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一）研发团队的组织</a:t>
            </a:r>
            <a:endParaRPr lang="zh-CN" altLang="en-US" b="1">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1.</a:t>
            </a:r>
            <a:r>
              <a:rPr lang="zh-CN" altLang="en-US">
                <a:solidFill>
                  <a:schemeClr val="tx2">
                    <a:lumMod val="20000"/>
                    <a:lumOff val="80000"/>
                  </a:schemeClr>
                </a:solidFill>
                <a:latin typeface="+mn-ea"/>
              </a:rPr>
              <a:t>研发团队的类型</a:t>
            </a:r>
            <a:endParaRPr lang="zh-CN" altLang="en-US">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a:t>
            </a:r>
            <a:r>
              <a:rPr lang="en-US" altLang="zh-CN">
                <a:solidFill>
                  <a:schemeClr val="tx2">
                    <a:lumMod val="20000"/>
                    <a:lumOff val="80000"/>
                  </a:schemeClr>
                </a:solidFill>
                <a:latin typeface="+mn-ea"/>
              </a:rPr>
              <a:t>1</a:t>
            </a:r>
            <a:r>
              <a:rPr lang="zh-CN" altLang="en-US">
                <a:solidFill>
                  <a:schemeClr val="tx2">
                    <a:lumMod val="20000"/>
                    <a:lumOff val="80000"/>
                  </a:schemeClr>
                </a:solidFill>
                <a:latin typeface="+mn-ea"/>
              </a:rPr>
              <a:t>）独立的专职团队。</a:t>
            </a:r>
            <a:endParaRPr lang="zh-CN" altLang="en-US">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a:t>
            </a:r>
            <a:r>
              <a:rPr lang="en-US" altLang="zh-CN">
                <a:solidFill>
                  <a:schemeClr val="tx2">
                    <a:lumMod val="20000"/>
                    <a:lumOff val="80000"/>
                  </a:schemeClr>
                </a:solidFill>
                <a:latin typeface="+mn-ea"/>
              </a:rPr>
              <a:t>2</a:t>
            </a:r>
            <a:r>
              <a:rPr lang="zh-CN" altLang="en-US">
                <a:solidFill>
                  <a:schemeClr val="tx2">
                    <a:lumMod val="20000"/>
                    <a:lumOff val="80000"/>
                  </a:schemeClr>
                </a:solidFill>
                <a:latin typeface="+mn-ea"/>
              </a:rPr>
              <a:t>）跨部门临时团队。</a:t>
            </a:r>
            <a:endParaRPr lang="zh-CN" altLang="en-US">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a:t>
            </a:r>
            <a:r>
              <a:rPr lang="en-US" altLang="zh-CN">
                <a:solidFill>
                  <a:schemeClr val="tx2">
                    <a:lumMod val="20000"/>
                    <a:lumOff val="80000"/>
                  </a:schemeClr>
                </a:solidFill>
                <a:latin typeface="+mn-ea"/>
              </a:rPr>
              <a:t>3</a:t>
            </a:r>
            <a:r>
              <a:rPr lang="zh-CN" altLang="en-US">
                <a:solidFill>
                  <a:schemeClr val="tx2">
                    <a:lumMod val="20000"/>
                    <a:lumOff val="80000"/>
                  </a:schemeClr>
                </a:solidFill>
                <a:latin typeface="+mn-ea"/>
              </a:rPr>
              <a:t>）技术改进团队。</a:t>
            </a:r>
            <a:endParaRPr lang="zh-CN" altLang="en-US">
              <a:solidFill>
                <a:schemeClr val="tx2">
                  <a:lumMod val="20000"/>
                  <a:lumOff val="80000"/>
                </a:schemeClr>
              </a:solidFill>
              <a:latin typeface="+mn-ea"/>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2</a:t>
            </a:r>
            <a:r>
              <a:rPr kumimoji="1" lang="zh-CN" altLang="en-US" sz="3600" b="1"/>
              <a:t>节　研发管理</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六、研发团队的</a:t>
            </a:r>
            <a:r>
              <a:rPr lang="zh-CN" altLang="en-US" sz="3200" b="1" smtClean="0">
                <a:latin typeface="+mn-ea"/>
              </a:rPr>
              <a:t>管理</a:t>
            </a:r>
            <a:endParaRPr lang="en-US" altLang="zh-CN" sz="3200" b="1" smtClean="0">
              <a:solidFill>
                <a:schemeClr val="tx2">
                  <a:lumMod val="20000"/>
                  <a:lumOff val="80000"/>
                </a:schemeClr>
              </a:solidFill>
              <a:latin typeface="+mn-ea"/>
            </a:endParaRPr>
          </a:p>
          <a:p>
            <a:pPr marL="0" indent="0">
              <a:buNone/>
            </a:pPr>
            <a:endParaRPr lang="en-US" altLang="zh-CN" b="1" smtClean="0">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一）研发团队的组织</a:t>
            </a:r>
            <a:endParaRPr lang="zh-CN" altLang="en-US" b="1">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2.</a:t>
            </a:r>
            <a:r>
              <a:rPr lang="zh-CN" altLang="en-US">
                <a:solidFill>
                  <a:schemeClr val="tx2">
                    <a:lumMod val="20000"/>
                    <a:lumOff val="80000"/>
                  </a:schemeClr>
                </a:solidFill>
                <a:latin typeface="+mn-ea"/>
              </a:rPr>
              <a:t>研发队伍的合理结构</a:t>
            </a:r>
            <a:endParaRPr lang="zh-CN" altLang="en-US">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a:t>
            </a:r>
            <a:r>
              <a:rPr lang="en-US" altLang="zh-CN">
                <a:solidFill>
                  <a:schemeClr val="tx2">
                    <a:lumMod val="20000"/>
                    <a:lumOff val="80000"/>
                  </a:schemeClr>
                </a:solidFill>
                <a:latin typeface="+mn-ea"/>
              </a:rPr>
              <a:t>1</a:t>
            </a:r>
            <a:r>
              <a:rPr lang="zh-CN" altLang="en-US">
                <a:solidFill>
                  <a:schemeClr val="tx2">
                    <a:lumMod val="20000"/>
                    <a:lumOff val="80000"/>
                  </a:schemeClr>
                </a:solidFill>
                <a:latin typeface="+mn-ea"/>
              </a:rPr>
              <a:t>）学科结构。</a:t>
            </a:r>
            <a:endParaRPr lang="zh-CN" altLang="en-US">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a:t>
            </a:r>
            <a:r>
              <a:rPr lang="en-US" altLang="zh-CN">
                <a:solidFill>
                  <a:schemeClr val="tx2">
                    <a:lumMod val="20000"/>
                    <a:lumOff val="80000"/>
                  </a:schemeClr>
                </a:solidFill>
                <a:latin typeface="+mn-ea"/>
              </a:rPr>
              <a:t>2</a:t>
            </a:r>
            <a:r>
              <a:rPr lang="zh-CN" altLang="en-US">
                <a:solidFill>
                  <a:schemeClr val="tx2">
                    <a:lumMod val="20000"/>
                    <a:lumOff val="80000"/>
                  </a:schemeClr>
                </a:solidFill>
                <a:latin typeface="+mn-ea"/>
              </a:rPr>
              <a:t>）年龄结构。</a:t>
            </a:r>
            <a:endParaRPr lang="zh-CN" altLang="en-US">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a:t>
            </a:r>
            <a:r>
              <a:rPr lang="en-US" altLang="zh-CN">
                <a:solidFill>
                  <a:schemeClr val="tx2">
                    <a:lumMod val="20000"/>
                    <a:lumOff val="80000"/>
                  </a:schemeClr>
                </a:solidFill>
                <a:latin typeface="+mn-ea"/>
              </a:rPr>
              <a:t>3</a:t>
            </a:r>
            <a:r>
              <a:rPr lang="zh-CN" altLang="en-US">
                <a:solidFill>
                  <a:schemeClr val="tx2">
                    <a:lumMod val="20000"/>
                    <a:lumOff val="80000"/>
                  </a:schemeClr>
                </a:solidFill>
                <a:latin typeface="+mn-ea"/>
              </a:rPr>
              <a:t>）智能结构。</a:t>
            </a:r>
            <a:endParaRPr lang="zh-CN" altLang="en-US">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a:t>
            </a:r>
            <a:r>
              <a:rPr lang="en-US" altLang="zh-CN">
                <a:solidFill>
                  <a:schemeClr val="tx2">
                    <a:lumMod val="20000"/>
                    <a:lumOff val="80000"/>
                  </a:schemeClr>
                </a:solidFill>
                <a:latin typeface="+mn-ea"/>
              </a:rPr>
              <a:t>4</a:t>
            </a:r>
            <a:r>
              <a:rPr lang="zh-CN" altLang="en-US">
                <a:solidFill>
                  <a:schemeClr val="tx2">
                    <a:lumMod val="20000"/>
                    <a:lumOff val="80000"/>
                  </a:schemeClr>
                </a:solidFill>
                <a:latin typeface="+mn-ea"/>
              </a:rPr>
              <a:t>）职能结构。</a:t>
            </a:r>
            <a:endParaRPr lang="zh-CN" altLang="en-US">
              <a:solidFill>
                <a:schemeClr val="tx2">
                  <a:lumMod val="20000"/>
                  <a:lumOff val="80000"/>
                </a:schemeClr>
              </a:solidFill>
              <a:latin typeface="+mn-ea"/>
            </a:endParaRP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2</a:t>
            </a:r>
            <a:r>
              <a:rPr kumimoji="1" lang="zh-CN" altLang="en-US" sz="3600" b="1"/>
              <a:t>节　研发管理</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六、研发团队的</a:t>
            </a:r>
            <a:r>
              <a:rPr lang="zh-CN" altLang="en-US" sz="3200" b="1" smtClean="0">
                <a:latin typeface="+mn-ea"/>
              </a:rPr>
              <a:t>管理</a:t>
            </a:r>
            <a:endParaRPr lang="en-US" altLang="zh-CN" sz="3200" b="1" smtClean="0">
              <a:solidFill>
                <a:schemeClr val="tx2">
                  <a:lumMod val="20000"/>
                  <a:lumOff val="80000"/>
                </a:schemeClr>
              </a:solidFill>
              <a:latin typeface="+mn-ea"/>
            </a:endParaRPr>
          </a:p>
          <a:p>
            <a:pPr marL="0" indent="0">
              <a:buNone/>
            </a:pPr>
            <a:endParaRPr lang="en-US" altLang="zh-CN" b="1" smtClean="0">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二）研发团队的运行机制</a:t>
            </a:r>
            <a:endParaRPr lang="en-US" altLang="zh-CN" b="1">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1.</a:t>
            </a:r>
            <a:r>
              <a:rPr lang="zh-CN" altLang="en-US">
                <a:solidFill>
                  <a:schemeClr val="tx2">
                    <a:lumMod val="20000"/>
                    <a:lumOff val="80000"/>
                  </a:schemeClr>
                </a:solidFill>
                <a:latin typeface="+mn-ea"/>
              </a:rPr>
              <a:t>沟通机制</a:t>
            </a:r>
            <a:endParaRPr lang="zh-CN" altLang="en-US">
              <a:solidFill>
                <a:schemeClr val="tx2">
                  <a:lumMod val="20000"/>
                  <a:lumOff val="80000"/>
                </a:schemeClr>
              </a:solidFill>
              <a:latin typeface="+mn-ea"/>
            </a:endParaRPr>
          </a:p>
        </p:txBody>
      </p:sp>
      <p:graphicFrame>
        <p:nvGraphicFramePr>
          <p:cNvPr id="3" name="表格 2"/>
          <p:cNvGraphicFramePr>
            <a:graphicFrameLocks noGrp="1"/>
          </p:cNvGraphicFramePr>
          <p:nvPr/>
        </p:nvGraphicFramePr>
        <p:xfrm>
          <a:off x="575582" y="3964791"/>
          <a:ext cx="10972799" cy="1706880"/>
        </p:xfrm>
        <a:graphic>
          <a:graphicData uri="http://schemas.openxmlformats.org/drawingml/2006/table">
            <a:tbl>
              <a:tblPr firstRow="1" firstCol="1" bandRow="1">
                <a:tableStyleId>{5C22544A-7EE6-4342-B048-85BDC9FD1C3A}</a:tableStyleId>
              </a:tblPr>
              <a:tblGrid>
                <a:gridCol w="2402218"/>
                <a:gridCol w="2402218"/>
                <a:gridCol w="6168363"/>
              </a:tblGrid>
              <a:tr h="0">
                <a:tc>
                  <a:txBody>
                    <a:bodyPr vert="horz" wrap="square"/>
                    <a:lstStyle/>
                    <a:p>
                      <a:pPr algn="ctr">
                        <a:lnSpc>
                          <a:spcPct val="100000"/>
                        </a:lnSpc>
                        <a:spcAft>
                          <a:spcPct val="0"/>
                        </a:spcAft>
                      </a:pPr>
                      <a:r>
                        <a:rPr lang="zh-CN" sz="1600">
                          <a:effectLst/>
                        </a:rPr>
                        <a:t>机制</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参与部门</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主要内容</a:t>
                      </a:r>
                      <a:endParaRPr lang="zh-CN" sz="2000">
                        <a:solidFill>
                          <a:srgbClr val="000000"/>
                        </a:solidFill>
                        <a:effectLst/>
                        <a:latin typeface="NEU-BZ-S92"/>
                        <a:ea typeface="方正书宋_GBK"/>
                        <a:cs typeface="Times New Roman" panose="02020603050405020304"/>
                      </a:endParaRPr>
                    </a:p>
                  </a:txBody>
                  <a:tcPr marL="0" marR="0" marT="0" marB="0" anchor="ctr"/>
                </a:tc>
              </a:tr>
              <a:tr h="0">
                <a:tc>
                  <a:txBody>
                    <a:bodyPr vert="horz" wrap="square"/>
                    <a:lstStyle/>
                    <a:p>
                      <a:pPr algn="ctr">
                        <a:lnSpc>
                          <a:spcPct val="100000"/>
                        </a:lnSpc>
                        <a:spcAft>
                          <a:spcPct val="0"/>
                        </a:spcAft>
                      </a:pPr>
                      <a:r>
                        <a:rPr lang="zh-CN" sz="1600">
                          <a:effectLst/>
                        </a:rPr>
                        <a:t>研发</a:t>
                      </a:r>
                      <a:r>
                        <a:rPr lang="en-US" sz="1600">
                          <a:effectLst/>
                        </a:rPr>
                        <a:t>-</a:t>
                      </a:r>
                      <a:r>
                        <a:rPr lang="zh-CN" sz="1600">
                          <a:effectLst/>
                        </a:rPr>
                        <a:t>市场部门</a:t>
                      </a:r>
                      <a:endParaRPr lang="zh-CN" sz="2000">
                        <a:effectLst/>
                      </a:endParaRPr>
                    </a:p>
                    <a:p>
                      <a:pPr algn="ctr">
                        <a:lnSpc>
                          <a:spcPct val="100000"/>
                        </a:lnSpc>
                        <a:spcAft>
                          <a:spcPct val="0"/>
                        </a:spcAft>
                      </a:pPr>
                      <a:r>
                        <a:rPr lang="zh-CN" sz="1600">
                          <a:effectLst/>
                        </a:rPr>
                        <a:t>联席会议</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市场部门、研发部门</a:t>
                      </a:r>
                      <a:endParaRPr lang="zh-CN" sz="2000">
                        <a:solidFill>
                          <a:srgbClr val="000000"/>
                        </a:solidFill>
                        <a:effectLst/>
                        <a:latin typeface="NEU-BZ-S92"/>
                        <a:ea typeface="方正书宋_GBK"/>
                        <a:cs typeface="Times New Roman" panose="02020603050405020304"/>
                      </a:endParaRPr>
                    </a:p>
                  </a:txBody>
                  <a:tcPr marL="57150" marR="57150" marT="0" marB="0" anchor="ctr"/>
                </a:tc>
                <a:tc>
                  <a:txBody>
                    <a:bodyPr vert="horz" wrap="square"/>
                    <a:lstStyle/>
                    <a:p>
                      <a:pPr algn="ctr">
                        <a:lnSpc>
                          <a:spcPct val="100000"/>
                        </a:lnSpc>
                        <a:spcAft>
                          <a:spcPct val="0"/>
                        </a:spcAft>
                      </a:pPr>
                      <a:r>
                        <a:rPr lang="zh-CN" sz="1600">
                          <a:effectLst/>
                        </a:rPr>
                        <a:t>定期交流所有项目情况，确定研发方向、产生新项目研发方向、产生新项目</a:t>
                      </a:r>
                      <a:endParaRPr lang="zh-CN" sz="2000">
                        <a:solidFill>
                          <a:srgbClr val="000000"/>
                        </a:solidFill>
                        <a:effectLst/>
                        <a:latin typeface="NEU-BZ-S92"/>
                        <a:ea typeface="方正书宋_GBK"/>
                        <a:cs typeface="Times New Roman" panose="02020603050405020304"/>
                      </a:endParaRPr>
                    </a:p>
                  </a:txBody>
                  <a:tcPr marL="57150" marR="57150" marT="0" marB="0" anchor="ctr"/>
                </a:tc>
              </a:tr>
              <a:tr h="0">
                <a:tc>
                  <a:txBody>
                    <a:bodyPr vert="horz" wrap="square"/>
                    <a:lstStyle/>
                    <a:p>
                      <a:pPr algn="ctr">
                        <a:lnSpc>
                          <a:spcPct val="100000"/>
                        </a:lnSpc>
                        <a:spcAft>
                          <a:spcPct val="0"/>
                        </a:spcAft>
                      </a:pPr>
                      <a:r>
                        <a:rPr lang="zh-CN" sz="1600">
                          <a:effectLst/>
                        </a:rPr>
                        <a:t>项目运行会议</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项目组所有成员</a:t>
                      </a:r>
                      <a:endParaRPr lang="zh-CN" sz="2000">
                        <a:solidFill>
                          <a:srgbClr val="000000"/>
                        </a:solidFill>
                        <a:effectLst/>
                        <a:latin typeface="NEU-BZ-S92"/>
                        <a:ea typeface="方正书宋_GBK"/>
                        <a:cs typeface="Times New Roman" panose="02020603050405020304"/>
                      </a:endParaRPr>
                    </a:p>
                  </a:txBody>
                  <a:tcPr marL="57150" marR="57150" marT="0" marB="0" anchor="ctr"/>
                </a:tc>
                <a:tc>
                  <a:txBody>
                    <a:bodyPr vert="horz" wrap="square"/>
                    <a:lstStyle/>
                    <a:p>
                      <a:pPr algn="ctr">
                        <a:lnSpc>
                          <a:spcPct val="100000"/>
                        </a:lnSpc>
                        <a:spcAft>
                          <a:spcPct val="0"/>
                        </a:spcAft>
                      </a:pPr>
                      <a:r>
                        <a:rPr lang="zh-CN" sz="1600">
                          <a:effectLst/>
                        </a:rPr>
                        <a:t>到达某项目里程碑后评估项目运行情况，做出下一步安排</a:t>
                      </a:r>
                      <a:endParaRPr lang="zh-CN" sz="2000">
                        <a:solidFill>
                          <a:srgbClr val="000000"/>
                        </a:solidFill>
                        <a:effectLst/>
                        <a:latin typeface="NEU-BZ-S92"/>
                        <a:ea typeface="方正书宋_GBK"/>
                        <a:cs typeface="Times New Roman" panose="02020603050405020304"/>
                      </a:endParaRPr>
                    </a:p>
                  </a:txBody>
                  <a:tcPr marL="57150" marR="57150" marT="0" marB="0" anchor="ctr"/>
                </a:tc>
              </a:tr>
              <a:tr h="0">
                <a:tc>
                  <a:txBody>
                    <a:bodyPr vert="horz" wrap="square"/>
                    <a:lstStyle/>
                    <a:p>
                      <a:pPr algn="ctr">
                        <a:lnSpc>
                          <a:spcPct val="100000"/>
                        </a:lnSpc>
                        <a:spcAft>
                          <a:spcPct val="0"/>
                        </a:spcAft>
                      </a:pPr>
                      <a:r>
                        <a:rPr lang="zh-CN" sz="1600">
                          <a:effectLst/>
                        </a:rPr>
                        <a:t>项目回顾会议</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项目组所有成员</a:t>
                      </a:r>
                      <a:endParaRPr lang="zh-CN" sz="2000">
                        <a:solidFill>
                          <a:srgbClr val="000000"/>
                        </a:solidFill>
                        <a:effectLst/>
                        <a:latin typeface="NEU-BZ-S92"/>
                        <a:ea typeface="方正书宋_GBK"/>
                        <a:cs typeface="Times New Roman" panose="02020603050405020304"/>
                      </a:endParaRPr>
                    </a:p>
                  </a:txBody>
                  <a:tcPr marL="57150" marR="57150" marT="0" marB="0" anchor="ctr"/>
                </a:tc>
                <a:tc>
                  <a:txBody>
                    <a:bodyPr vert="horz" wrap="square"/>
                    <a:lstStyle/>
                    <a:p>
                      <a:pPr algn="ctr">
                        <a:lnSpc>
                          <a:spcPct val="100000"/>
                        </a:lnSpc>
                        <a:spcAft>
                          <a:spcPct val="0"/>
                        </a:spcAft>
                      </a:pPr>
                      <a:r>
                        <a:rPr lang="zh-CN" sz="1600">
                          <a:effectLst/>
                        </a:rPr>
                        <a:t>项目完成或终止后对项目整体运行进行总结</a:t>
                      </a:r>
                      <a:endParaRPr lang="zh-CN" sz="2000">
                        <a:solidFill>
                          <a:srgbClr val="000000"/>
                        </a:solidFill>
                        <a:effectLst/>
                        <a:latin typeface="NEU-BZ-S92"/>
                        <a:ea typeface="方正书宋_GBK"/>
                        <a:cs typeface="Times New Roman" panose="02020603050405020304"/>
                      </a:endParaRPr>
                    </a:p>
                  </a:txBody>
                  <a:tcPr marL="57150" marR="57150" marT="0" marB="0" anchor="ctr"/>
                </a:tc>
              </a:tr>
              <a:tr h="0">
                <a:tc>
                  <a:txBody>
                    <a:bodyPr vert="horz" wrap="square"/>
                    <a:lstStyle/>
                    <a:p>
                      <a:pPr algn="ctr">
                        <a:lnSpc>
                          <a:spcPct val="100000"/>
                        </a:lnSpc>
                        <a:spcAft>
                          <a:spcPct val="0"/>
                        </a:spcAft>
                      </a:pPr>
                      <a:r>
                        <a:rPr lang="zh-CN" sz="1600">
                          <a:effectLst/>
                        </a:rPr>
                        <a:t>总结报告制度</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市场部门或研发部门项目经理</a:t>
                      </a:r>
                      <a:endParaRPr lang="zh-CN" sz="2000">
                        <a:solidFill>
                          <a:srgbClr val="000000"/>
                        </a:solidFill>
                        <a:effectLst/>
                        <a:latin typeface="NEU-BZ-S92"/>
                        <a:ea typeface="方正书宋_GBK"/>
                        <a:cs typeface="Times New Roman" panose="02020603050405020304"/>
                      </a:endParaRPr>
                    </a:p>
                  </a:txBody>
                  <a:tcPr marL="57150" marR="57150" marT="0" marB="0" anchor="ctr"/>
                </a:tc>
                <a:tc>
                  <a:txBody>
                    <a:bodyPr vert="horz" wrap="square"/>
                    <a:lstStyle/>
                    <a:p>
                      <a:pPr algn="ctr">
                        <a:lnSpc>
                          <a:spcPct val="100000"/>
                        </a:lnSpc>
                        <a:spcAft>
                          <a:spcPct val="0"/>
                        </a:spcAft>
                      </a:pPr>
                      <a:r>
                        <a:rPr lang="zh-CN" sz="1600">
                          <a:effectLst/>
                        </a:rPr>
                        <a:t>项目每一阶段结束后汇总项目运行情况，并发给每位项目组成员</a:t>
                      </a:r>
                      <a:endParaRPr lang="zh-CN" sz="2000">
                        <a:solidFill>
                          <a:srgbClr val="000000"/>
                        </a:solidFill>
                        <a:effectLst/>
                        <a:latin typeface="NEU-BZ-S92"/>
                        <a:ea typeface="方正书宋_GBK"/>
                        <a:cs typeface="Times New Roman" panose="02020603050405020304"/>
                      </a:endParaRPr>
                    </a:p>
                  </a:txBody>
                  <a:tcPr marL="57150" marR="57150" marT="0" marB="0" anchor="ctr"/>
                </a:tc>
              </a:tr>
            </a:tbl>
          </a:graphicData>
        </a:graphic>
      </p:graphicFrame>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2</a:t>
            </a:r>
            <a:r>
              <a:rPr kumimoji="1" lang="zh-CN" altLang="en-US" sz="3600" b="1"/>
              <a:t>节　研发管理</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六、研发团队的</a:t>
            </a:r>
            <a:r>
              <a:rPr lang="zh-CN" altLang="en-US" sz="3200" b="1" smtClean="0">
                <a:latin typeface="+mn-ea"/>
              </a:rPr>
              <a:t>管理</a:t>
            </a:r>
            <a:endParaRPr lang="en-US" altLang="zh-CN" sz="3200" b="1" smtClean="0">
              <a:solidFill>
                <a:schemeClr val="tx2">
                  <a:lumMod val="20000"/>
                  <a:lumOff val="80000"/>
                </a:schemeClr>
              </a:solidFill>
              <a:latin typeface="+mn-ea"/>
            </a:endParaRPr>
          </a:p>
          <a:p>
            <a:pPr marL="0" indent="0">
              <a:buNone/>
            </a:pPr>
            <a:endParaRPr lang="en-US" altLang="zh-CN" b="1" smtClean="0">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二）研发团队的运行机制</a:t>
            </a:r>
            <a:endParaRPr lang="en-US" altLang="zh-CN" b="1">
              <a:solidFill>
                <a:schemeClr val="tx2">
                  <a:lumMod val="20000"/>
                  <a:lumOff val="80000"/>
                </a:schemeClr>
              </a:solidFill>
              <a:latin typeface="+mn-ea"/>
            </a:endParaRPr>
          </a:p>
          <a:p>
            <a:pPr marL="0" indent="720090">
              <a:lnSpc>
                <a:spcPct val="120000"/>
              </a:lnSpc>
              <a:buNone/>
            </a:pPr>
            <a:r>
              <a:rPr lang="en-US" altLang="zh-CN">
                <a:solidFill>
                  <a:schemeClr val="tx2">
                    <a:lumMod val="20000"/>
                    <a:lumOff val="80000"/>
                  </a:schemeClr>
                </a:solidFill>
                <a:latin typeface="+mn-ea"/>
              </a:rPr>
              <a:t>2.</a:t>
            </a:r>
            <a:r>
              <a:rPr lang="zh-CN" altLang="en-US">
                <a:solidFill>
                  <a:schemeClr val="tx2">
                    <a:lumMod val="20000"/>
                    <a:lumOff val="80000"/>
                  </a:schemeClr>
                </a:solidFill>
                <a:latin typeface="+mn-ea"/>
              </a:rPr>
              <a:t>激励机制</a:t>
            </a:r>
            <a:endParaRPr lang="zh-CN" altLang="en-US">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a:t>
            </a:r>
            <a:r>
              <a:rPr lang="en-US" altLang="zh-CN">
                <a:solidFill>
                  <a:schemeClr val="tx2">
                    <a:lumMod val="20000"/>
                    <a:lumOff val="80000"/>
                  </a:schemeClr>
                </a:solidFill>
                <a:latin typeface="+mn-ea"/>
              </a:rPr>
              <a:t>1</a:t>
            </a:r>
            <a:r>
              <a:rPr lang="zh-CN" altLang="en-US">
                <a:solidFill>
                  <a:schemeClr val="tx2">
                    <a:lumMod val="20000"/>
                    <a:lumOff val="80000"/>
                  </a:schemeClr>
                </a:solidFill>
                <a:latin typeface="+mn-ea"/>
              </a:rPr>
              <a:t>）设立有挑战性的团队目标。</a:t>
            </a:r>
            <a:endParaRPr lang="zh-CN" altLang="en-US">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a:t>
            </a:r>
            <a:r>
              <a:rPr lang="en-US" altLang="zh-CN">
                <a:solidFill>
                  <a:schemeClr val="tx2">
                    <a:lumMod val="20000"/>
                    <a:lumOff val="80000"/>
                  </a:schemeClr>
                </a:solidFill>
                <a:latin typeface="+mn-ea"/>
              </a:rPr>
              <a:t>2</a:t>
            </a:r>
            <a:r>
              <a:rPr lang="zh-CN" altLang="en-US">
                <a:solidFill>
                  <a:schemeClr val="tx2">
                    <a:lumMod val="20000"/>
                    <a:lumOff val="80000"/>
                  </a:schemeClr>
                </a:solidFill>
                <a:latin typeface="+mn-ea"/>
              </a:rPr>
              <a:t>）完善以团队为基础的报酬制度。</a:t>
            </a:r>
            <a:endParaRPr lang="zh-CN" altLang="en-US">
              <a:solidFill>
                <a:schemeClr val="tx2">
                  <a:lumMod val="20000"/>
                  <a:lumOff val="80000"/>
                </a:schemeClr>
              </a:solidFill>
              <a:latin typeface="+mn-ea"/>
            </a:endParaRP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extLst>
              <a:ext uri="{BEBA8EAE-BF5A-486C-A8C5-ECC9F3942E4B}">
                <a14:imgProps xmlns:a14="http://schemas.microsoft.com/office/drawing/2010/main">
                  <a14:imgLayer r:embed="rId3">
                    <a14:imgEffect>
                      <a14:brightnessContrast bright="-10000" contrast="-12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文本框 1"/>
          <p:cNvSpPr txBox="1"/>
          <p:nvPr/>
        </p:nvSpPr>
        <p:spPr>
          <a:xfrm>
            <a:off x="667471" y="520316"/>
            <a:ext cx="10058585" cy="677086"/>
          </a:xfrm>
          <a:prstGeom prst="rect">
            <a:avLst/>
          </a:prstGeom>
          <a:noFill/>
        </p:spPr>
        <p:txBody>
          <a:bodyPr wrap="square" lIns="121899" tIns="60949" rIns="121899" bIns="6094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00"/>
            <a:r>
              <a:rPr kumimoji="1" lang="zh-CN" altLang="en-US" sz="3600" b="1"/>
              <a:t>第</a:t>
            </a:r>
            <a:r>
              <a:rPr kumimoji="1" lang="en-US" altLang="zh-CN" sz="3600" b="1"/>
              <a:t>2</a:t>
            </a:r>
            <a:r>
              <a:rPr kumimoji="1" lang="zh-CN" altLang="en-US" sz="3600" b="1"/>
              <a:t>节　研发管理</a:t>
            </a:r>
            <a:endParaRPr kumimoji="1" lang="zh-CN" altLang="en-US" sz="3600" b="1"/>
          </a:p>
        </p:txBody>
      </p:sp>
      <p:cxnSp>
        <p:nvCxnSpPr>
          <p:cNvPr id="6" name="直接连接符 5"/>
          <p:cNvCxnSpPr/>
          <p:nvPr/>
        </p:nvCxnSpPr>
        <p:spPr>
          <a:xfrm flipH="1">
            <a:off x="464457" y="464457"/>
            <a:ext cx="0" cy="609600"/>
          </a:xfrm>
          <a:prstGeom prst="line">
            <a:avLst/>
          </a:prstGeom>
          <a:ln w="57150">
            <a:solidFill>
              <a:srgbClr val="5FEFCD"/>
            </a:solidFill>
          </a:ln>
        </p:spPr>
        <p:style>
          <a:lnRef idx="2">
            <a:schemeClr val="accent1"/>
          </a:lnRef>
          <a:fillRef idx="0">
            <a:schemeClr val="accent1"/>
          </a:fillRef>
          <a:effectRef idx="1">
            <a:schemeClr val="accent1"/>
          </a:effectRef>
          <a:fontRef idx="minor">
            <a:schemeClr val="tx1"/>
          </a:fontRef>
        </p:style>
      </p:cxnSp>
      <p:sp>
        <p:nvSpPr>
          <p:cNvPr id="7" name="内容占位符 2"/>
          <p:cNvSpPr txBox="1"/>
          <p:nvPr/>
        </p:nvSpPr>
        <p:spPr>
          <a:xfrm>
            <a:off x="575582" y="1600200"/>
            <a:ext cx="11207750" cy="4741358"/>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b="1">
                <a:latin typeface="+mn-ea"/>
              </a:rPr>
              <a:t>六、研发团队的</a:t>
            </a:r>
            <a:r>
              <a:rPr lang="zh-CN" altLang="en-US" sz="3200" b="1" smtClean="0">
                <a:latin typeface="+mn-ea"/>
              </a:rPr>
              <a:t>管理</a:t>
            </a:r>
            <a:endParaRPr lang="en-US" altLang="zh-CN" sz="3200" b="1" smtClean="0">
              <a:solidFill>
                <a:schemeClr val="tx2">
                  <a:lumMod val="20000"/>
                  <a:lumOff val="80000"/>
                </a:schemeClr>
              </a:solidFill>
              <a:latin typeface="+mn-ea"/>
            </a:endParaRPr>
          </a:p>
          <a:p>
            <a:pPr marL="0" indent="0">
              <a:buNone/>
            </a:pPr>
            <a:endParaRPr lang="en-US" altLang="zh-CN" b="1" smtClean="0">
              <a:solidFill>
                <a:schemeClr val="tx2">
                  <a:lumMod val="20000"/>
                  <a:lumOff val="80000"/>
                </a:schemeClr>
              </a:solidFill>
              <a:latin typeface="+mn-ea"/>
            </a:endParaRPr>
          </a:p>
          <a:p>
            <a:pPr marL="0" indent="0">
              <a:buNone/>
            </a:pPr>
            <a:r>
              <a:rPr lang="zh-CN" altLang="en-US" b="1" smtClean="0">
                <a:solidFill>
                  <a:schemeClr val="tx2">
                    <a:lumMod val="20000"/>
                    <a:lumOff val="80000"/>
                  </a:schemeClr>
                </a:solidFill>
                <a:latin typeface="+mn-ea"/>
              </a:rPr>
              <a:t>（</a:t>
            </a:r>
            <a:r>
              <a:rPr lang="zh-CN" altLang="en-US" b="1">
                <a:solidFill>
                  <a:schemeClr val="tx2">
                    <a:lumMod val="20000"/>
                    <a:lumOff val="80000"/>
                  </a:schemeClr>
                </a:solidFill>
                <a:latin typeface="+mn-ea"/>
              </a:rPr>
              <a:t>三）研发团队的文化管理</a:t>
            </a:r>
            <a:endParaRPr lang="zh-CN" altLang="en-US" b="1">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a:t>
            </a:r>
            <a:r>
              <a:rPr lang="en-US" altLang="zh-CN">
                <a:solidFill>
                  <a:schemeClr val="tx2">
                    <a:lumMod val="20000"/>
                    <a:lumOff val="80000"/>
                  </a:schemeClr>
                </a:solidFill>
                <a:latin typeface="+mn-ea"/>
              </a:rPr>
              <a:t>1</a:t>
            </a:r>
            <a:r>
              <a:rPr lang="zh-CN" altLang="en-US">
                <a:solidFill>
                  <a:schemeClr val="tx2">
                    <a:lumMod val="20000"/>
                    <a:lumOff val="80000"/>
                  </a:schemeClr>
                </a:solidFill>
                <a:latin typeface="+mn-ea"/>
              </a:rPr>
              <a:t>）容忍失败。</a:t>
            </a:r>
            <a:endParaRPr lang="zh-CN" altLang="en-US">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a:t>
            </a:r>
            <a:r>
              <a:rPr lang="en-US" altLang="zh-CN">
                <a:solidFill>
                  <a:schemeClr val="tx2">
                    <a:lumMod val="20000"/>
                    <a:lumOff val="80000"/>
                  </a:schemeClr>
                </a:solidFill>
                <a:latin typeface="+mn-ea"/>
              </a:rPr>
              <a:t>2</a:t>
            </a:r>
            <a:r>
              <a:rPr lang="zh-CN" altLang="en-US">
                <a:solidFill>
                  <a:schemeClr val="tx2">
                    <a:lumMod val="20000"/>
                    <a:lumOff val="80000"/>
                  </a:schemeClr>
                </a:solidFill>
                <a:latin typeface="+mn-ea"/>
              </a:rPr>
              <a:t>）培养承诺精神，减少对研发细节的干涉。</a:t>
            </a:r>
            <a:endParaRPr lang="zh-CN" altLang="en-US">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a:t>
            </a:r>
            <a:r>
              <a:rPr lang="en-US" altLang="zh-CN">
                <a:solidFill>
                  <a:schemeClr val="tx2">
                    <a:lumMod val="20000"/>
                    <a:lumOff val="80000"/>
                  </a:schemeClr>
                </a:solidFill>
                <a:latin typeface="+mn-ea"/>
              </a:rPr>
              <a:t>3</a:t>
            </a:r>
            <a:r>
              <a:rPr lang="zh-CN" altLang="en-US">
                <a:solidFill>
                  <a:schemeClr val="tx2">
                    <a:lumMod val="20000"/>
                    <a:lumOff val="80000"/>
                  </a:schemeClr>
                </a:solidFill>
                <a:latin typeface="+mn-ea"/>
              </a:rPr>
              <a:t>）给研发人员提供见习机会。</a:t>
            </a:r>
            <a:endParaRPr lang="zh-CN" altLang="en-US">
              <a:solidFill>
                <a:schemeClr val="tx2">
                  <a:lumMod val="20000"/>
                  <a:lumOff val="80000"/>
                </a:schemeClr>
              </a:solidFill>
              <a:latin typeface="+mn-ea"/>
            </a:endParaRPr>
          </a:p>
          <a:p>
            <a:pPr marL="0" indent="720090">
              <a:lnSpc>
                <a:spcPct val="120000"/>
              </a:lnSpc>
              <a:buNone/>
            </a:pPr>
            <a:r>
              <a:rPr lang="zh-CN" altLang="en-US">
                <a:solidFill>
                  <a:schemeClr val="tx2">
                    <a:lumMod val="20000"/>
                    <a:lumOff val="80000"/>
                  </a:schemeClr>
                </a:solidFill>
                <a:latin typeface="+mn-ea"/>
              </a:rPr>
              <a:t>（</a:t>
            </a:r>
            <a:r>
              <a:rPr lang="en-US" altLang="zh-CN">
                <a:solidFill>
                  <a:schemeClr val="tx2">
                    <a:lumMod val="20000"/>
                    <a:lumOff val="80000"/>
                  </a:schemeClr>
                </a:solidFill>
                <a:latin typeface="+mn-ea"/>
              </a:rPr>
              <a:t>4</a:t>
            </a:r>
            <a:r>
              <a:rPr lang="zh-CN" altLang="en-US">
                <a:solidFill>
                  <a:schemeClr val="tx2">
                    <a:lumMod val="20000"/>
                    <a:lumOff val="80000"/>
                  </a:schemeClr>
                </a:solidFill>
                <a:latin typeface="+mn-ea"/>
              </a:rPr>
              <a:t>）打破技术部门的壁垒，鼓励横向交流。</a:t>
            </a:r>
            <a:endParaRPr lang="zh-CN" altLang="en-US">
              <a:solidFill>
                <a:schemeClr val="tx2">
                  <a:lumMod val="20000"/>
                  <a:lumOff val="80000"/>
                </a:schemeClr>
              </a:solidFill>
              <a:latin typeface="+mn-ea"/>
            </a:endParaRP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https://d.book118.com/705310214032011112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自定义设计方案">
  <a:themeElements>
    <a:clrScheme name="自定义 24">
      <a:dk1>
        <a:sysClr val="windowText" lastClr="000000"/>
      </a:dk1>
      <a:lt1>
        <a:sysClr val="window" lastClr="FFFFFF"/>
      </a:lt1>
      <a:dk2>
        <a:srgbClr val="44546A"/>
      </a:dk2>
      <a:lt2>
        <a:srgbClr val="E7E6E6"/>
      </a:lt2>
      <a:accent1>
        <a:srgbClr val="17E7A2"/>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plus">
      <a:majorFont>
        <a:latin typeface="Calibri Light"/>
        <a:ea typeface="微软雅黑"/>
        <a:cs typeface="Arial"/>
      </a:majorFont>
      <a:minorFont>
        <a:latin typeface="Calibri"/>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164</Paragraphs>
  <Slides>35</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35</vt:i4>
      </vt:variant>
    </vt:vector>
  </HeadingPairs>
  <TitlesOfParts>
    <vt:vector baseType="lpstr" size="44">
      <vt:lpstr>Arial</vt:lpstr>
      <vt:lpstr>Calibri</vt:lpstr>
      <vt:lpstr>Calibri Light</vt:lpstr>
      <vt:lpstr>微软雅黑</vt:lpstr>
      <vt:lpstr>微软雅黑 Light</vt:lpstr>
      <vt:lpstr>NEU-BZ-S92</vt:lpstr>
      <vt:lpstr>方正书宋_GBK</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2024-09-18T08:14:17.671</cp:lastPrinted>
  <dcterms:created xsi:type="dcterms:W3CDTF">2024-09-18T00:14:17Z</dcterms:created>
  <dcterms:modified xsi:type="dcterms:W3CDTF">2024-09-18T00:14:19Z</dcterms:modified>
</cp:coreProperties>
</file>