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FA5C4-4CB4-437A-AEEB-4BD69293C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EB8DC-E9C6-471E-AA8C-3F79CA2A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39AF6-F3AA-4A63-AD9E-70AAF45C3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2E6E1-5D73-4F8A-B0CF-489FEB326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CFB8CE-5556-448C-B759-F60404253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E5AAE-6BE1-422C-90C5-FC0A2EA3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34C274-9ABB-4C86-99DF-0AFF4CCEF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36620-6E4D-4ACC-AC87-0ABBDE06B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1282F-A72C-4139-BA2C-5DD9DB1D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46918-4D3B-4320-A5FD-FFBCF9CF9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BCAE3-17FE-4ECA-97BD-11421148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10301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82237" y="4204383"/>
            <a:ext cx="5598026" cy="5598026"/>
          </a:xfrm>
          <a:prstGeom prst="ellipse">
            <a:avLst/>
          </a:prstGeom>
          <a:solidFill>
            <a:schemeClr val="accent2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807507" y="-841272"/>
            <a:ext cx="2022039" cy="202203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892118" y="-1299882"/>
            <a:ext cx="2599765" cy="25997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26884" y="4881907"/>
            <a:ext cx="7315200" cy="62788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26884" y="4329404"/>
            <a:ext cx="8029457" cy="62788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26884" y="1483709"/>
            <a:ext cx="9565234" cy="22189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期货行业行业运作规则制度培训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期货行业运作规则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期货公司业务流程及操作规范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投资者适当性管理要求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监管政策解读及案例分析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期货从业人员职业道德与行为规范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729" y="1717007"/>
            <a:ext cx="2679968" cy="2679968"/>
          </a:xfrm>
          <a:prstGeom prst="ellipse">
            <a:avLst/>
          </a:prstGeom>
          <a:gradFill>
            <a:gsLst>
              <a:gs pos="0">
                <a:schemeClr val="accent2">
                  <a:alpha val="96000"/>
                </a:schemeClr>
              </a:gs>
              <a:gs pos="100000">
                <a:schemeClr val="accent2">
                  <a:alpha val="96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0962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955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72947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4933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3940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0962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955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72947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94933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33940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50962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955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947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94933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3940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50962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11955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72947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94933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33940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50962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1955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72947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194933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33940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782882" y="2485491"/>
            <a:ext cx="8077200" cy="11430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sz="45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期货市场概述</a:t>
            </a:r>
          </a:p>
        </p:txBody>
      </p:sp>
      <p:sp>
        <p:nvSpPr>
          <p:cNvPr id="29" name="Freeform 29"/>
          <p:cNvSpPr/>
          <p:nvPr/>
        </p:nvSpPr>
        <p:spPr>
          <a:xfrm>
            <a:off x="10732151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1144858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1557565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-2138685" y="2385479"/>
            <a:ext cx="8642795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98797" y="820220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575897" y="-1082700"/>
            <a:ext cx="3433746" cy="343374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-2143493" y="5800313"/>
            <a:ext cx="3288957" cy="3288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379657" y="5045866"/>
            <a:ext cx="268196" cy="268196"/>
          </a:xfrm>
          <a:prstGeom prst="ellipse">
            <a:avLst/>
          </a:prstGeom>
          <a:solidFill>
            <a:schemeClr val="accent2">
              <a:alpha val="52999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期货市场通过公开、透明、高效的竞价机制，形成具有真实性、预期性、连续性和权威性的价格信息。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价格发现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期货市场为生产经营者提供规避价格风险的手段，通过套期保值操作，可以锁定生产成本或预期利润。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套期保值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期货市场吸引大量投机者和套利者参与，他们承担价格风险，提供市场流动性，并促进价格发现功能的实现。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投机与套利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期货市场定义与功能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期货交易品种及合约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商品期货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以实物商品为标的物的期货合约，如农产品、金属、能源等。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金融期货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以金融产品或金融指标为标的物的期货合约，如债券、股票指数、外汇等。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期货合约要素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包括交易品种、交易单位、报价单位、最小变动价位、每日价格波动限制、合约交割月份、交易时间等。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全球期货市场发展迅速，交易品种不断创新，市场规模持续扩大。主要国际期货交易所包括芝加哥商业交易所（CME）、洲际交易所（ICE）等。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国际期货市场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期货市场经过多年发展，已形成较为完善的市场体系。主要期货交易所包括上海期货交易所（SHFE）、大连商品交易所（DCE）和郑州商品交易所（CZCE）等。近年来，中国期货市场国际化步伐加快，推出多个国际化品种，吸引境外投资者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国内期货市场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国内外期货市场发展现状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729" y="1717007"/>
            <a:ext cx="2679968" cy="2679968"/>
          </a:xfrm>
          <a:prstGeom prst="ellipse">
            <a:avLst/>
          </a:prstGeom>
          <a:gradFill>
            <a:gsLst>
              <a:gs pos="0">
                <a:schemeClr val="accent2">
                  <a:alpha val="96000"/>
                </a:schemeClr>
              </a:gs>
              <a:gs pos="100000">
                <a:schemeClr val="accent2">
                  <a:alpha val="96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0962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955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72947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4933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3940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0962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955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72947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94933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33940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50962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955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947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94933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3940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50962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11955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72947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94933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33940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50962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1955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72947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194933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33940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782882" y="2485491"/>
            <a:ext cx="8077200" cy="11430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sz="45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期货行业运作规则</a:t>
            </a:r>
          </a:p>
        </p:txBody>
      </p:sp>
      <p:sp>
        <p:nvSpPr>
          <p:cNvPr id="29" name="Freeform 29"/>
          <p:cNvSpPr/>
          <p:nvPr/>
        </p:nvSpPr>
        <p:spPr>
          <a:xfrm>
            <a:off x="10732151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1144858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1557565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-2138685" y="2385479"/>
            <a:ext cx="8642795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98797" y="820220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575897" y="-1082700"/>
            <a:ext cx="3433746" cy="343374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-2143493" y="5800313"/>
            <a:ext cx="3288957" cy="3288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379657" y="5045866"/>
            <a:ext cx="268196" cy="268196"/>
          </a:xfrm>
          <a:prstGeom prst="ellipse">
            <a:avLst/>
          </a:prstGeom>
          <a:solidFill>
            <a:schemeClr val="accent2">
              <a:alpha val="52999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交易品种与合约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期货交易品种丰富，包括农产品、金属、能源、化工、金融等，每种品种都有相应的合约，规定了交易单位、报价单位、最小变动价位、每日价格最大波动限制等。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交易时间与场所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期货交易通常在交易所内进行，交易时间一般为周一至周五，每天上午9:00至11:30，下午1:30至3:00，夜盘交易时间则根据品种不同而有所差异。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交易方式与指令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期货交易采用电子化交易方式，投资者通过期货公司或自己直接在交易所下单。交易指令包括限价指令、市价指令、止损指令等。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交易规则与制度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结算机构与方式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期货交易的结算由交易所指定的结算机构负责，采用每日无负债结算制度，即每日交易结束后，交易所按当日结算价对会员结算所有合约的盈亏、保证金及手续费等费用。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保证金制度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期货交易实行保证金制度，投资者需按照合约价值的一定比例缴纳保证金，用于结算和保证履约。保证金比例根据品种和交易所规定而有所不同。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追加保证金与强制平仓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当投资者保证金不足时，需及时追加保证金。若投资者未能在规定时间内补足保证金，交易所将对其持仓实施强制平仓，以控制风险。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结算规则与制度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监管机构与职责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期货市场的监管机构主要包括中国证券监督管理委员会（简称证监会）及其派出机构。证监会负责制定期货市场的监管规则和政策，监督和管理期货市场运行。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监管措施与手段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监管机构采取多种措施和手段对期货市场进行监管，包括制定和执行相关法律法规、规章和规范性文件；对期货交易所、期货公司及其从业人员实施行政许可和监督管理；开展现场检查和非现场监管等。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风险管理与防范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监管机构高度重视期货市场的风险管理，通过建立完善的风险管理制度和机制，加强市场风险监测和预警，及时采取风险防范和处置措施，确保期货市场的平稳运行和投资者的合法权益。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监管规则与制度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729" y="1717007"/>
            <a:ext cx="2679968" cy="2679968"/>
          </a:xfrm>
          <a:prstGeom prst="ellipse">
            <a:avLst/>
          </a:prstGeom>
          <a:gradFill>
            <a:gsLst>
              <a:gs pos="0">
                <a:schemeClr val="accent2">
                  <a:alpha val="96000"/>
                </a:schemeClr>
              </a:gs>
              <a:gs pos="100000">
                <a:schemeClr val="accent2">
                  <a:alpha val="96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0962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955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72947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4933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3940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0962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955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72947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94933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33940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50962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955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947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94933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3940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50962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11955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72947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94933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33940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50962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1955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72947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194933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33940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782882" y="2485491"/>
            <a:ext cx="8077200" cy="11430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sz="45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期货公司业务流程及操作规范</a:t>
            </a:r>
          </a:p>
        </p:txBody>
      </p:sp>
      <p:sp>
        <p:nvSpPr>
          <p:cNvPr id="29" name="Freeform 29"/>
          <p:cNvSpPr/>
          <p:nvPr/>
        </p:nvSpPr>
        <p:spPr>
          <a:xfrm>
            <a:off x="10732151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1144858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1557565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-2138685" y="2385479"/>
            <a:ext cx="8642795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98797" y="820220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575897" y="-1082700"/>
            <a:ext cx="3433746" cy="343374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-2143493" y="5800313"/>
            <a:ext cx="3288957" cy="3288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379657" y="5045866"/>
            <a:ext cx="268196" cy="268196"/>
          </a:xfrm>
          <a:prstGeom prst="ellipse">
            <a:avLst/>
          </a:prstGeom>
          <a:solidFill>
            <a:schemeClr val="accent2">
              <a:alpha val="52999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737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期货公司应提供持续、全面的客户服务，包括投资咨询、交易指导、风险提示等，确保客户充分理解期货交易的风险和机会。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客户识别与分类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期货公司需建立客户识别机制，对客户进行风险承受能力和投资经验评估，确保向合适的客户提供适当的产品和服务。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期货公司应建立客户投诉处理机制，及时响应和处理客户投诉，改进服务质量，提升客户满意度。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客户开发与维护流程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风险控制与处置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期货公司应采取有效的风险控制措施，如建立止损机制、调整保证金比例等，降低风险敞口，确保公司业务稳健运行。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风险报告与监控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期货公司应定期生成风险报告，对各类风险进行实时监控和预警，确保公司管理层及时了解风险状况并采取应对措施。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期货公司需建立完善的风险识别与评估体系，对市场风险、信用风险、操作风险等进行全面、准确的识别和评估。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风险管理流程及措施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https://d.book118.com/705310301143011044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2024-09-06T22:16:32.740</cp:lastPrinted>
  <dcterms:created xsi:type="dcterms:W3CDTF">2024-09-06T14:16:32Z</dcterms:created>
  <dcterms:modified xsi:type="dcterms:W3CDTF">2024-09-06T14:16:34Z</dcterms:modified>
</cp:coreProperties>
</file>