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27EC78-D32A-4B23-BD3C-ECD66FB2D4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D1131E-A695-4BCB-BB48-5ACACDC2DD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152582-C202-4F6A-97D3-FADFB8E530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906721-4796-42CF-B092-DD1C73C4C9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4C8DBE1-75D7-45A3-92BD-E3E7504D61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2ABFD85-6F95-4640-84D6-F4F6829219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55E9393-34D5-4D7F-A080-2AF354AC07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67B0B8-35E2-4E64-86B8-16CC7C0B73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68FE96-2096-4442-9DE6-2964DAA701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43F9D3-63F4-428F-AB65-B231D5F7E8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464ED6-B88C-4CB9-A815-90738F6A86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F1FE2078-237D-7C2C-B630-C7B2BAB04B96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187022" y="3101725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chemeClr val="tx1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325406" y="3030016"/>
            <a:ext cx="623510" cy="653096"/>
            <a:chOff x="234950" y="2943226"/>
            <a:chExt cx="1344613" cy="1320800"/>
          </a:xfrm>
          <a:solidFill>
            <a:srgbClr val="2EA7E0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</p:grpSp>
      <p:grpSp>
        <p:nvGrpSpPr>
          <p:cNvPr id="4" name="Group 3">
            <a:extLst>
              <a:ext uri="{FF2B5EF4-FFF2-40B4-BE49-F238E27FC236}">
                <a16:creationId xmlns:a16="http://schemas.microsoft.com/office/drawing/2014/main" id="{36BD825D-D090-2E79-D780-89C5C7CDF442}"/>
              </a:ext>
            </a:extLst>
          </p:cNvPr>
          <p:cNvGrpSpPr/>
          <p:nvPr/>
        </p:nvGrpSpPr>
        <p:grpSpPr>
          <a:xfrm>
            <a:off x="0" y="104696"/>
            <a:ext cx="867204" cy="555946"/>
            <a:chOff x="-1354596" y="1053296"/>
            <a:chExt cx="2592377" cy="1152000"/>
          </a:xfrm>
          <a:solidFill>
            <a:srgbClr val="4787C7"/>
          </a:solidFill>
        </p:grpSpPr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54BE4701-019A-B2B1-F6C4-C52B6F34A567}"/>
                </a:ext>
              </a:extLst>
            </p:cNvPr>
            <p:cNvSpPr/>
            <p:nvPr/>
          </p:nvSpPr>
          <p:spPr>
            <a:xfrm>
              <a:off x="-1354596" y="1053296"/>
              <a:ext cx="2106950" cy="115200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Flowchart: Connector 8">
              <a:extLst>
                <a:ext uri="{FF2B5EF4-FFF2-40B4-BE49-F238E27FC236}">
                  <a16:creationId xmlns:a16="http://schemas.microsoft.com/office/drawing/2014/main" id="{61C522B5-FD12-D456-5F46-0168AB73E321}"/>
                </a:ext>
              </a:extLst>
            </p:cNvPr>
            <p:cNvSpPr/>
            <p:nvPr/>
          </p:nvSpPr>
          <p:spPr>
            <a:xfrm>
              <a:off x="85781" y="1053296"/>
              <a:ext cx="1152000" cy="1152000"/>
            </a:xfrm>
            <a:prstGeom prst="flowChartConnector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76D2F5E9-B0A3-F4C3-213F-5728E86B525D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775173" y="2828835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accent4">
                    <a:lumMod val="75000"/>
                  </a:schemeClr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1EA14705-0BCB-AEEA-AD97-B3E17A45A042}"/>
              </a:ext>
            </a:extLst>
          </p:cNvPr>
          <p:cNvSpPr txBox="1"/>
          <p:nvPr userDrawn="1"/>
        </p:nvSpPr>
        <p:spPr>
          <a:xfrm>
            <a:off x="891813" y="4029164"/>
            <a:ext cx="3422539" cy="9036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ctr" defTabSz="914377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en-US" altLang="zh-CN" sz="4800" b="1" i="0" u="none" strike="noStrike" kern="1200" cap="none" spc="0" normalizeH="0" baseline="0" noProof="0">
                <a:ln>
                  <a:noFill/>
                </a:ln>
                <a:solidFill>
                  <a:schemeClr val="accent4">
                    <a:lumMod val="75000"/>
                  </a:schemeClr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Thank you</a:t>
            </a:r>
            <a:endParaRPr kumimoji="0" lang="zh-CN" altLang="en-US" sz="4800" b="1" i="0" u="none" strike="noStrike" kern="1200" cap="none" spc="0" normalizeH="0" baseline="0" noProof="0">
              <a:ln>
                <a:noFill/>
              </a:ln>
              <a:solidFill>
                <a:schemeClr val="accent4">
                  <a:lumMod val="75000"/>
                </a:schemeClr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cs"/>
            </a:endParaRPr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10ED4890-3C16-3E33-1314-7CA5E1875DEA}"/>
              </a:ext>
            </a:extLst>
          </p:cNvPr>
          <p:cNvGrpSpPr/>
          <p:nvPr userDrawn="1"/>
        </p:nvGrpSpPr>
        <p:grpSpPr>
          <a:xfrm>
            <a:off x="9939566" y="131509"/>
            <a:ext cx="2194559" cy="1080000"/>
            <a:chOff x="9997441" y="131509"/>
            <a:chExt cx="2194559" cy="1080000"/>
          </a:xfrm>
        </p:grpSpPr>
        <p:grpSp>
          <p:nvGrpSpPr>
            <p:cNvPr id="4" name="Group 3">
              <a:extLst>
                <a:ext uri="{FF2B5EF4-FFF2-40B4-BE49-F238E27FC236}">
                  <a16:creationId xmlns:a16="http://schemas.microsoft.com/office/drawing/2014/main" id="{D23D8610-139E-055D-B613-86C0D02419CC}"/>
                </a:ext>
              </a:extLst>
            </p:cNvPr>
            <p:cNvGrpSpPr/>
            <p:nvPr/>
          </p:nvGrpSpPr>
          <p:grpSpPr>
            <a:xfrm rot="10800000">
              <a:off x="9997441" y="131509"/>
              <a:ext cx="2194559" cy="1080000"/>
              <a:chOff x="-1354596" y="1053296"/>
              <a:chExt cx="2592377" cy="1152000"/>
            </a:xfrm>
            <a:solidFill>
              <a:srgbClr val="4686C9"/>
            </a:solidFill>
          </p:grpSpPr>
          <p:sp>
            <p:nvSpPr>
              <p:cNvPr id="6" name="Rectangle 5">
                <a:extLst>
                  <a:ext uri="{FF2B5EF4-FFF2-40B4-BE49-F238E27FC236}">
                    <a16:creationId xmlns:a16="http://schemas.microsoft.com/office/drawing/2014/main" id="{6EE210B1-74BC-7137-9DBA-FAEE85C1042C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7" name="Flowchart: Connector 6">
                <a:extLst>
                  <a:ext uri="{FF2B5EF4-FFF2-40B4-BE49-F238E27FC236}">
                    <a16:creationId xmlns:a16="http://schemas.microsoft.com/office/drawing/2014/main" id="{BE030A12-50E2-38B2-5638-BF0844B7F729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5" name="TextBox 4">
              <a:extLst>
                <a:ext uri="{FF2B5EF4-FFF2-40B4-BE49-F238E27FC236}">
                  <a16:creationId xmlns:a16="http://schemas.microsoft.com/office/drawing/2014/main" id="{9BD9D86A-3D98-8F82-5B4A-AB72ABD6484F}"/>
                </a:ext>
              </a:extLst>
            </p:cNvPr>
            <p:cNvSpPr txBox="1"/>
            <p:nvPr/>
          </p:nvSpPr>
          <p:spPr>
            <a:xfrm>
              <a:off x="10317265" y="204282"/>
              <a:ext cx="1757125" cy="846628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76038" y="29114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56760" y="1096513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56761" y="1743386"/>
            <a:ext cx="676328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4556760" y="3819674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4556760" y="4466547"/>
            <a:ext cx="676327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2" name="组合 43">
            <a:extLst>
              <a:ext uri="{FF2B5EF4-FFF2-40B4-BE49-F238E27FC236}">
                <a16:creationId xmlns:a16="http://schemas.microsoft.com/office/drawing/2014/main" id="{ECB38A02-1DDE-6888-F8E9-91EA25394B14}"/>
              </a:ext>
            </a:extLst>
          </p:cNvPr>
          <p:cNvGrpSpPr/>
          <p:nvPr userDrawn="1"/>
        </p:nvGrpSpPr>
        <p:grpSpPr>
          <a:xfrm>
            <a:off x="660399" y="2199674"/>
            <a:ext cx="3240000" cy="3240000"/>
            <a:chOff x="4299766" y="5946187"/>
            <a:chExt cx="305647" cy="305644"/>
          </a:xfrm>
        </p:grpSpPr>
        <p:grpSp>
          <p:nvGrpSpPr>
            <p:cNvPr id="22" name="组合 44">
              <a:extLst>
                <a:ext uri="{FF2B5EF4-FFF2-40B4-BE49-F238E27FC236}">
                  <a16:creationId xmlns:a16="http://schemas.microsoft.com/office/drawing/2014/main" id="{1F9C90C8-1B18-808D-C2C4-BFFB53D3501D}"/>
                </a:ext>
              </a:extLst>
            </p:cNvPr>
            <p:cNvGrpSpPr/>
            <p:nvPr/>
          </p:nvGrpSpPr>
          <p:grpSpPr>
            <a:xfrm>
              <a:off x="4299766" y="5946187"/>
              <a:ext cx="305647" cy="305644"/>
              <a:chOff x="1517330" y="1125257"/>
              <a:chExt cx="2204282" cy="2204282"/>
            </a:xfrm>
          </p:grpSpPr>
          <p:sp>
            <p:nvSpPr>
              <p:cNvPr id="60" name="椭圆 46">
                <a:extLst>
                  <a:ext uri="{FF2B5EF4-FFF2-40B4-BE49-F238E27FC236}">
                    <a16:creationId xmlns:a16="http://schemas.microsoft.com/office/drawing/2014/main" id="{7A1A0806-13F3-270C-B0EA-852A7360F8B0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71" name="椭圆 47">
                <a:extLst>
                  <a:ext uri="{FF2B5EF4-FFF2-40B4-BE49-F238E27FC236}">
                    <a16:creationId xmlns:a16="http://schemas.microsoft.com/office/drawing/2014/main" id="{140023CA-CB23-0D2C-24E2-A6DBE3CF5790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23" name="Freeform 45">
              <a:extLst>
                <a:ext uri="{FF2B5EF4-FFF2-40B4-BE49-F238E27FC236}">
                  <a16:creationId xmlns:a16="http://schemas.microsoft.com/office/drawing/2014/main" id="{5A8CDFE4-9F20-1339-B713-BCCD950D9984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381353" y="6022165"/>
              <a:ext cx="142472" cy="146367"/>
            </a:xfrm>
            <a:custGeom>
              <a:gdLst>
                <a:gd name="T0" fmla="*/ 40 w 46"/>
                <a:gd name="T1" fmla="*/ 28 h 51"/>
                <a:gd name="T2" fmla="*/ 35 w 46"/>
                <a:gd name="T3" fmla="*/ 41 h 51"/>
                <a:gd name="T4" fmla="*/ 34 w 46"/>
                <a:gd name="T5" fmla="*/ 34 h 51"/>
                <a:gd name="T6" fmla="*/ 29 w 46"/>
                <a:gd name="T7" fmla="*/ 30 h 51"/>
                <a:gd name="T8" fmla="*/ 29 w 46"/>
                <a:gd name="T9" fmla="*/ 30 h 51"/>
                <a:gd name="T10" fmla="*/ 27 w 46"/>
                <a:gd name="T11" fmla="*/ 30 h 51"/>
                <a:gd name="T12" fmla="*/ 25 w 46"/>
                <a:gd name="T13" fmla="*/ 35 h 51"/>
                <a:gd name="T14" fmla="*/ 24 w 46"/>
                <a:gd name="T15" fmla="*/ 38 h 51"/>
                <a:gd name="T16" fmla="*/ 24 w 46"/>
                <a:gd name="T17" fmla="*/ 32 h 51"/>
                <a:gd name="T18" fmla="*/ 24 w 46"/>
                <a:gd name="T19" fmla="*/ 31 h 51"/>
                <a:gd name="T20" fmla="*/ 23 w 46"/>
                <a:gd name="T21" fmla="*/ 30 h 51"/>
                <a:gd name="T22" fmla="*/ 22 w 46"/>
                <a:gd name="T23" fmla="*/ 31 h 51"/>
                <a:gd name="T24" fmla="*/ 22 w 46"/>
                <a:gd name="T25" fmla="*/ 32 h 51"/>
                <a:gd name="T26" fmla="*/ 21 w 46"/>
                <a:gd name="T27" fmla="*/ 38 h 51"/>
                <a:gd name="T28" fmla="*/ 20 w 46"/>
                <a:gd name="T29" fmla="*/ 35 h 51"/>
                <a:gd name="T30" fmla="*/ 19 w 46"/>
                <a:gd name="T31" fmla="*/ 30 h 51"/>
                <a:gd name="T32" fmla="*/ 15 w 46"/>
                <a:gd name="T33" fmla="*/ 30 h 51"/>
                <a:gd name="T34" fmla="*/ 15 w 46"/>
                <a:gd name="T35" fmla="*/ 30 h 51"/>
                <a:gd name="T36" fmla="*/ 11 w 46"/>
                <a:gd name="T37" fmla="*/ 34 h 51"/>
                <a:gd name="T38" fmla="*/ 10 w 46"/>
                <a:gd name="T39" fmla="*/ 41 h 51"/>
                <a:gd name="T40" fmla="*/ 5 w 46"/>
                <a:gd name="T41" fmla="*/ 28 h 51"/>
                <a:gd name="T42" fmla="*/ 23 w 46"/>
                <a:gd name="T43" fmla="*/ 11 h 51"/>
                <a:gd name="T44" fmla="*/ 23 w 46"/>
                <a:gd name="T45" fmla="*/ 14 h 51"/>
                <a:gd name="T46" fmla="*/ 25 w 46"/>
                <a:gd name="T47" fmla="*/ 15 h 51"/>
                <a:gd name="T48" fmla="*/ 28 w 46"/>
                <a:gd name="T49" fmla="*/ 13 h 51"/>
                <a:gd name="T50" fmla="*/ 32 w 46"/>
                <a:gd name="T51" fmla="*/ 11 h 51"/>
                <a:gd name="T52" fmla="*/ 34 w 46"/>
                <a:gd name="T53" fmla="*/ 9 h 51"/>
                <a:gd name="T54" fmla="*/ 34 w 46"/>
                <a:gd name="T55" fmla="*/ 7 h 51"/>
                <a:gd name="T56" fmla="*/ 32 w 46"/>
                <a:gd name="T57" fmla="*/ 5 h 51"/>
                <a:gd name="T58" fmla="*/ 28 w 46"/>
                <a:gd name="T59" fmla="*/ 3 h 51"/>
                <a:gd name="T60" fmla="*/ 25 w 46"/>
                <a:gd name="T61" fmla="*/ 1 h 51"/>
                <a:gd name="T62" fmla="*/ 23 w 46"/>
                <a:gd name="T63" fmla="*/ 2 h 51"/>
                <a:gd name="T64" fmla="*/ 23 w 46"/>
                <a:gd name="T65" fmla="*/ 5 h 51"/>
                <a:gd name="T66" fmla="*/ 0 w 46"/>
                <a:gd name="T67" fmla="*/ 28 h 51"/>
                <a:gd name="T68" fmla="*/ 23 w 46"/>
                <a:gd name="T69" fmla="*/ 51 h 51"/>
                <a:gd name="T70" fmla="*/ 46 w 46"/>
                <a:gd name="T71" fmla="*/ 28 h 51"/>
                <a:gd name="T72" fmla="*/ 40 w 46"/>
                <a:gd name="T73" fmla="*/ 28 h 51"/>
                <a:gd name="T74" fmla="*/ 23 w 46"/>
                <a:gd name="T75" fmla="*/ 19 h 51"/>
                <a:gd name="T76" fmla="*/ 28 w 46"/>
                <a:gd name="T77" fmla="*/ 24 h 51"/>
                <a:gd name="T78" fmla="*/ 23 w 46"/>
                <a:gd name="T79" fmla="*/ 29 h 51"/>
                <a:gd name="T80" fmla="*/ 17 w 46"/>
                <a:gd name="T81" fmla="*/ 24 h 51"/>
                <a:gd name="T82" fmla="*/ 23 w 46"/>
                <a:gd name="T83" fmla="*/ 19 h 51"/>
                <a:gd name="T84" fmla="*/ 30 w 46"/>
                <a:gd name="T85" fmla="*/ 37 h 51"/>
                <a:gd name="T86" fmla="*/ 30 w 46"/>
                <a:gd name="T87" fmla="*/ 37 h 51"/>
                <a:gd name="T88" fmla="*/ 30 w 46"/>
                <a:gd name="T89" fmla="*/ 37 h 51"/>
                <a:gd name="T90" fmla="*/ 30 w 46"/>
                <a:gd name="T91" fmla="*/ 44 h 51"/>
                <a:gd name="T92" fmla="*/ 30 w 46"/>
                <a:gd name="T93" fmla="*/ 44 h 51"/>
                <a:gd name="T94" fmla="*/ 29 w 46"/>
                <a:gd name="T95" fmla="*/ 37 h 51"/>
                <a:gd name="T96" fmla="*/ 30 w 46"/>
                <a:gd name="T97" fmla="*/ 37 h 51"/>
                <a:gd name="T98" fmla="*/ 15 w 46"/>
                <a:gd name="T99" fmla="*/ 37 h 51"/>
                <a:gd name="T100" fmla="*/ 15 w 46"/>
                <a:gd name="T101" fmla="*/ 37 h 51"/>
                <a:gd name="T102" fmla="*/ 15 w 46"/>
                <a:gd name="T103" fmla="*/ 44 h 51"/>
                <a:gd name="T104" fmla="*/ 14 w 46"/>
                <a:gd name="T105" fmla="*/ 44 h 51"/>
                <a:gd name="T106" fmla="*/ 14 w 46"/>
                <a:gd name="T107" fmla="*/ 37 h 51"/>
                <a:gd name="T108" fmla="*/ 15 w 46"/>
                <a:gd name="T109" fmla="*/ 37 h 5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46" h="51">
                  <a:moveTo>
                    <a:pt x="40" y="28"/>
                  </a:moveTo>
                  <a:cubicBezTo>
                    <a:pt x="40" y="33"/>
                    <a:pt x="38" y="38"/>
                    <a:pt x="35" y="41"/>
                  </a:cubicBezTo>
                  <a:cubicBezTo>
                    <a:pt x="34" y="38"/>
                    <a:pt x="34" y="35"/>
                    <a:pt x="34" y="34"/>
                  </a:cubicBezTo>
                  <a:cubicBezTo>
                    <a:pt x="33" y="31"/>
                    <a:pt x="30" y="30"/>
                    <a:pt x="29" y="30"/>
                  </a:cubicBezTo>
                  <a:cubicBezTo>
                    <a:pt x="29" y="30"/>
                    <a:pt x="29" y="30"/>
                    <a:pt x="29" y="30"/>
                  </a:cubicBezTo>
                  <a:cubicBezTo>
                    <a:pt x="27" y="30"/>
                    <a:pt x="27" y="30"/>
                    <a:pt x="27" y="30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4" y="32"/>
                    <a:pt x="24" y="31"/>
                    <a:pt x="24" y="31"/>
                  </a:cubicBezTo>
                  <a:cubicBezTo>
                    <a:pt x="24" y="31"/>
                    <a:pt x="23" y="30"/>
                    <a:pt x="23" y="30"/>
                  </a:cubicBezTo>
                  <a:cubicBezTo>
                    <a:pt x="22" y="30"/>
                    <a:pt x="22" y="31"/>
                    <a:pt x="22" y="31"/>
                  </a:cubicBezTo>
                  <a:cubicBezTo>
                    <a:pt x="22" y="31"/>
                    <a:pt x="22" y="32"/>
                    <a:pt x="22" y="32"/>
                  </a:cubicBezTo>
                  <a:cubicBezTo>
                    <a:pt x="21" y="38"/>
                    <a:pt x="21" y="38"/>
                    <a:pt x="21" y="38"/>
                  </a:cubicBezTo>
                  <a:cubicBezTo>
                    <a:pt x="20" y="35"/>
                    <a:pt x="20" y="35"/>
                    <a:pt x="20" y="35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3" y="31"/>
                    <a:pt x="11" y="31"/>
                    <a:pt x="11" y="34"/>
                  </a:cubicBezTo>
                  <a:cubicBezTo>
                    <a:pt x="10" y="35"/>
                    <a:pt x="10" y="37"/>
                    <a:pt x="10" y="41"/>
                  </a:cubicBezTo>
                  <a:cubicBezTo>
                    <a:pt x="7" y="37"/>
                    <a:pt x="5" y="33"/>
                    <a:pt x="5" y="28"/>
                  </a:cubicBezTo>
                  <a:cubicBezTo>
                    <a:pt x="5" y="19"/>
                    <a:pt x="13" y="11"/>
                    <a:pt x="23" y="11"/>
                  </a:cubicBezTo>
                  <a:cubicBezTo>
                    <a:pt x="23" y="14"/>
                    <a:pt x="23" y="14"/>
                    <a:pt x="23" y="14"/>
                  </a:cubicBezTo>
                  <a:cubicBezTo>
                    <a:pt x="23" y="15"/>
                    <a:pt x="24" y="15"/>
                    <a:pt x="25" y="15"/>
                  </a:cubicBezTo>
                  <a:cubicBezTo>
                    <a:pt x="28" y="13"/>
                    <a:pt x="28" y="13"/>
                    <a:pt x="28" y="13"/>
                  </a:cubicBezTo>
                  <a:cubicBezTo>
                    <a:pt x="29" y="12"/>
                    <a:pt x="30" y="11"/>
                    <a:pt x="32" y="11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36" y="8"/>
                    <a:pt x="36" y="7"/>
                    <a:pt x="34" y="7"/>
                  </a:cubicBezTo>
                  <a:cubicBezTo>
                    <a:pt x="32" y="5"/>
                    <a:pt x="32" y="5"/>
                    <a:pt x="32" y="5"/>
                  </a:cubicBezTo>
                  <a:cubicBezTo>
                    <a:pt x="30" y="4"/>
                    <a:pt x="29" y="3"/>
                    <a:pt x="28" y="3"/>
                  </a:cubicBezTo>
                  <a:cubicBezTo>
                    <a:pt x="25" y="1"/>
                    <a:pt x="25" y="1"/>
                    <a:pt x="25" y="1"/>
                  </a:cubicBezTo>
                  <a:cubicBezTo>
                    <a:pt x="24" y="0"/>
                    <a:pt x="23" y="1"/>
                    <a:pt x="23" y="2"/>
                  </a:cubicBezTo>
                  <a:cubicBezTo>
                    <a:pt x="23" y="5"/>
                    <a:pt x="23" y="5"/>
                    <a:pt x="23" y="5"/>
                  </a:cubicBezTo>
                  <a:cubicBezTo>
                    <a:pt x="10" y="5"/>
                    <a:pt x="0" y="16"/>
                    <a:pt x="0" y="28"/>
                  </a:cubicBezTo>
                  <a:cubicBezTo>
                    <a:pt x="0" y="41"/>
                    <a:pt x="10" y="51"/>
                    <a:pt x="23" y="51"/>
                  </a:cubicBezTo>
                  <a:cubicBezTo>
                    <a:pt x="35" y="51"/>
                    <a:pt x="46" y="41"/>
                    <a:pt x="46" y="28"/>
                  </a:cubicBezTo>
                  <a:cubicBezTo>
                    <a:pt x="40" y="28"/>
                    <a:pt x="40" y="28"/>
                    <a:pt x="40" y="28"/>
                  </a:cubicBezTo>
                  <a:close/>
                  <a:moveTo>
                    <a:pt x="23" y="19"/>
                  </a:moveTo>
                  <a:cubicBezTo>
                    <a:pt x="26" y="19"/>
                    <a:pt x="28" y="21"/>
                    <a:pt x="28" y="24"/>
                  </a:cubicBezTo>
                  <a:cubicBezTo>
                    <a:pt x="28" y="27"/>
                    <a:pt x="26" y="29"/>
                    <a:pt x="23" y="29"/>
                  </a:cubicBezTo>
                  <a:cubicBezTo>
                    <a:pt x="20" y="29"/>
                    <a:pt x="17" y="27"/>
                    <a:pt x="17" y="24"/>
                  </a:cubicBezTo>
                  <a:cubicBezTo>
                    <a:pt x="17" y="21"/>
                    <a:pt x="20" y="19"/>
                    <a:pt x="23" y="19"/>
                  </a:cubicBezTo>
                  <a:close/>
                  <a:moveTo>
                    <a:pt x="30" y="37"/>
                  </a:moveTo>
                  <a:cubicBezTo>
                    <a:pt x="30" y="37"/>
                    <a:pt x="30" y="37"/>
                    <a:pt x="30" y="37"/>
                  </a:cubicBezTo>
                  <a:cubicBezTo>
                    <a:pt x="30" y="37"/>
                    <a:pt x="30" y="37"/>
                    <a:pt x="30" y="37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29" y="37"/>
                    <a:pt x="29" y="37"/>
                    <a:pt x="29" y="37"/>
                  </a:cubicBezTo>
                  <a:cubicBezTo>
                    <a:pt x="30" y="37"/>
                    <a:pt x="30" y="37"/>
                    <a:pt x="30" y="37"/>
                  </a:cubicBezTo>
                  <a:close/>
                  <a:moveTo>
                    <a:pt x="15" y="37"/>
                  </a:moveTo>
                  <a:cubicBezTo>
                    <a:pt x="15" y="37"/>
                    <a:pt x="15" y="37"/>
                    <a:pt x="15" y="37"/>
                  </a:cubicBezTo>
                  <a:cubicBezTo>
                    <a:pt x="15" y="44"/>
                    <a:pt x="15" y="44"/>
                    <a:pt x="15" y="44"/>
                  </a:cubicBezTo>
                  <a:cubicBezTo>
                    <a:pt x="15" y="44"/>
                    <a:pt x="14" y="44"/>
                    <a:pt x="14" y="44"/>
                  </a:cubicBezTo>
                  <a:cubicBezTo>
                    <a:pt x="14" y="37"/>
                    <a:pt x="14" y="37"/>
                    <a:pt x="14" y="37"/>
                  </a:cubicBezTo>
                  <a:cubicBezTo>
                    <a:pt x="14" y="37"/>
                    <a:pt x="14" y="37"/>
                    <a:pt x="15" y="37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6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1922343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0491" y="1228593"/>
            <a:ext cx="640634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0490" y="1875466"/>
            <a:ext cx="6416966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60490" y="3944401"/>
            <a:ext cx="641696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60490" y="4598627"/>
            <a:ext cx="6416967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B57022DF-508D-E511-3A38-34ED78563EC4}"/>
              </a:ext>
            </a:extLst>
          </p:cNvPr>
          <p:cNvGrpSpPr/>
          <p:nvPr userDrawn="1"/>
        </p:nvGrpSpPr>
        <p:grpSpPr>
          <a:xfrm>
            <a:off x="8128290" y="2229680"/>
            <a:ext cx="2717187" cy="2982885"/>
            <a:chOff x="8128290" y="2229680"/>
            <a:chExt cx="2717187" cy="2982885"/>
          </a:xfrm>
        </p:grpSpPr>
        <p:sp>
          <p:nvSpPr>
            <p:cNvPr id="12" name="矩形: 对角圆角 36">
              <a:extLst>
                <a:ext uri="{FF2B5EF4-FFF2-40B4-BE49-F238E27FC236}">
                  <a16:creationId xmlns:a16="http://schemas.microsoft.com/office/drawing/2014/main" id="{595B5A32-9CD8-BB57-5D4B-123878C40D19}"/>
                </a:ext>
              </a:extLst>
            </p:cNvPr>
            <p:cNvSpPr/>
            <p:nvPr userDrawn="1"/>
          </p:nvSpPr>
          <p:spPr>
            <a:xfrm>
              <a:off x="8128290" y="2229680"/>
              <a:ext cx="2717187" cy="2982885"/>
            </a:xfrm>
            <a:prstGeom prst="round2DiagRect">
              <a:avLst>
                <a:gd name="adj1" fmla="val 50000"/>
                <a:gd name="adj2" fmla="val 0"/>
              </a:avLst>
            </a:prstGeom>
            <a:solidFill>
              <a:srgbClr val="008DCA"/>
            </a:solidFill>
          </p:spPr>
          <p:style>
            <a:lnRef idx="3">
              <a:schemeClr val="lt1"/>
            </a:lnRef>
            <a:fillRef idx="1">
              <a:schemeClr val="accent5"/>
            </a:fillRef>
            <a:effectRef idx="1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" name="Freeform 39">
              <a:extLst>
                <a:ext uri="{FF2B5EF4-FFF2-40B4-BE49-F238E27FC236}">
                  <a16:creationId xmlns:a16="http://schemas.microsoft.com/office/drawing/2014/main" id="{870C6DF1-A833-2228-8EB9-4A8398B5D824}"/>
                </a:ext>
              </a:extLst>
            </p:cNvPr>
            <p:cNvSpPr>
              <a:spLocks noEditPoints="1"/>
            </p:cNvSpPr>
            <p:nvPr userDrawn="1"/>
          </p:nvSpPr>
          <p:spPr bwMode="auto">
            <a:xfrm>
              <a:off x="8560012" y="2775466"/>
              <a:ext cx="1915076" cy="1823161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rgbClr val="2EA7E0"/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grpSp>
        <p:nvGrpSpPr>
          <p:cNvPr id="4" name="组合 48">
            <a:extLst>
              <a:ext uri="{FF2B5EF4-FFF2-40B4-BE49-F238E27FC236}">
                <a16:creationId xmlns:a16="http://schemas.microsoft.com/office/drawing/2014/main" id="{A4931A2E-FCC2-002D-3256-4906A6E3C478}"/>
              </a:ext>
            </a:extLst>
          </p:cNvPr>
          <p:cNvGrpSpPr/>
          <p:nvPr userDrawn="1"/>
        </p:nvGrpSpPr>
        <p:grpSpPr>
          <a:xfrm>
            <a:off x="8343250" y="2308441"/>
            <a:ext cx="3240000" cy="3240000"/>
            <a:chOff x="4740390" y="5946187"/>
            <a:chExt cx="305647" cy="305644"/>
          </a:xfrm>
        </p:grpSpPr>
        <p:grpSp>
          <p:nvGrpSpPr>
            <p:cNvPr id="7" name="组合 49">
              <a:extLst>
                <a:ext uri="{FF2B5EF4-FFF2-40B4-BE49-F238E27FC236}">
                  <a16:creationId xmlns:a16="http://schemas.microsoft.com/office/drawing/2014/main" id="{866A97E3-65EB-8F9A-EDC3-59909EEE8332}"/>
                </a:ext>
              </a:extLst>
            </p:cNvPr>
            <p:cNvGrpSpPr/>
            <p:nvPr/>
          </p:nvGrpSpPr>
          <p:grpSpPr>
            <a:xfrm>
              <a:off x="4740390" y="5946187"/>
              <a:ext cx="305647" cy="305644"/>
              <a:chOff x="1517330" y="1125257"/>
              <a:chExt cx="2204282" cy="2204282"/>
            </a:xfrm>
          </p:grpSpPr>
          <p:sp>
            <p:nvSpPr>
              <p:cNvPr id="10" name="椭圆 51">
                <a:extLst>
                  <a:ext uri="{FF2B5EF4-FFF2-40B4-BE49-F238E27FC236}">
                    <a16:creationId xmlns:a16="http://schemas.microsoft.com/office/drawing/2014/main" id="{01811794-BCAD-926B-45DA-48D75078070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1" name="椭圆 52">
                <a:extLst>
                  <a:ext uri="{FF2B5EF4-FFF2-40B4-BE49-F238E27FC236}">
                    <a16:creationId xmlns:a16="http://schemas.microsoft.com/office/drawing/2014/main" id="{CAFA8ABF-F688-AD84-2B4E-5DBE18FB2AEC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8" name="Freeform 39">
              <a:extLst>
                <a:ext uri="{FF2B5EF4-FFF2-40B4-BE49-F238E27FC236}">
                  <a16:creationId xmlns:a16="http://schemas.microsoft.com/office/drawing/2014/main" id="{1EFDCA82-AF73-33E9-0820-2F3847842E21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814511" y="6022165"/>
              <a:ext cx="157403" cy="145529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7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52233202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" name="组合 38">
            <a:extLst>
              <a:ext uri="{FF2B5EF4-FFF2-40B4-BE49-F238E27FC236}">
                <a16:creationId xmlns:a16="http://schemas.microsoft.com/office/drawing/2014/main" id="{0F870DA3-5B01-F71E-9018-8D1DAF1C069F}"/>
              </a:ext>
            </a:extLst>
          </p:cNvPr>
          <p:cNvGrpSpPr/>
          <p:nvPr userDrawn="1"/>
        </p:nvGrpSpPr>
        <p:grpSpPr>
          <a:xfrm>
            <a:off x="746760" y="2237130"/>
            <a:ext cx="3240000" cy="3240000"/>
            <a:chOff x="5638883" y="5946187"/>
            <a:chExt cx="305647" cy="305644"/>
          </a:xfrm>
        </p:grpSpPr>
        <p:grpSp>
          <p:nvGrpSpPr>
            <p:cNvPr id="4" name="组合 39">
              <a:extLst>
                <a:ext uri="{FF2B5EF4-FFF2-40B4-BE49-F238E27FC236}">
                  <a16:creationId xmlns:a16="http://schemas.microsoft.com/office/drawing/2014/main" id="{D00F3826-B199-7DE2-BC25-D93D3FCD4F1B}"/>
                </a:ext>
              </a:extLst>
            </p:cNvPr>
            <p:cNvGrpSpPr/>
            <p:nvPr/>
          </p:nvGrpSpPr>
          <p:grpSpPr>
            <a:xfrm>
              <a:off x="5638883" y="5946187"/>
              <a:ext cx="305647" cy="305644"/>
              <a:chOff x="1517330" y="1125257"/>
              <a:chExt cx="2204282" cy="2204282"/>
            </a:xfrm>
          </p:grpSpPr>
          <p:sp>
            <p:nvSpPr>
              <p:cNvPr id="7" name="椭圆 41">
                <a:extLst>
                  <a:ext uri="{FF2B5EF4-FFF2-40B4-BE49-F238E27FC236}">
                    <a16:creationId xmlns:a16="http://schemas.microsoft.com/office/drawing/2014/main" id="{1C7672FF-FF39-31D8-B138-5540B0E3735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8" name="椭圆 42">
                <a:extLst>
                  <a:ext uri="{FF2B5EF4-FFF2-40B4-BE49-F238E27FC236}">
                    <a16:creationId xmlns:a16="http://schemas.microsoft.com/office/drawing/2014/main" id="{5345CFFD-4E4D-D659-47A5-1D1845523FD4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5" name="Freeform 6">
              <a:extLst>
                <a:ext uri="{FF2B5EF4-FFF2-40B4-BE49-F238E27FC236}">
                  <a16:creationId xmlns:a16="http://schemas.microsoft.com/office/drawing/2014/main" id="{025B41AB-EFC9-1813-164E-5B6105A4D61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694390" y="6035130"/>
              <a:ext cx="194632" cy="113061"/>
            </a:xfrm>
            <a:custGeom>
              <a:gdLst>
                <a:gd name="T0" fmla="*/ 107 w 165"/>
                <a:gd name="T1" fmla="*/ 104 h 104"/>
                <a:gd name="T2" fmla="*/ 124 w 165"/>
                <a:gd name="T3" fmla="*/ 104 h 104"/>
                <a:gd name="T4" fmla="*/ 124 w 165"/>
                <a:gd name="T5" fmla="*/ 45 h 104"/>
                <a:gd name="T6" fmla="*/ 107 w 165"/>
                <a:gd name="T7" fmla="*/ 61 h 104"/>
                <a:gd name="T8" fmla="*/ 107 w 165"/>
                <a:gd name="T9" fmla="*/ 104 h 104"/>
                <a:gd name="T10" fmla="*/ 132 w 165"/>
                <a:gd name="T11" fmla="*/ 104 h 104"/>
                <a:gd name="T12" fmla="*/ 149 w 165"/>
                <a:gd name="T13" fmla="*/ 104 h 104"/>
                <a:gd name="T14" fmla="*/ 149 w 165"/>
                <a:gd name="T15" fmla="*/ 22 h 104"/>
                <a:gd name="T16" fmla="*/ 132 w 165"/>
                <a:gd name="T17" fmla="*/ 38 h 104"/>
                <a:gd name="T18" fmla="*/ 132 w 165"/>
                <a:gd name="T19" fmla="*/ 104 h 104"/>
                <a:gd name="T20" fmla="*/ 161 w 165"/>
                <a:gd name="T21" fmla="*/ 0 h 104"/>
                <a:gd name="T22" fmla="*/ 164 w 165"/>
                <a:gd name="T23" fmla="*/ 4 h 104"/>
                <a:gd name="T24" fmla="*/ 164 w 165"/>
                <a:gd name="T25" fmla="*/ 5 h 104"/>
                <a:gd name="T26" fmla="*/ 161 w 165"/>
                <a:gd name="T27" fmla="*/ 15 h 104"/>
                <a:gd name="T28" fmla="*/ 161 w 165"/>
                <a:gd name="T29" fmla="*/ 16 h 104"/>
                <a:gd name="T30" fmla="*/ 156 w 165"/>
                <a:gd name="T31" fmla="*/ 17 h 104"/>
                <a:gd name="T32" fmla="*/ 155 w 165"/>
                <a:gd name="T33" fmla="*/ 17 h 104"/>
                <a:gd name="T34" fmla="*/ 153 w 165"/>
                <a:gd name="T35" fmla="*/ 14 h 104"/>
                <a:gd name="T36" fmla="*/ 103 w 165"/>
                <a:gd name="T37" fmla="*/ 61 h 104"/>
                <a:gd name="T38" fmla="*/ 87 w 165"/>
                <a:gd name="T39" fmla="*/ 44 h 104"/>
                <a:gd name="T40" fmla="*/ 74 w 165"/>
                <a:gd name="T41" fmla="*/ 30 h 104"/>
                <a:gd name="T42" fmla="*/ 3 w 165"/>
                <a:gd name="T43" fmla="*/ 96 h 104"/>
                <a:gd name="T44" fmla="*/ 0 w 165"/>
                <a:gd name="T45" fmla="*/ 93 h 104"/>
                <a:gd name="T46" fmla="*/ 74 w 165"/>
                <a:gd name="T47" fmla="*/ 24 h 104"/>
                <a:gd name="T48" fmla="*/ 87 w 165"/>
                <a:gd name="T49" fmla="*/ 37 h 104"/>
                <a:gd name="T50" fmla="*/ 103 w 165"/>
                <a:gd name="T51" fmla="*/ 55 h 104"/>
                <a:gd name="T52" fmla="*/ 150 w 165"/>
                <a:gd name="T53" fmla="*/ 11 h 104"/>
                <a:gd name="T54" fmla="*/ 148 w 165"/>
                <a:gd name="T55" fmla="*/ 9 h 104"/>
                <a:gd name="T56" fmla="*/ 147 w 165"/>
                <a:gd name="T57" fmla="*/ 8 h 104"/>
                <a:gd name="T58" fmla="*/ 149 w 165"/>
                <a:gd name="T59" fmla="*/ 3 h 104"/>
                <a:gd name="T60" fmla="*/ 150 w 165"/>
                <a:gd name="T61" fmla="*/ 3 h 104"/>
                <a:gd name="T62" fmla="*/ 160 w 165"/>
                <a:gd name="T63" fmla="*/ 1 h 104"/>
                <a:gd name="T64" fmla="*/ 161 w 165"/>
                <a:gd name="T65" fmla="*/ 0 h 104"/>
                <a:gd name="T66" fmla="*/ 7 w 165"/>
                <a:gd name="T67" fmla="*/ 104 h 104"/>
                <a:gd name="T68" fmla="*/ 24 w 165"/>
                <a:gd name="T69" fmla="*/ 104 h 104"/>
                <a:gd name="T70" fmla="*/ 24 w 165"/>
                <a:gd name="T71" fmla="*/ 81 h 104"/>
                <a:gd name="T72" fmla="*/ 7 w 165"/>
                <a:gd name="T73" fmla="*/ 97 h 104"/>
                <a:gd name="T74" fmla="*/ 7 w 165"/>
                <a:gd name="T75" fmla="*/ 104 h 104"/>
                <a:gd name="T76" fmla="*/ 32 w 165"/>
                <a:gd name="T77" fmla="*/ 104 h 104"/>
                <a:gd name="T78" fmla="*/ 49 w 165"/>
                <a:gd name="T79" fmla="*/ 104 h 104"/>
                <a:gd name="T80" fmla="*/ 49 w 165"/>
                <a:gd name="T81" fmla="*/ 58 h 104"/>
                <a:gd name="T82" fmla="*/ 32 w 165"/>
                <a:gd name="T83" fmla="*/ 74 h 104"/>
                <a:gd name="T84" fmla="*/ 32 w 165"/>
                <a:gd name="T85" fmla="*/ 104 h 104"/>
                <a:gd name="T86" fmla="*/ 57 w 165"/>
                <a:gd name="T87" fmla="*/ 50 h 104"/>
                <a:gd name="T88" fmla="*/ 57 w 165"/>
                <a:gd name="T89" fmla="*/ 104 h 104"/>
                <a:gd name="T90" fmla="*/ 74 w 165"/>
                <a:gd name="T91" fmla="*/ 104 h 104"/>
                <a:gd name="T92" fmla="*/ 74 w 165"/>
                <a:gd name="T93" fmla="*/ 34 h 104"/>
                <a:gd name="T94" fmla="*/ 74 w 165"/>
                <a:gd name="T95" fmla="*/ 34 h 104"/>
                <a:gd name="T96" fmla="*/ 57 w 165"/>
                <a:gd name="T97" fmla="*/ 50 h 104"/>
                <a:gd name="T98" fmla="*/ 82 w 165"/>
                <a:gd name="T99" fmla="*/ 43 h 104"/>
                <a:gd name="T100" fmla="*/ 82 w 165"/>
                <a:gd name="T101" fmla="*/ 104 h 104"/>
                <a:gd name="T102" fmla="*/ 87 w 165"/>
                <a:gd name="T103" fmla="*/ 104 h 104"/>
                <a:gd name="T104" fmla="*/ 99 w 165"/>
                <a:gd name="T105" fmla="*/ 104 h 104"/>
                <a:gd name="T106" fmla="*/ 99 w 165"/>
                <a:gd name="T107" fmla="*/ 61 h 104"/>
                <a:gd name="T108" fmla="*/ 87 w 165"/>
                <a:gd name="T109" fmla="*/ 48 h 104"/>
                <a:gd name="T110" fmla="*/ 82 w 165"/>
                <a:gd name="T111" fmla="*/ 43 h 10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165" h="104">
                  <a:moveTo>
                    <a:pt x="107" y="104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24" y="45"/>
                    <a:pt x="124" y="45"/>
                    <a:pt x="124" y="45"/>
                  </a:cubicBezTo>
                  <a:cubicBezTo>
                    <a:pt x="107" y="61"/>
                    <a:pt x="107" y="61"/>
                    <a:pt x="107" y="61"/>
                  </a:cubicBezTo>
                  <a:cubicBezTo>
                    <a:pt x="107" y="104"/>
                    <a:pt x="107" y="104"/>
                    <a:pt x="107" y="104"/>
                  </a:cubicBezTo>
                  <a:close/>
                  <a:moveTo>
                    <a:pt x="132" y="104"/>
                  </a:moveTo>
                  <a:cubicBezTo>
                    <a:pt x="149" y="104"/>
                    <a:pt x="149" y="104"/>
                    <a:pt x="149" y="104"/>
                  </a:cubicBezTo>
                  <a:cubicBezTo>
                    <a:pt x="149" y="22"/>
                    <a:pt x="149" y="22"/>
                    <a:pt x="149" y="22"/>
                  </a:cubicBezTo>
                  <a:cubicBezTo>
                    <a:pt x="132" y="38"/>
                    <a:pt x="132" y="38"/>
                    <a:pt x="132" y="38"/>
                  </a:cubicBezTo>
                  <a:cubicBezTo>
                    <a:pt x="132" y="104"/>
                    <a:pt x="132" y="104"/>
                    <a:pt x="132" y="104"/>
                  </a:cubicBezTo>
                  <a:close/>
                  <a:moveTo>
                    <a:pt x="161" y="0"/>
                  </a:moveTo>
                  <a:cubicBezTo>
                    <a:pt x="164" y="0"/>
                    <a:pt x="165" y="2"/>
                    <a:pt x="164" y="4"/>
                  </a:cubicBezTo>
                  <a:cubicBezTo>
                    <a:pt x="164" y="5"/>
                    <a:pt x="164" y="5"/>
                    <a:pt x="164" y="5"/>
                  </a:cubicBezTo>
                  <a:cubicBezTo>
                    <a:pt x="163" y="8"/>
                    <a:pt x="162" y="12"/>
                    <a:pt x="161" y="15"/>
                  </a:cubicBezTo>
                  <a:cubicBezTo>
                    <a:pt x="161" y="16"/>
                    <a:pt x="161" y="16"/>
                    <a:pt x="161" y="16"/>
                  </a:cubicBezTo>
                  <a:cubicBezTo>
                    <a:pt x="160" y="19"/>
                    <a:pt x="158" y="19"/>
                    <a:pt x="156" y="17"/>
                  </a:cubicBezTo>
                  <a:cubicBezTo>
                    <a:pt x="155" y="17"/>
                    <a:pt x="155" y="17"/>
                    <a:pt x="155" y="17"/>
                  </a:cubicBezTo>
                  <a:cubicBezTo>
                    <a:pt x="154" y="16"/>
                    <a:pt x="154" y="15"/>
                    <a:pt x="153" y="14"/>
                  </a:cubicBezTo>
                  <a:cubicBezTo>
                    <a:pt x="103" y="61"/>
                    <a:pt x="103" y="61"/>
                    <a:pt x="103" y="61"/>
                  </a:cubicBezTo>
                  <a:cubicBezTo>
                    <a:pt x="87" y="44"/>
                    <a:pt x="87" y="44"/>
                    <a:pt x="87" y="44"/>
                  </a:cubicBezTo>
                  <a:cubicBezTo>
                    <a:pt x="74" y="30"/>
                    <a:pt x="74" y="30"/>
                    <a:pt x="74" y="30"/>
                  </a:cubicBezTo>
                  <a:cubicBezTo>
                    <a:pt x="3" y="96"/>
                    <a:pt x="3" y="96"/>
                    <a:pt x="3" y="96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74" y="24"/>
                    <a:pt x="74" y="24"/>
                    <a:pt x="74" y="24"/>
                  </a:cubicBezTo>
                  <a:cubicBezTo>
                    <a:pt x="87" y="37"/>
                    <a:pt x="87" y="37"/>
                    <a:pt x="87" y="37"/>
                  </a:cubicBezTo>
                  <a:cubicBezTo>
                    <a:pt x="103" y="55"/>
                    <a:pt x="103" y="55"/>
                    <a:pt x="103" y="55"/>
                  </a:cubicBezTo>
                  <a:cubicBezTo>
                    <a:pt x="150" y="11"/>
                    <a:pt x="150" y="11"/>
                    <a:pt x="150" y="11"/>
                  </a:cubicBezTo>
                  <a:cubicBezTo>
                    <a:pt x="149" y="10"/>
                    <a:pt x="148" y="9"/>
                    <a:pt x="148" y="9"/>
                  </a:cubicBezTo>
                  <a:cubicBezTo>
                    <a:pt x="147" y="8"/>
                    <a:pt x="147" y="8"/>
                    <a:pt x="147" y="8"/>
                  </a:cubicBezTo>
                  <a:cubicBezTo>
                    <a:pt x="145" y="6"/>
                    <a:pt x="146" y="4"/>
                    <a:pt x="149" y="3"/>
                  </a:cubicBezTo>
                  <a:cubicBezTo>
                    <a:pt x="150" y="3"/>
                    <a:pt x="150" y="3"/>
                    <a:pt x="150" y="3"/>
                  </a:cubicBezTo>
                  <a:cubicBezTo>
                    <a:pt x="152" y="2"/>
                    <a:pt x="157" y="1"/>
                    <a:pt x="160" y="1"/>
                  </a:cubicBezTo>
                  <a:cubicBezTo>
                    <a:pt x="161" y="0"/>
                    <a:pt x="161" y="0"/>
                    <a:pt x="161" y="0"/>
                  </a:cubicBezTo>
                  <a:close/>
                  <a:moveTo>
                    <a:pt x="7" y="104"/>
                  </a:moveTo>
                  <a:cubicBezTo>
                    <a:pt x="24" y="104"/>
                    <a:pt x="24" y="104"/>
                    <a:pt x="24" y="104"/>
                  </a:cubicBezTo>
                  <a:cubicBezTo>
                    <a:pt x="24" y="81"/>
                    <a:pt x="24" y="81"/>
                    <a:pt x="24" y="81"/>
                  </a:cubicBezTo>
                  <a:cubicBezTo>
                    <a:pt x="7" y="97"/>
                    <a:pt x="7" y="97"/>
                    <a:pt x="7" y="97"/>
                  </a:cubicBezTo>
                  <a:cubicBezTo>
                    <a:pt x="7" y="104"/>
                    <a:pt x="7" y="104"/>
                    <a:pt x="7" y="104"/>
                  </a:cubicBezTo>
                  <a:close/>
                  <a:moveTo>
                    <a:pt x="32" y="104"/>
                  </a:moveTo>
                  <a:cubicBezTo>
                    <a:pt x="49" y="104"/>
                    <a:pt x="49" y="104"/>
                    <a:pt x="49" y="104"/>
                  </a:cubicBezTo>
                  <a:cubicBezTo>
                    <a:pt x="49" y="58"/>
                    <a:pt x="49" y="58"/>
                    <a:pt x="49" y="58"/>
                  </a:cubicBezTo>
                  <a:cubicBezTo>
                    <a:pt x="32" y="74"/>
                    <a:pt x="32" y="74"/>
                    <a:pt x="32" y="74"/>
                  </a:cubicBezTo>
                  <a:cubicBezTo>
                    <a:pt x="32" y="104"/>
                    <a:pt x="32" y="104"/>
                    <a:pt x="32" y="104"/>
                  </a:cubicBezTo>
                  <a:close/>
                  <a:moveTo>
                    <a:pt x="57" y="50"/>
                  </a:moveTo>
                  <a:cubicBezTo>
                    <a:pt x="57" y="104"/>
                    <a:pt x="57" y="104"/>
                    <a:pt x="57" y="104"/>
                  </a:cubicBezTo>
                  <a:cubicBezTo>
                    <a:pt x="74" y="104"/>
                    <a:pt x="74" y="104"/>
                    <a:pt x="74" y="10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57" y="50"/>
                    <a:pt x="57" y="50"/>
                    <a:pt x="57" y="50"/>
                  </a:cubicBezTo>
                  <a:close/>
                  <a:moveTo>
                    <a:pt x="82" y="43"/>
                  </a:moveTo>
                  <a:cubicBezTo>
                    <a:pt x="82" y="104"/>
                    <a:pt x="82" y="104"/>
                    <a:pt x="82" y="104"/>
                  </a:cubicBezTo>
                  <a:cubicBezTo>
                    <a:pt x="87" y="104"/>
                    <a:pt x="87" y="104"/>
                    <a:pt x="87" y="104"/>
                  </a:cubicBezTo>
                  <a:cubicBezTo>
                    <a:pt x="99" y="104"/>
                    <a:pt x="99" y="104"/>
                    <a:pt x="99" y="104"/>
                  </a:cubicBezTo>
                  <a:cubicBezTo>
                    <a:pt x="99" y="61"/>
                    <a:pt x="99" y="61"/>
                    <a:pt x="99" y="61"/>
                  </a:cubicBezTo>
                  <a:cubicBezTo>
                    <a:pt x="87" y="48"/>
                    <a:pt x="87" y="48"/>
                    <a:pt x="87" y="48"/>
                  </a:cubicBezTo>
                  <a:lnTo>
                    <a:pt x="82" y="43"/>
                  </a:ln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28580" tIns="64290" rIns="128580" bIns="6429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2EA7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F0739591-6F80-03B9-68FB-3302837D5D70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grpSp>
        <p:nvGrpSpPr>
          <p:cNvPr id="16" name="Group 15">
            <a:extLst>
              <a:ext uri="{FF2B5EF4-FFF2-40B4-BE49-F238E27FC236}">
                <a16:creationId xmlns:a16="http://schemas.microsoft.com/office/drawing/2014/main" id="{125E6B77-A820-60D3-F237-2BB7843B3F46}"/>
              </a:ext>
            </a:extLst>
          </p:cNvPr>
          <p:cNvGrpSpPr/>
          <p:nvPr userDrawn="1"/>
        </p:nvGrpSpPr>
        <p:grpSpPr>
          <a:xfrm>
            <a:off x="9939566" y="131509"/>
            <a:ext cx="2194559" cy="1080000"/>
            <a:chOff x="9997441" y="131509"/>
            <a:chExt cx="2194559" cy="1080000"/>
          </a:xfrm>
        </p:grpSpPr>
        <p:grpSp>
          <p:nvGrpSpPr>
            <p:cNvPr id="17" name="Group 16">
              <a:extLst>
                <a:ext uri="{FF2B5EF4-FFF2-40B4-BE49-F238E27FC236}">
                  <a16:creationId xmlns:a16="http://schemas.microsoft.com/office/drawing/2014/main" id="{60859A5C-723B-0791-E02B-1FC25352E9FA}"/>
                </a:ext>
              </a:extLst>
            </p:cNvPr>
            <p:cNvGrpSpPr/>
            <p:nvPr/>
          </p:nvGrpSpPr>
          <p:grpSpPr>
            <a:xfrm rot="10800000">
              <a:off x="9997441" y="131509"/>
              <a:ext cx="2194559" cy="1080000"/>
              <a:chOff x="-1354596" y="1053296"/>
              <a:chExt cx="2592377" cy="1152000"/>
            </a:xfrm>
            <a:solidFill>
              <a:srgbClr val="4686C9"/>
            </a:solidFill>
          </p:grpSpPr>
          <p:sp>
            <p:nvSpPr>
              <p:cNvPr id="19" name="Rectangle 18">
                <a:extLst>
                  <a:ext uri="{FF2B5EF4-FFF2-40B4-BE49-F238E27FC236}">
                    <a16:creationId xmlns:a16="http://schemas.microsoft.com/office/drawing/2014/main" id="{1D009657-9EC1-E7FF-9505-408AC72E4776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0" name="Flowchart: Connector 19">
                <a:extLst>
                  <a:ext uri="{FF2B5EF4-FFF2-40B4-BE49-F238E27FC236}">
                    <a16:creationId xmlns:a16="http://schemas.microsoft.com/office/drawing/2014/main" id="{F992DE8E-995A-9CF5-35E4-15DA672D25D4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18" name="TextBox 17">
              <a:extLst>
                <a:ext uri="{FF2B5EF4-FFF2-40B4-BE49-F238E27FC236}">
                  <a16:creationId xmlns:a16="http://schemas.microsoft.com/office/drawing/2014/main" id="{3411BAF4-F369-DF23-0547-8CA0580D84F6}"/>
                </a:ext>
              </a:extLst>
            </p:cNvPr>
            <p:cNvSpPr txBox="1"/>
            <p:nvPr/>
          </p:nvSpPr>
          <p:spPr>
            <a:xfrm>
              <a:off x="10317265" y="204282"/>
              <a:ext cx="1757125" cy="846628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9" r:id="rId6"/>
    <p:sldLayoutId id="2147483730" r:id="rId7"/>
    <p:sldLayoutId id="2147483731" r:id="rId8"/>
    <p:sldLayoutId id="2147483732" r:id="rId9"/>
    <p:sldLayoutId id="2147483733" r:id="rId10"/>
    <p:sldLayoutId id="2147483734" r:id="rId11"/>
    <p:sldLayoutId id="2147483735" r:id="rId12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5321343214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TextBox 14"/>
          <p:cNvSpPr txBox="1"/>
          <p:nvPr/>
        </p:nvSpPr>
        <p:spPr>
          <a:xfrm>
            <a:off x="1087217" y="2900574"/>
            <a:ext cx="9665664" cy="8022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200" b="1">
                <a:solidFill>
                  <a:srgbClr val="00397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可再生能源与环境保护协同发展</a:t>
            </a:r>
            <a:endParaRPr lang="en-US" altLang="zh-CN" sz="4200" b="1">
              <a:solidFill>
                <a:srgbClr val="00397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itchFamily="34" charset="-122"/>
              <a:ea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73DB93DD-8314-CC2E-0444-E8DC6CC887DB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136740" y="3108818"/>
            <a:ext cx="8032828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indent="-685800" defTabSz="914377">
              <a:lnSpc>
                <a:spcPts val="5000"/>
              </a:lnSpc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 可再生能源定义与分类
 环境保护与可再生能源关系
 可再生能源对环境保护意义
 可再生能源发展现状与问题
 可再生能源发展趋势与前景
 可再生能源与环境保护协同发展策略
 可再生能源与环境保护协同发展案例
 可再生能源与环境保护协同发展展望</a:t>
            </a:r>
          </a:p>
        </p:txBody>
      </p: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532109" y="191308"/>
            <a:ext cx="1979598" cy="1715045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95918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35952"/>
              <a:ext cx="1655322" cy="4393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8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可再生能源定义与分类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可再生能源与环境保护协同发展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可再生能源定义与分类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可再生能源的定义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可再生能源是指取之不尽、用之不竭的天然能量或能量流，包括太阳能、水能、风能、生物质能、海洋能、地热能等。</a:t>
            </a:r>
          </a:p>
          <a:p>
            <a:r>
              <a:t>2. 可再生能源具有清洁、无污染、可持续的特点，是未来能源发展的主要方向之一。</a:t>
            </a:r>
          </a:p>
          <a:p>
            <a:r>
              <a:t>3. 可再生能源的开发利用有助于减少温室气体排放，改善空气质量，保护生态环境。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可再生能源的分类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太阳能：太阳能是指来自太阳的能量，可以使用太阳能电池板将太阳能转化为电能。</a:t>
            </a:r>
          </a:p>
          <a:p>
            <a:r>
              <a:t>2. 水能：水能是指水的动能或势能，可以使用水轮机或水电站将水能转化为电能。</a:t>
            </a:r>
          </a:p>
          <a:p>
            <a:r>
              <a:t>3. 风能：风能是指风的动能，可以使用风力发电机将风能转化为电能。</a:t>
            </a:r>
          </a:p>
          <a:p>
            <a:r>
              <a:t>4. 生物质能：生物质能是指生物体中储存的化学能，可以通过燃烧、发酵或厌氧消化等方式将生物质能转化为电能或热能。</a:t>
            </a:r>
          </a:p>
          <a:p>
            <a:r>
              <a:t>5. 海洋能：海洋能是指海洋中的波浪能、潮汐能和温差能，可以使用海洋能发电机将海洋能转化为电能。</a:t>
            </a:r>
          </a:p>
          <a:p>
            <a:r>
              <a:t>6. 地热能：地热能是指地球内部的热能，可以使用地热发电机将地热能转化为电能。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环境保护与可再生能源关系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可再生能源与环境保护协同发展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环境保护与可再生能源关系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可再生能源具有清洁、可持续的特点，在减少温室气体排放、改善空气质量、保护生态环境等方面发挥着重要作用。</a:t>
            </a:r>
          </a:p>
          <a:p>
            <a:r>
              <a:t>2. 环境保护与可再生能源的协同发展，有利于建立清洁低碳、安全高效的能源体系，保障能源安全，实现经济社会可持续发展。</a:t>
            </a:r>
          </a:p>
          <a:p>
            <a:r>
              <a:t>3. 可再生能源与环境保护的协同发展，可以促进节能减排，优化能源结构，推动绿色经济发展，实现资源高效利用。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可再生能源在环境保护中的作用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可再生能源能够减少温室气体排放，减缓气候变化，保护生态环境。</a:t>
            </a:r>
          </a:p>
          <a:p>
            <a:r>
              <a:t>2. 可再生能源可以改善空气质量，减少酸雨、光化学烟雾等环境污染问题。</a:t>
            </a:r>
          </a:p>
          <a:p>
            <a:r>
              <a:t>3. 可再生能源可以保护水资源，减少水污染，促进水资源可持续利用。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可再生能源与环境保护的协同关系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环境保护与可再生能源关系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环境保护对可再生能源发展的影响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环境保护政策可以促进可再生能源发展，推动可再生能源技术创新和产业化进程。</a:t>
            </a:r>
          </a:p>
          <a:p>
            <a:r>
              <a:t>2. 环境保护措施可以减少可再生能源发电过程中产生的负面影响，确保可再生能源的可持续发展。</a:t>
            </a:r>
          </a:p>
          <a:p>
            <a:r>
              <a:t>3. 环境保护意识的增强可以提高公众对可再生能源的接受度，为可再生能源发展创造良好的社会环境。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可再生能源与环境保护的协同发展路径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建立健全可再生能源政策法规体系，为可再生能源发展提供制度保障。</a:t>
            </a:r>
          </a:p>
          <a:p>
            <a:r>
              <a:t>2. 加大可再生能源科研力度，攻克关键技术，降低可再生能源发电成本。</a:t>
            </a:r>
          </a:p>
          <a:p>
            <a:r>
              <a:t>3. 推动可再生能源与传统能源的互补发展，优化能源结构，提高能源利用效率。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环境保护与可再生能源关系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可再生能源与环境保护的协同发展前景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可再生能源将成为全球能源系统的主力，在满足全球能源需求的同时，保护环境，促进可持续发展。</a:t>
            </a:r>
          </a:p>
          <a:p>
            <a:r>
              <a:t>2. 可再生能源与环境保护的协同发展将带动绿色经济的发展，创造就业机会，改善人民生活质量。</a:t>
            </a:r>
          </a:p>
          <a:p>
            <a:r>
              <a:t>3. 可再生能源与环境保护的协同发展将为全球应对气候变化、实现可持续发展目标作出重要贡献。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/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可再生能源对环境保护意义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可再生能源与环境保护协同发展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可再生能源对环境保护意义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可再生能源减少温室气体排放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可再生能源发电过程不会产生温室气体，有助于减少温室效应和气候变化。</a:t>
            </a:r>
          </a:p>
          <a:p>
            <a:r>
              <a:t>2. 可再生能源发电量增加，可以减少化石燃料发电量，从而减少温室气体排放。</a:t>
            </a:r>
          </a:p>
          <a:p>
            <a:r>
              <a:t>3. 可再生能源的推广和应用，可以带动绿色低碳产业的发展，创造就业机会，促进经济增长。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可再生能源改善空气质量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可再生能源发电不产生空气污染物，有助于改善空气质量。</a:t>
            </a:r>
          </a:p>
          <a:p>
            <a:r>
              <a:t>2. 可再生能源发电减少了化石燃料的使用，减少了空气污染物的排放，从而改善了空气质量。</a:t>
            </a:r>
          </a:p>
          <a:p>
            <a:r>
              <a:t>3. 可再生能源的推广和应用，可以促进绿色低碳交通的发展，减少机动车尾气排放，进一步改善空气质量。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可再生能源对环境保护意义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可再生能源保护水资源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可再生能源发电不消耗水资源，有助于节约水资源。</a:t>
            </a:r>
          </a:p>
          <a:p>
            <a:r>
              <a:t>2. 可再生能源发电减少了化石燃料的使用，减少了水资源的消耗，从而保护了水资源。</a:t>
            </a:r>
          </a:p>
          <a:p>
            <a:r>
              <a:t>3. 可再生能源的推广和应用，可以促进绿色低碳农业的发展，减少化肥和农药的使用，从而保护水资源。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可再生能源保护生物多样性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可再生能源发电不破坏自然环境，有助于保护生物多样性。</a:t>
            </a:r>
          </a:p>
          <a:p>
            <a:r>
              <a:t>2. 可再生能源发电减少了化石燃料的使用，减少了对自然环境的破坏，从而保护了生物多样性。</a:t>
            </a:r>
          </a:p>
          <a:p>
            <a:r>
              <a:t>3. 可再生能源的推广和应用，可以促进绿色低碳旅游的发展，减少对自然环境的破坏，从而保护了生物多样性。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可再生能源对环境保护意义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可再生能源促进可持续发展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可再生能源是可持续发展的能源，不会枯竭。</a:t>
            </a:r>
          </a:p>
          <a:p>
            <a:r>
              <a:t>2. 可再生能源发电技术日益成熟，成本不断下降，具有较好的经济性。</a:t>
            </a:r>
          </a:p>
          <a:p>
            <a:r>
              <a:t>3. 可再生能源的推广和应用，可以带动绿色低碳产业的发展，创造就业机会，促进经济增长，实现可持续发展。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可再生能源引领能源转型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可再生能源是未来能源发展的方向，具有巨大的发展潜力。</a:t>
            </a:r>
          </a:p>
          <a:p>
            <a:r>
              <a:t>2. 可再生能源的推广和应用，可以减少对化石燃料的依赖，增强能源安全。</a:t>
            </a:r>
          </a:p>
          <a:p>
            <a:r>
              <a:t>3. 可再生能源的推广和应用，可以促进全球能源结构转型，实现能源的可持续发展。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可再生能源发展现状与问题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可再生能源与环境保护协同发展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可再生能源发展现状与问题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可再生能源发展现状概述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全球可再生能源装机容量持续增长:2022年全球可再生能源发电装机容量达到2.97亿千瓦,同比增长10.3%。</a:t>
            </a:r>
          </a:p>
          <a:p>
            <a:r>
              <a:t>2. 风电和光伏是发展最快的可再生能源:2022年全球风电和光伏装机容量分别达到743.69吉瓦和435.66吉瓦,同比增长14.7%和19.4%。</a:t>
            </a:r>
          </a:p>
          <a:p>
            <a:r>
              <a:t>3. 中国是可再生能源发展最快的国家之一:2022年中国可再生能源发电装机容量达到1.2亿千瓦,同比增长9.3%。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可再生能源发展政策助推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中国出台了一系列支持可再生能源发展的政策:包括《可再生能源法》、《国家能源局关于加快推进风电、光伏发电发展的通知》等。</a:t>
            </a:r>
          </a:p>
          <a:p>
            <a:r>
              <a:t>2. 这些政策对促进可再生能源发展起到了积极作用:推动了可再生能源发电装机容量的快速增长,并降低了可再生能源发电成本。</a:t>
            </a:r>
          </a:p>
          <a:p>
            <a:r>
              <a:t>3. 政策支持对可再生能源市场规模和发电量的增长有显著影响:政策刺激下光伏光热产业呈井喷式态势发展,经测算,年发电量能满足15亿人年耗电量。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可再生能源发展现状与问题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可再生能源发展面临的问题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可再生能源发电成本仍然较高:可再生能源发电成本高于传统化石能源发电成本,影响了可再生能源的广泛应用。</a:t>
            </a:r>
          </a:p>
          <a:p>
            <a:r>
              <a:t>2. 可再生能源发电受到天气因素影响较大:风电和光伏发电受到风力、日照等天气因素影响,导致发电量波动较大,对电网安全造成了威胁。</a:t>
            </a:r>
          </a:p>
          <a:p>
            <a:r>
              <a:t>3. 可再生能源发电需要大量土地资源:风电和光伏发电需要占用大量土地资源,对土地资源造成了压力。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/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/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https://d.book118.com/705321343214011110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7">
      <vt:lpstr>Arial</vt:lpstr>
      <vt:lpstr>Calibri</vt:lpstr>
      <vt:lpstr>黑体</vt:lpstr>
      <vt:lpstr>微软雅黑</vt:lpstr>
      <vt:lpstr>Wingdings</vt:lpstr>
      <vt:lpstr>Franklin Gothic Book</vt:lpstr>
      <vt:lpstr>宋体</vt:lpstr>
      <vt:lpstr>仿宋_GB2312</vt:lpstr>
      <vt:lpstr>Agency FB</vt:lpstr>
      <vt:lpstr>Adobe 宋体 Std L</vt:lpstr>
      <vt:lpstr>Office Theme</vt:lpstr>
      <vt:lpstr>PowerPoint Presentation</vt:lpstr>
      <vt:lpstr>PowerPoint Presentation</vt:lpstr>
      <vt:lpstr> 可再生能源定义与分类</vt:lpstr>
      <vt:lpstr> 可再生能源定义与分类</vt:lpstr>
      <vt:lpstr> 环境保护与可再生能源关系</vt:lpstr>
      <vt:lpstr> 环境保护与可再生能源关系</vt:lpstr>
      <vt:lpstr> 环境保护与可再生能源关系</vt:lpstr>
      <vt:lpstr> 环境保护与可再生能源关系</vt:lpstr>
      <vt:lpstr> 可再生能源对环境保护意义</vt:lpstr>
      <vt:lpstr> 可再生能源对环境保护意义</vt:lpstr>
      <vt:lpstr> 可再生能源对环境保护意义</vt:lpstr>
      <vt:lpstr> 可再生能源对环境保护意义</vt:lpstr>
      <vt:lpstr> 可再生能源发展现状与问题</vt:lpstr>
      <vt:lpstr> 可再生能源发展现状与问题</vt:lpstr>
      <vt:lpstr> 可再生能源发展现状与问题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2024-09-15T22:25:53.645</cp:lastPrinted>
  <dcterms:created xsi:type="dcterms:W3CDTF">2024-09-15T14:25:53Z</dcterms:created>
  <dcterms:modified xsi:type="dcterms:W3CDTF">2024-09-15T14:25:55Z</dcterms:modified>
</cp:coreProperties>
</file>