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ppt" ContentType="application/vnd.openxmlformats-officedocument.presentationml.slide"/>
  <Default Extension="wav" ContentType="audio/x-wav"/>
  <Default Extension="png" ContentType="image/png"/>
  <Default Extension="emf" ContentType="image/x-emf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9144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1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91138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sz="1200"/>
          </a:p>
        </p:txBody>
      </p:sp>
      <p:sp>
        <p:nvSpPr>
          <p:cNvPr id="91139" name="Rectangle 3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r"/>
            <a:fld id="{C0D0AF90-B4C2-46F0-ABE4-A8951C836526}" type="datetime1">
              <a:rPr lang="zh-CN" altLang="en-US" sz="1200"/>
              <a:t/>
            </a:fld>
            <a:endParaRPr sz="1200"/>
          </a:p>
        </p:txBody>
      </p:sp>
      <p:sp>
        <p:nvSpPr>
          <p:cNvPr id="91140" name="Rectangle 4"/>
          <p:cNvSpPr>
            <a:spLocks noRo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prstClr val="black"/>
            </a:solidFill>
            <a:miter lim="800000"/>
          </a:ln>
        </p:spPr>
      </p:sp>
      <p:sp>
        <p:nvSpPr>
          <p:cNvPr id="91141" name="Rectangle 5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91142" name="Rectangle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endParaRPr sz="1200"/>
          </a:p>
        </p:txBody>
      </p:sp>
      <p:sp>
        <p:nvSpPr>
          <p:cNvPr id="91143" name="Rectangle 7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r"/>
            <a:fld id="{A714C6CD-4830-4287-9E21-25905973CCFA}" type="slidenum">
              <a:rPr sz="1200"/>
              <a:t/>
            </a:fld>
            <a:endParaRPr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62" name="NotDefined 2"/>
          <p:cNvSpPr>
            <a:spLocks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>
            <a:miter lim="800000"/>
          </a:ln>
        </p:spPr>
      </p:sp>
      <p:sp>
        <p:nvSpPr>
          <p:cNvPr id="92163" name="NotDefined 3"/>
          <p:cNvSpPr txBox="1"/>
          <p:nvPr>
            <p:ph type="body" idx="3"/>
          </p:nvPr>
        </p:nvSpPr>
        <p:spPr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10" name="NotDefined 2"/>
          <p:cNvSpPr>
            <a:spLocks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>
            <a:miter lim="800000"/>
          </a:ln>
        </p:spPr>
      </p:sp>
      <p:sp>
        <p:nvSpPr>
          <p:cNvPr id="94211" name="NotDefined 3"/>
          <p:cNvSpPr txBox="1"/>
          <p:nvPr>
            <p:ph type="body" idx="3"/>
          </p:nvPr>
        </p:nvSpPr>
        <p:spPr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258" name="NotDefined 2"/>
          <p:cNvSpPr>
            <a:spLocks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>
            <a:miter lim="800000"/>
          </a:ln>
        </p:spPr>
      </p:sp>
      <p:sp>
        <p:nvSpPr>
          <p:cNvPr id="96259" name="NotDefined 3"/>
          <p:cNvSpPr txBox="1"/>
          <p:nvPr>
            <p:ph type="body" idx="3"/>
          </p:nvPr>
        </p:nvSpPr>
        <p:spPr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354" name="NotDefined 2"/>
          <p:cNvSpPr>
            <a:spLocks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>
            <a:miter lim="800000"/>
          </a:ln>
        </p:spPr>
      </p:sp>
      <p:sp>
        <p:nvSpPr>
          <p:cNvPr id="100355" name="NotDefined 3"/>
          <p:cNvSpPr txBox="1"/>
          <p:nvPr>
            <p:ph type="body" idx="3"/>
          </p:nvPr>
        </p:nvSpPr>
        <p:spPr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2" name="NotDefined 2"/>
          <p:cNvSpPr>
            <a:spLocks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>
            <a:miter lim="800000"/>
          </a:ln>
        </p:spPr>
      </p:sp>
      <p:sp>
        <p:nvSpPr>
          <p:cNvPr id="102403" name="NotDefined 3"/>
          <p:cNvSpPr txBox="1"/>
          <p:nvPr>
            <p:ph type="body" idx="3"/>
          </p:nvPr>
        </p:nvSpPr>
        <p:spPr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450" name="NotDefined 2"/>
          <p:cNvSpPr>
            <a:spLocks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>
            <a:miter lim="800000"/>
          </a:ln>
        </p:spPr>
      </p:sp>
      <p:sp>
        <p:nvSpPr>
          <p:cNvPr id="104451" name="NotDefined 3"/>
          <p:cNvSpPr txBox="1"/>
          <p:nvPr>
            <p:ph type="body" idx="3"/>
          </p:nvPr>
        </p:nvSpPr>
        <p:spPr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498" name="NotDefined 2"/>
          <p:cNvSpPr>
            <a:spLocks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>
            <a:miter lim="800000"/>
          </a:ln>
        </p:spPr>
      </p:sp>
      <p:sp>
        <p:nvSpPr>
          <p:cNvPr id="106499" name="NotDefined 3"/>
          <p:cNvSpPr txBox="1"/>
          <p:nvPr>
            <p:ph type="body" idx="3"/>
          </p:nvPr>
        </p:nvSpPr>
        <p:spPr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6" name="NotDefined 2"/>
          <p:cNvSpPr>
            <a:spLocks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>
            <a:miter lim="800000"/>
          </a:ln>
        </p:spPr>
      </p:sp>
      <p:sp>
        <p:nvSpPr>
          <p:cNvPr id="108547" name="NotDefined 3"/>
          <p:cNvSpPr txBox="1"/>
          <p:nvPr>
            <p:ph type="body" idx="3"/>
          </p:nvPr>
        </p:nvSpPr>
        <p:spPr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8BE6B-64D4-40AE-964E-F1CC2B33A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F1FB4-98F3-4A7C-BF88-057C42550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AFE0E-85AC-4D0A-9716-6DB3C9B14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443C5-C785-44A5-9D34-0764DA67C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E1326-B8C4-4EE9-8997-91F912EAB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76D233-CFE6-4AEC-B960-20CB41DB7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2C4B46-3C68-48FF-8EDD-913700397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70704-1B44-4C27-BE1B-51B960DFB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624D3-259C-4160-BC8A-0C3EF47C1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29CBE-BE7C-4BD7-B903-1C44096EE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A5292-9F90-4A98-B258-505DCA35C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6866" name="Rectangle 2"/>
          <p:cNvSpPr>
            <a:spLocks noGrp="1"/>
          </p:cNvSpPr>
          <p:nvPr>
            <p:ph type="ctrTitle"/>
          </p:nvPr>
        </p:nvSpPr>
        <p:spPr>
          <a:xfrm>
            <a:off x="914400" y="1524000"/>
            <a:ext cx="7623175" cy="17526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000" b="0" i="0" u="none" baseline="0">
                <a:solidFill>
                  <a:schemeClr val="tx2"/>
                </a:solidFill>
                <a:effectLst/>
                <a:latin typeface="Garamond" pitchFamily="18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6867" name="Rectangle 3"/>
          <p:cNvSpPr>
            <a:spLocks noGrp="1"/>
          </p:cNvSpPr>
          <p:nvPr>
            <p:ph type="subTitle" idx="1"/>
          </p:nvPr>
        </p:nvSpPr>
        <p:spPr>
          <a:xfrm>
            <a:off x="1981200" y="3962400"/>
            <a:ext cx="6553200" cy="17526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344805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None/>
              <a:defRPr kumimoji="0" lang="zh-CN" altLang="en-US" sz="26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671195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None/>
              <a:defRPr kumimoji="0" lang="zh-CN" altLang="en-US" sz="2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024255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341755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3686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endParaRPr sz="1200">
              <a:latin typeface="Garamond" pitchFamily="18" charset="0"/>
            </a:endParaRPr>
          </a:p>
        </p:txBody>
      </p:sp>
      <p:sp>
        <p:nvSpPr>
          <p:cNvPr id="3686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ctr"/>
            <a:endParaRPr sz="1200">
              <a:latin typeface="Garamond" pitchFamily="18" charset="0"/>
            </a:endParaRPr>
          </a:p>
        </p:txBody>
      </p:sp>
      <p:sp>
        <p:nvSpPr>
          <p:cNvPr id="36870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r"/>
            <a:fld id="{93534AAC-F4A2-4DA5-AEDA-6502F66F8111}" type="slidenum">
              <a:rPr sz="1200">
                <a:latin typeface="Garamond" pitchFamily="18" charset="0"/>
              </a:rPr>
              <a:t/>
            </a:fld>
            <a:endParaRPr sz="1200">
              <a:latin typeface="Garamond" pitchFamily="18" charset="0"/>
            </a:endParaRPr>
          </a:p>
        </p:txBody>
      </p:sp>
      <p:sp>
        <p:nvSpPr>
          <p:cNvPr id="36871" name="Custom 7"/>
          <p:cNvSpPr/>
          <p:nvPr/>
        </p:nvSpPr>
        <p:spPr>
          <a:xfrm>
            <a:off x="609600" y="1219200"/>
            <a:ext cx="7924800" cy="914400"/>
          </a:xfrm>
          <a:custGeom>
            <a:rect l="l" t="t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</a:ln>
        </p:spPr>
        <p:txBody>
          <a:bodyPr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/>
        </p:txBody>
      </p:sp>
      <p:cxnSp>
        <p:nvCxnSpPr>
          <p:cNvPr id="36872" name="直接连接符 36871"/>
          <p:cNvCxnSpPr/>
          <p:nvPr/>
        </p:nvCxnSpPr>
        <p:spPr>
          <a:xfrm>
            <a:off x="1981200" y="3962400"/>
            <a:ext cx="6511925" cy="0"/>
          </a:xfrm>
          <a:prstGeom prst="line">
            <a:avLst/>
          </a:prstGeom>
          <a:noFill/>
          <a:ln w="19050">
            <a:solidFill>
              <a:schemeClr val="accent1"/>
            </a:solidFill>
            <a:miter lim="800000"/>
          </a:ln>
        </p:spPr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00">
              <a:latin typeface="Garamond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200">
              <a:latin typeface="Garamond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200">
                <a:latin typeface="Garamond" pitchFamily="18" charset="0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00">
              <a:latin typeface="Garamond" pitchFamily="18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200">
              <a:latin typeface="Garamond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200">
                <a:latin typeface="Garamond" pitchFamily="18" charset="0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200">
              <a:latin typeface="Garamond" pitchFamily="18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200">
              <a:latin typeface="Garamond" pitchFamily="18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200">
                <a:latin typeface="Garamond" pitchFamily="18" charset="0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5842" name="Rectangle 2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 baseline="0">
                <a:solidFill>
                  <a:schemeClr val="tx2"/>
                </a:solidFill>
                <a:effectLst/>
                <a:latin typeface="Garamond" pitchFamily="18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5843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669925" indent="-32575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1022350" indent="-35115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39850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680845" indent="-33972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5844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endParaRPr sz="1200">
              <a:latin typeface="Garamond" pitchFamily="18" charset="0"/>
            </a:endParaRPr>
          </a:p>
        </p:txBody>
      </p:sp>
      <p:sp>
        <p:nvSpPr>
          <p:cNvPr id="35845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ctr"/>
            <a:endParaRPr sz="1200">
              <a:latin typeface="Garamond" pitchFamily="18" charset="0"/>
            </a:endParaRPr>
          </a:p>
        </p:txBody>
      </p:sp>
      <p:sp>
        <p:nvSpPr>
          <p:cNvPr id="35846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r"/>
            <a:fld id="{AA9D8E55-F9F6-4202-8FEC-19E602C002B0}" type="slidenum">
              <a:rPr sz="1200">
                <a:latin typeface="Garamond" pitchFamily="18" charset="0"/>
              </a:rPr>
              <a:t/>
            </a:fld>
            <a:endParaRPr sz="1200">
              <a:latin typeface="Garamond" pitchFamily="18" charset="0"/>
            </a:endParaRPr>
          </a:p>
        </p:txBody>
      </p:sp>
      <p:sp>
        <p:nvSpPr>
          <p:cNvPr id="35847" name="Custom 7"/>
          <p:cNvSpPr/>
          <p:nvPr/>
        </p:nvSpPr>
        <p:spPr>
          <a:xfrm>
            <a:off x="381000" y="228600"/>
            <a:ext cx="8229600" cy="609600"/>
          </a:xfrm>
          <a:custGeom>
            <a:rect l="l" t="t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</a:ln>
        </p:spPr>
        <p:txBody>
          <a:bodyPr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/>
        </p:txBody>
      </p:sp>
      <p:cxnSp>
        <p:nvCxnSpPr>
          <p:cNvPr id="35848" name="直接连接符 35847"/>
          <p:cNvCxnSpPr/>
          <p:nvPr/>
        </p:nvCxnSpPr>
        <p:spPr>
          <a:xfrm>
            <a:off x="457200" y="6172200"/>
            <a:ext cx="8229600" cy="0"/>
          </a:xfrm>
          <a:prstGeom prst="line">
            <a:avLst/>
          </a:prstGeom>
          <a:noFill/>
          <a:ln w="19050">
            <a:solidFill>
              <a:schemeClr val="accent1"/>
            </a:solidFill>
            <a:miter lim="800000"/>
          </a:ln>
        </p:spPr>
      </p:cxnSp>
      <p:pic>
        <p:nvPicPr>
          <p:cNvPr id="35849" name="图片 1073743875" descr="学科网 zxxk.com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hf sldNum="0"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200" b="0" i="0" u="none" baseline="0">
          <a:solidFill>
            <a:schemeClr val="tx2"/>
          </a:solidFill>
          <a:effectLst/>
          <a:latin typeface="Garamond" pitchFamily="18" charset="0"/>
          <a:ea typeface="宋体" panose="02010600030101010101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anose="05000000000000000000" pitchFamily="2" charset="2"/>
        <a:buChar char="n"/>
        <a:defRPr kumimoji="0" sz="3000" b="0" i="0" u="none" baseline="0">
          <a:solidFill>
            <a:schemeClr val="tx1"/>
          </a:solidFill>
          <a:effectLst/>
          <a:latin typeface="Arial"/>
          <a:ea typeface="宋体" panose="02010600030101010101" pitchFamily="2" charset="-122"/>
        </a:defRPr>
      </a:lvl1pPr>
      <a:lvl2pPr marL="669925" indent="-325755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anose="05000000000000000000" pitchFamily="2" charset="2"/>
        <a:buChar char="q"/>
        <a:defRPr kumimoji="0" sz="2600" b="0" i="0" u="none" baseline="0">
          <a:solidFill>
            <a:schemeClr val="tx1"/>
          </a:solidFill>
          <a:effectLst/>
          <a:latin typeface="Arial"/>
          <a:ea typeface="宋体" panose="02010600030101010101" pitchFamily="2" charset="-122"/>
        </a:defRPr>
      </a:lvl2pPr>
      <a:lvl3pPr marL="1022350" indent="-351155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anose="05000000000000000000" pitchFamily="2" charset="2"/>
        <a:buChar char="n"/>
        <a:defRPr kumimoji="0" sz="2200" b="0" i="0" u="none" baseline="0">
          <a:solidFill>
            <a:schemeClr val="tx1"/>
          </a:solidFill>
          <a:effectLst/>
          <a:latin typeface="Arial"/>
          <a:ea typeface="宋体" panose="02010600030101010101" pitchFamily="2" charset="-122"/>
        </a:defRPr>
      </a:lvl3pPr>
      <a:lvl4pPr marL="1339850" indent="-315595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q"/>
        <a:defRPr kumimoji="0" sz="2000" b="0" i="0" u="none" baseline="0">
          <a:solidFill>
            <a:schemeClr val="tx1"/>
          </a:solidFill>
          <a:effectLst/>
          <a:latin typeface="Arial"/>
          <a:ea typeface="宋体" panose="02010600030101010101" pitchFamily="2" charset="-122"/>
        </a:defRPr>
      </a:lvl4pPr>
      <a:lvl5pPr marL="1680845" indent="-339725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anose="05000000000000000000" pitchFamily="2" charset="2"/>
        <a:buChar char="§"/>
        <a:defRPr kumimoji="0" sz="2000" b="0" i="0" u="none" baseline="0">
          <a:solidFill>
            <a:schemeClr val="tx1"/>
          </a:solidFill>
          <a:effectLst/>
          <a:latin typeface="Arial"/>
          <a:ea typeface="宋体" panose="02010600030101010101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chimes1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package" Target="../embeddings/Presentation1.ppt" TargetMode="Internal" /><Relationship Id="rId3" Type="http://schemas.openxmlformats.org/officeDocument/2006/relationships/image" Target="../media/image2.emf" /><Relationship Id="rId4" Type="http://schemas.openxmlformats.org/officeDocument/2006/relationships/vmlDrawing" Target="../drawings/vmlDrawing1.vml" /><Relationship Id="rId5" Type="http://schemas.openxmlformats.org/officeDocument/2006/relationships/audio" Target="../media/chimes1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NULL" TargetMode="External" /><Relationship Id="rId3" Type="http://schemas.openxmlformats.org/officeDocument/2006/relationships/image" Target="../media/image3.gif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audio" Target="../media/chimes1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NULL" TargetMode="Externa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audio" Target="../media/audio212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NULL" TargetMode="External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audio" Target="../media/audio313.wav" /><Relationship Id="rId6" Type="http://schemas.openxmlformats.org/officeDocument/2006/relationships/audio" Target="../media/chimes1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audio" Target="../media/chimes11.wav" /><Relationship Id="rId2" Type="http://schemas.openxmlformats.org/officeDocument/2006/relationships/image" Target="NULL" TargetMode="External" /><Relationship Id="rId3" Type="http://schemas.openxmlformats.org/officeDocument/2006/relationships/image" Target="../media/image10.jpe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14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hyperlink" Target="../&#26032;&#24314;&#25991;&#20214;&#22841;/&#39640;&#19968;&#35838;&#20214;/&#19979;&#36733;/&#21160;&#28459;&#19990;&#32426;_&#26032;&#28010;&#32593;.htm" TargetMode="Ex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NULL" TargetMode="External" /><Relationship Id="rId3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NULL" TargetMode="External" /><Relationship Id="rId4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image" Target="NULL" TargetMode="External" /><Relationship Id="rId4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NULL" TargetMode="External" /><Relationship Id="rId3" Type="http://schemas.openxmlformats.org/officeDocument/2006/relationships/image" Target="../media/image2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Relationship Id="rId3" Type="http://schemas.openxmlformats.org/officeDocument/2006/relationships/image" Target="NULL" TargetMode="External" /><Relationship Id="rId4" Type="http://schemas.openxmlformats.org/officeDocument/2006/relationships/image" Target="../media/image2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NULL" TargetMode="External" /><Relationship Id="rId3" Type="http://schemas.openxmlformats.org/officeDocument/2006/relationships/image" Target="../media/image2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NULL" TargetMode="External" /><Relationship Id="rId3" Type="http://schemas.openxmlformats.org/officeDocument/2006/relationships/image" Target="../media/image2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Relationship Id="rId3" Type="http://schemas.openxmlformats.org/officeDocument/2006/relationships/image" Target="NULL" TargetMode="External" /><Relationship Id="rId4" Type="http://schemas.openxmlformats.org/officeDocument/2006/relationships/image" Target="../media/image2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NULL" TargetMode="External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Relationship Id="rId3" Type="http://schemas.openxmlformats.org/officeDocument/2006/relationships/image" Target="NULL" TargetMode="External" /><Relationship Id="rId4" Type="http://schemas.openxmlformats.org/officeDocument/2006/relationships/image" Target="../media/image2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Relationship Id="rId3" Type="http://schemas.openxmlformats.org/officeDocument/2006/relationships/image" Target="NULL" TargetMode="External" /><Relationship Id="rId4" Type="http://schemas.openxmlformats.org/officeDocument/2006/relationships/image" Target="../media/image28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Relationship Id="rId3" Type="http://schemas.openxmlformats.org/officeDocument/2006/relationships/image" Target="NULL" TargetMode="External" /><Relationship Id="rId4" Type="http://schemas.openxmlformats.org/officeDocument/2006/relationships/image" Target="../media/image29.jpeg" /><Relationship Id="rId5" Type="http://schemas.openxmlformats.org/officeDocument/2006/relationships/hyperlink" Target="../&#26032;&#24314;&#25991;&#20214;&#22841;/&#39640;&#19968;&#19978;/&#35760;&#24565;&#21016;&#21644;&#29645;&#21531;.ppt#-1,3,PowerPoint%20%E6%BC%94%E7%A4%BA%E6%96%87%E7%A8%BF" TargetMode="Externa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NULL" TargetMode="External" /><Relationship Id="rId3" Type="http://schemas.openxmlformats.org/officeDocument/2006/relationships/image" Target="../media/image30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chimes11.wav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3031010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NotDefined 2"/>
          <p:cNvSpPr/>
          <p:nvPr>
            <p:ph type="ctrTitle"/>
          </p:nvPr>
        </p:nvSpPr>
        <p:spPr>
          <a:xfrm>
            <a:off x="685800" y="1676400"/>
            <a:ext cx="7772400" cy="1924050"/>
          </a:xfrm>
          <a:noFill/>
          <a:ln>
            <a:miter lim="800000"/>
          </a:ln>
        </p:spPr>
        <p:txBody>
          <a:bodyPr/>
          <a:lstStyle/>
          <a:p>
            <a:pPr lvl="0" algn="r"/>
            <a:r>
              <a:rPr>
                <a:latin typeface="经典粗仿黑" pitchFamily="49" charset="-122"/>
                <a:ea typeface="经典粗仿黑" pitchFamily="49" charset="-122"/>
              </a:rPr>
              <a:t>记念刘和珍君</a:t>
            </a:r>
            <a:br>
              <a:rPr>
                <a:latin typeface="经典粗仿黑" pitchFamily="49" charset="-122"/>
                <a:ea typeface="经典粗仿黑" pitchFamily="49" charset="-122"/>
              </a:rPr>
            </a:br>
            <a:r>
              <a:rPr>
                <a:latin typeface="经典粗仿黑" pitchFamily="49" charset="-122"/>
                <a:ea typeface="经典粗仿黑" pitchFamily="49" charset="-122"/>
              </a:rPr>
              <a:t>鲁迅</a:t>
            </a:r>
            <a:endParaRPr>
              <a:latin typeface="经典粗仿黑" pitchFamily="49" charset="-122"/>
              <a:ea typeface="经典粗仿黑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954" name="NotDefined 2"/>
          <p:cNvSpPr/>
          <p:nvPr>
            <p:ph type="title"/>
          </p:nvPr>
        </p:nvSpPr>
        <p:spPr>
          <a:xfrm>
            <a:off x="457200" y="277813"/>
            <a:ext cx="8229600" cy="1139825"/>
          </a:xfr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 baseline="0">
                <a:solidFill>
                  <a:schemeClr val="tx2"/>
                </a:solidFill>
                <a:effectLst/>
                <a:latin typeface="Garamond" pitchFamily="18" charset="0"/>
                <a:ea typeface="宋体" panose="02010600030101010101" pitchFamily="2" charset="-122"/>
              </a:defRPr>
            </a:lvl1pPr>
          </a:lstStyle>
          <a:p>
            <a:pPr lvl="0"/>
            <a:r>
              <a:t>学习目标：</a:t>
            </a:r>
          </a:p>
        </p:txBody>
      </p:sp>
      <p:sp>
        <p:nvSpPr>
          <p:cNvPr id="125955" name="NotDefined 3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669925" indent="-32575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1022350" indent="-35115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39850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680845" indent="-33972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t>   1．知识与技能：   (1)借助课文相关背景，深入理解文章的思想感情； </a:t>
            </a:r>
          </a:p>
          <a:p>
            <a:pPr lvl="0">
              <a:buNone/>
            </a:pPr>
            <a:r>
              <a:t>   (2)理解前四节部分重点语句及关键词；</a:t>
            </a:r>
          </a:p>
          <a:p>
            <a:pPr lvl="0">
              <a:buNone/>
            </a:pPr>
            <a:r>
              <a:t>  2．过程与方法：   通过预习题目对课本有整体感知,在此基础之上深入研讨文本,挖掘作品深层次含义.</a:t>
            </a:r>
          </a:p>
          <a:p>
            <a:pPr lvl="0">
              <a:buNone/>
            </a:pPr>
            <a:r>
              <a:t>  3．情感态度与价值观：  学习爱国青年的精神，铭记血债，不忘教训，增强民族自尊心、自信心。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7" name="NotDefined 3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669925" indent="-32575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1022350" indent="-35115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39850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680845" indent="-33972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/>
        </p:txBody>
      </p:sp>
      <p:sp>
        <p:nvSpPr>
          <p:cNvPr id="62468" name="WordArt 4"/>
          <p:cNvSpPr/>
          <p:nvPr/>
        </p:nvSpPr>
        <p:spPr>
          <a:xfrm>
            <a:off x="2724150" y="2971800"/>
            <a:ext cx="4451350" cy="1573213"/>
          </a:xfrm>
        </p:spPr>
        <p:txBody>
          <a:bodyPr wrap="none" fromWordArt="1">
            <a:prstTxWarp prst="textPlain">
              <a:avLst/>
            </a:prstTxWarp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algn="ctr"/>
            <a:r>
              <a:rPr sz="7200" b="1" kern="10">
                <a:ln>
                  <a:noFill/>
                </a:ln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>
                    <a:srgbClr val="C0C0C0">
                      <a:alpha val="80000"/>
                    </a:srgbClr>
                  </a:outerShdw>
                </a:effectLst>
                <a:latin typeface="宋体" panose="02010600030101010101" pitchFamily="2" charset="-122"/>
              </a:rPr>
              <a:t>走进鲁迅</a:t>
            </a:r>
            <a:endParaRPr sz="7200" b="1" kern="10">
              <a:ln>
                <a:noFill/>
              </a:ln>
              <a:gradFill rotWithShape="0">
                <a:gsLst>
                  <a:gs pos="0">
                    <a:srgbClr val="FFFF00"/>
                  </a:gs>
                  <a:gs pos="100000">
                    <a:srgbClr val="FF9933"/>
                  </a:gs>
                </a:gsLst>
                <a:path path="rect">
                  <a:fillToRect l="50000" t="50000" r="50000" b="50000"/>
                </a:path>
              </a:gradFill>
              <a:effectLst>
                <a:outerShdw dist="35921" dir="2700000" algn="ctr">
                  <a:srgbClr val="C0C0C0">
                    <a:alpha val="80000"/>
                  </a:srgbClr>
                </a:outerShdw>
              </a:effectLst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>
    <p:sndAc>
      <p:stSnd>
        <p:snd r:embed="rId2" name="chimes1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2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3490" name="Object 2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幻灯片" r:id="rId2" imgW="4552950" imgH="3419475" progId="PowerPoint.Slide.8">
                  <p:embed/>
                </p:oleObj>
              </mc:Choice>
              <mc:Fallback>
                <p:oleObj name="幻灯片" r:id="rId2" imgW="4552950" imgH="3419475" progId="PowerPoint.Slide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4000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491" name="Text Box 3"/>
          <p:cNvSpPr txBox="1"/>
          <p:nvPr/>
        </p:nvSpPr>
        <p:spPr>
          <a:xfrm>
            <a:off x="4419600" y="0"/>
            <a:ext cx="4343400" cy="1498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ctr">
              <a:spcBef>
                <a:spcPts val="500"/>
              </a:spcBef>
              <a:spcAft>
                <a:spcPts val="500"/>
              </a:spcAft>
            </a:pPr>
            <a:r>
              <a:rPr kumimoji="1" sz="2400" b="1">
                <a:solidFill>
                  <a:srgbClr val="FF0000"/>
                </a:solidFill>
                <a:latin typeface="宋体" panose="02010600030101010101" pitchFamily="2" charset="-122"/>
              </a:rPr>
              <a:t>     </a:t>
            </a:r>
            <a:r>
              <a:rPr kumimoji="1" sz="20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</a:rPr>
              <a:t>鲁迅（１８８１-１９３６）</a:t>
            </a:r>
            <a:endParaRPr kumimoji="1" sz="2000" b="1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</a:endParaRPr>
          </a:p>
          <a:p>
            <a:pPr lvl="0" algn="ctr">
              <a:spcBef>
                <a:spcPts val="500"/>
              </a:spcBef>
              <a:spcAft>
                <a:spcPts val="500"/>
              </a:spcAft>
            </a:pPr>
            <a:r>
              <a:rPr kumimoji="1" sz="200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anose="02020603050405020304" pitchFamily="18" charset="0"/>
              </a:rPr>
              <a:t>            </a:t>
            </a:r>
            <a:r>
              <a:rPr kumimoji="1" sz="2000" b="1">
                <a:solidFill>
                  <a:srgbClr val="00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中国现代伟大的文学家、思想家、革命家。原名周树人，    字豫才，浙江绍兴人。</a:t>
            </a:r>
            <a:endParaRPr kumimoji="1" sz="2000" b="1">
              <a:solidFill>
                <a:srgbClr val="0066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  <p:sp>
        <p:nvSpPr>
          <p:cNvPr id="63492" name="Text Box 4"/>
          <p:cNvSpPr txBox="1"/>
          <p:nvPr/>
        </p:nvSpPr>
        <p:spPr>
          <a:xfrm>
            <a:off x="4500563" y="1773238"/>
            <a:ext cx="3581400" cy="1552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400" b="1"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</a:rPr>
              <a:t>●１９１８年５月，首次用“鲁迅”为笔名，发表中国现代文学史上第一篇白话小说《狂人日记》。</a:t>
            </a:r>
            <a:endParaRPr kumimoji="1" sz="2400" b="1"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</a:endParaRPr>
          </a:p>
        </p:txBody>
      </p:sp>
      <p:sp>
        <p:nvSpPr>
          <p:cNvPr id="63493" name="Text Box 5"/>
          <p:cNvSpPr txBox="1"/>
          <p:nvPr/>
        </p:nvSpPr>
        <p:spPr>
          <a:xfrm>
            <a:off x="1676400" y="4343400"/>
            <a:ext cx="594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kumimoji="1" sz="2400">
              <a:latin typeface="Times New Roman" panose="02020603050405020304" pitchFamily="18" charset="0"/>
            </a:endParaRPr>
          </a:p>
        </p:txBody>
      </p:sp>
      <p:sp>
        <p:nvSpPr>
          <p:cNvPr id="63494" name="Text Box 6"/>
          <p:cNvSpPr txBox="1"/>
          <p:nvPr/>
        </p:nvSpPr>
        <p:spPr>
          <a:xfrm>
            <a:off x="179388" y="3357563"/>
            <a:ext cx="8713787" cy="2474912"/>
          </a:xfrm>
          <a:prstGeom prst="rect">
            <a:avLst/>
          </a:prstGeom>
          <a:noFill/>
          <a:ln>
            <a:solidFill>
              <a:schemeClr val="accent1"/>
            </a:solidFill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anose="02020603050405020304" pitchFamily="18" charset="0"/>
              </a:rPr>
              <a:t>小说集：《呐喊》《彷徨》《故事新编》（历史小说）</a:t>
            </a:r>
            <a:endParaRPr kumimoji="1" sz="2400" b="1">
              <a:effectLst>
                <a:outerShdw blurRad="38100" dist="38100" dir="2700000" algn="tl">
                  <a:srgbClr val="FFFFFF"/>
                </a:outerShdw>
              </a:effectLst>
              <a:latin typeface="Times New Roman" panose="02020603050405020304" pitchFamily="18" charset="0"/>
            </a:endParaRPr>
          </a:p>
          <a:p>
            <a:pPr lvl="0">
              <a:spcBef>
                <a:spcPct val="50000"/>
              </a:spcBef>
            </a:pPr>
            <a:r>
              <a:rPr kumimoji="1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anose="02020603050405020304" pitchFamily="18" charset="0"/>
              </a:rPr>
              <a:t>散文集：《朝花夕拾》</a:t>
            </a:r>
            <a:endParaRPr kumimoji="1" sz="2400" b="1">
              <a:effectLst>
                <a:outerShdw blurRad="38100" dist="38100" dir="2700000" algn="tl">
                  <a:srgbClr val="FFFFFF"/>
                </a:outerShdw>
              </a:effectLst>
              <a:latin typeface="Times New Roman" panose="02020603050405020304" pitchFamily="18" charset="0"/>
            </a:endParaRPr>
          </a:p>
          <a:p>
            <a:pPr lvl="0">
              <a:spcBef>
                <a:spcPct val="50000"/>
              </a:spcBef>
            </a:pPr>
            <a:r>
              <a:rPr kumimoji="1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anose="02020603050405020304" pitchFamily="18" charset="0"/>
              </a:rPr>
              <a:t>散文诗集：《野草》</a:t>
            </a:r>
            <a:endParaRPr kumimoji="1" sz="2400" b="1">
              <a:effectLst>
                <a:outerShdw blurRad="38100" dist="38100" dir="2700000" algn="tl">
                  <a:srgbClr val="FFFFFF"/>
                </a:outerShdw>
              </a:effectLst>
              <a:latin typeface="Times New Roman" panose="02020603050405020304" pitchFamily="18" charset="0"/>
            </a:endParaRPr>
          </a:p>
          <a:p>
            <a:pPr lvl="0">
              <a:spcBef>
                <a:spcPct val="50000"/>
              </a:spcBef>
            </a:pPr>
            <a:r>
              <a:rPr kumimoji="1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anose="02020603050405020304" pitchFamily="18" charset="0"/>
              </a:rPr>
              <a:t>杂文集:《且介亭杂文》、《华盖集》、《而已集》、《南腔北     调集》等共16本。</a:t>
            </a:r>
            <a:endParaRPr kumimoji="1" sz="2400" b="1">
              <a:effectLst>
                <a:outerShdw blurRad="38100" dist="38100" dir="2700000" algn="tl">
                  <a:srgbClr val="FFFFFF"/>
                </a:outerShdw>
              </a:effectLst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34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34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/>
      <p:bldP spid="63492" grpId="0"/>
      <p:bldP spid="6349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Rectangle 2"/>
          <p:cNvSpPr/>
          <p:nvPr/>
        </p:nvSpPr>
        <p:spPr>
          <a:xfrm>
            <a:off x="323850" y="1773238"/>
            <a:ext cx="882015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 altLang="en-US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669925" indent="-32575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1022350" indent="-35115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39850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680845" indent="-33972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3400" b="1">
                <a:ea typeface="华文隶书" pitchFamily="2" charset="-122"/>
              </a:rPr>
              <a:t>译书尚未成功，惊闻殒星，中国何人领呐喊</a:t>
            </a:r>
            <a:endParaRPr sz="3400" b="1">
              <a:ea typeface="华文隶书" pitchFamily="2" charset="-122"/>
            </a:endParaRPr>
          </a:p>
          <a:p>
            <a:pPr lvl="0">
              <a:buNone/>
            </a:pPr>
            <a:endParaRPr sz="3400" b="1">
              <a:solidFill>
                <a:srgbClr val="FFFF00"/>
              </a:solidFill>
              <a:ea typeface="华文隶书" pitchFamily="2" charset="-122"/>
            </a:endParaRPr>
          </a:p>
          <a:p>
            <a:pPr lvl="0">
              <a:buNone/>
            </a:pPr>
            <a:endParaRPr sz="3400" b="1">
              <a:solidFill>
                <a:srgbClr val="FFFF00"/>
              </a:solidFill>
              <a:ea typeface="华文隶书" pitchFamily="2" charset="-122"/>
            </a:endParaRPr>
          </a:p>
          <a:p>
            <a:pPr lvl="0">
              <a:buNone/>
            </a:pPr>
            <a:endParaRPr sz="3400" b="1">
              <a:solidFill>
                <a:srgbClr val="FFFF00"/>
              </a:solidFill>
              <a:ea typeface="华文隶书" pitchFamily="2" charset="-122"/>
            </a:endParaRPr>
          </a:p>
          <a:p>
            <a:pPr lvl="0">
              <a:buNone/>
            </a:pPr>
            <a:endParaRPr sz="3400" b="1">
              <a:solidFill>
                <a:srgbClr val="FFFF00"/>
              </a:solidFill>
              <a:ea typeface="华文隶书" pitchFamily="2" charset="-122"/>
            </a:endParaRPr>
          </a:p>
          <a:p>
            <a:pPr lvl="0">
              <a:buNone/>
            </a:pPr>
            <a:r>
              <a:rPr sz="3400" b="1">
                <a:ea typeface="华文隶书" pitchFamily="2" charset="-122"/>
              </a:rPr>
              <a:t>先生已经作古，痛忆旧雨，文坛从此感彷徨</a:t>
            </a:r>
            <a:endParaRPr sz="3400" b="1">
              <a:ea typeface="华文隶书" pitchFamily="2" charset="-122"/>
            </a:endParaRPr>
          </a:p>
        </p:txBody>
      </p:sp>
      <p:pic>
        <p:nvPicPr>
          <p:cNvPr id="64515" name="Picture 3"/>
          <p:cNvPicPr>
            <a:picLocks noChangeAspect="1" noCrop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609600" y="304800"/>
            <a:ext cx="2197100" cy="1096963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64516" name="Picture 4"/>
          <p:cNvPicPr>
            <a:picLocks noChangeAspect="1"/>
          </p:cNvPicPr>
          <p:nvPr/>
        </p:nvPicPr>
        <p:blipFill>
          <a:blip r:embed="rId4" r:link="rId2"/>
          <a:stretch>
            <a:fillRect/>
          </a:stretch>
        </p:blipFill>
        <p:spPr>
          <a:xfrm>
            <a:off x="1371600" y="2438400"/>
            <a:ext cx="2640013" cy="24479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64517" name="Picture 5"/>
          <p:cNvPicPr>
            <a:picLocks noChangeAspect="1"/>
          </p:cNvPicPr>
          <p:nvPr/>
        </p:nvPicPr>
        <p:blipFill>
          <a:blip r:embed="rId5" r:link="rId2"/>
          <a:stretch>
            <a:fillRect/>
          </a:stretch>
        </p:blipFill>
        <p:spPr>
          <a:xfrm>
            <a:off x="5715000" y="2286000"/>
            <a:ext cx="2244725" cy="2592388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645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538" name="Picture 2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323850" y="188913"/>
            <a:ext cx="4476750" cy="377348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5539" name="Text Box 3"/>
          <p:cNvSpPr txBox="1"/>
          <p:nvPr/>
        </p:nvSpPr>
        <p:spPr>
          <a:xfrm>
            <a:off x="1042988" y="4076700"/>
            <a:ext cx="2728912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3600" b="1">
                <a:latin typeface="Times New Roman" panose="02020603050405020304" pitchFamily="18" charset="0"/>
                <a:ea typeface="楷体_GB2312" pitchFamily="49" charset="-122"/>
              </a:rPr>
              <a:t>鲁迅在书房</a:t>
            </a:r>
            <a:endParaRPr kumimoji="1" sz="36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pic>
        <p:nvPicPr>
          <p:cNvPr id="65540" name="Picture 4"/>
          <p:cNvPicPr>
            <a:picLocks noChangeAspect="1"/>
          </p:cNvPicPr>
          <p:nvPr/>
        </p:nvPicPr>
        <p:blipFill>
          <a:blip r:embed="rId4" r:link="rId2"/>
          <a:stretch>
            <a:fillRect/>
          </a:stretch>
        </p:blipFill>
        <p:spPr>
          <a:xfrm>
            <a:off x="4953000" y="228600"/>
            <a:ext cx="3962400" cy="49291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5541" name="Rectangle 5"/>
          <p:cNvSpPr/>
          <p:nvPr/>
        </p:nvSpPr>
        <p:spPr>
          <a:xfrm>
            <a:off x="5292725" y="5516563"/>
            <a:ext cx="3040063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r>
              <a:rPr kumimoji="1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鲁迅和青年谈话</a:t>
            </a:r>
            <a:endParaRPr kumimoji="1" sz="32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55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5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5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55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55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0" dur="500"/>
                                        <p:tgtEl>
                                          <p:spTgt spid="655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/>
      <p:bldP spid="655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562" name="Picture 2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457200"/>
            <a:ext cx="2857500" cy="42767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6563" name="Text Box 3"/>
          <p:cNvSpPr txBox="1"/>
          <p:nvPr/>
        </p:nvSpPr>
        <p:spPr>
          <a:xfrm>
            <a:off x="3429000" y="533400"/>
            <a:ext cx="2014538" cy="480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4800">
                <a:latin typeface="Times New Roman" panose="02020603050405020304" pitchFamily="18" charset="0"/>
                <a:ea typeface="方正黄草简体" pitchFamily="2" charset="-122"/>
              </a:rPr>
              <a:t>无情未必真豪杰</a:t>
            </a:r>
            <a:endParaRPr kumimoji="1" sz="4800">
              <a:latin typeface="Times New Roman" panose="02020603050405020304" pitchFamily="18" charset="0"/>
              <a:ea typeface="方正黄草简体" pitchFamily="2" charset="-122"/>
            </a:endParaRPr>
          </a:p>
          <a:p>
            <a:pPr lvl="0">
              <a:spcBef>
                <a:spcPct val="50000"/>
              </a:spcBef>
            </a:pPr>
            <a:r>
              <a:rPr kumimoji="1" sz="4800">
                <a:latin typeface="Times New Roman" panose="02020603050405020304" pitchFamily="18" charset="0"/>
                <a:ea typeface="方正黄草简体" pitchFamily="2" charset="-122"/>
              </a:rPr>
              <a:t>怜子如何不丈夫</a:t>
            </a:r>
            <a:endParaRPr kumimoji="1" sz="2400">
              <a:latin typeface="Times New Roman" panose="02020603050405020304" pitchFamily="18" charset="0"/>
            </a:endParaRPr>
          </a:p>
        </p:txBody>
      </p:sp>
      <p:pic>
        <p:nvPicPr>
          <p:cNvPr id="66564" name="Picture 4"/>
          <p:cNvPicPr>
            <a:picLocks noChangeAspect="1"/>
          </p:cNvPicPr>
          <p:nvPr/>
        </p:nvPicPr>
        <p:blipFill>
          <a:blip r:embed="rId4" r:link="rId2"/>
          <a:stretch>
            <a:fillRect/>
          </a:stretch>
        </p:blipFill>
        <p:spPr>
          <a:xfrm>
            <a:off x="5562600" y="609600"/>
            <a:ext cx="2876550" cy="40386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6565" name="Text Box 5"/>
          <p:cNvSpPr txBox="1"/>
          <p:nvPr/>
        </p:nvSpPr>
        <p:spPr>
          <a:xfrm>
            <a:off x="685800" y="5181600"/>
            <a:ext cx="7772400" cy="1004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 b="1">
                <a:latin typeface="Arial Black" panose="020b0a04020102020204" pitchFamily="34" charset="0"/>
              </a:rPr>
              <a:t>         </a:t>
            </a:r>
            <a:r>
              <a:rPr sz="2400" b="1">
                <a:solidFill>
                  <a:srgbClr val="FFFFFF"/>
                </a:solidFill>
                <a:latin typeface="宋体" panose="02010600030101010101" pitchFamily="2" charset="-122"/>
              </a:rPr>
              <a:t>           </a:t>
            </a:r>
            <a:endParaRPr sz="2400" b="1">
              <a:solidFill>
                <a:srgbClr val="FFFFFF"/>
              </a:solidFill>
              <a:latin typeface="宋体" panose="02010600030101010101" pitchFamily="2" charset="-122"/>
            </a:endParaRPr>
          </a:p>
          <a:p>
            <a:pPr lvl="0">
              <a:spcBef>
                <a:spcPct val="50000"/>
              </a:spcBef>
            </a:pPr>
            <a:endParaRPr sz="2400" b="1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6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6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6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6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/>
      <p:bldP spid="6656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7586" name="Picture 2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4191000" y="1211263"/>
            <a:ext cx="3657600" cy="313213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7587" name="Text Box 3"/>
          <p:cNvSpPr txBox="1"/>
          <p:nvPr/>
        </p:nvSpPr>
        <p:spPr>
          <a:xfrm>
            <a:off x="900113" y="2420938"/>
            <a:ext cx="2751137" cy="758825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4000" b="1">
                <a:latin typeface="Times New Roman" panose="02020603050405020304" pitchFamily="18" charset="0"/>
                <a:ea typeface="黑体" panose="02010609060101010101" charset="-122"/>
              </a:rPr>
              <a:t>鲁 迅 逝 世</a:t>
            </a:r>
            <a:endParaRPr kumimoji="1" sz="4000" b="1"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grpSp>
        <p:nvGrpSpPr>
          <p:cNvPr id="67588" name="Group 4"/>
          <p:cNvGrpSpPr/>
          <p:nvPr/>
        </p:nvGrpSpPr>
        <p:grpSpPr>
          <a:xfrm>
            <a:off x="1247775" y="4386263"/>
            <a:ext cx="3048000" cy="1665287"/>
            <a:chOff x="786" y="2763"/>
            <a:chExt cx="1920" cy="1049"/>
          </a:xfrm>
        </p:grpSpPr>
        <p:pic>
          <p:nvPicPr>
            <p:cNvPr id="67589" name="Picture 5"/>
            <p:cNvPicPr>
              <a:picLocks noChangeAspect="1"/>
            </p:cNvPicPr>
            <p:nvPr/>
          </p:nvPicPr>
          <p:blipFill>
            <a:blip r:embed="rId4" r:link="rId2"/>
            <a:stretch>
              <a:fillRect/>
            </a:stretch>
          </p:blipFill>
          <p:spPr>
            <a:xfrm>
              <a:off x="1671" y="3524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590" name="Picture 6"/>
            <p:cNvPicPr>
              <a:picLocks noChangeAspect="1"/>
            </p:cNvPicPr>
            <p:nvPr/>
          </p:nvPicPr>
          <p:blipFill>
            <a:blip r:embed="rId5" r:link="rId2"/>
            <a:stretch>
              <a:fillRect/>
            </a:stretch>
          </p:blipFill>
          <p:spPr>
            <a:xfrm>
              <a:off x="786" y="2763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591" name="Picture 7"/>
            <p:cNvPicPr>
              <a:picLocks noChangeAspect="1"/>
            </p:cNvPicPr>
            <p:nvPr/>
          </p:nvPicPr>
          <p:blipFill>
            <a:blip r:embed="rId6" r:link="rId2"/>
            <a:stretch>
              <a:fillRect/>
            </a:stretch>
          </p:blipFill>
          <p:spPr>
            <a:xfrm>
              <a:off x="2418" y="3277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</p:grpSp>
      <p:grpSp>
        <p:nvGrpSpPr>
          <p:cNvPr id="67592" name="Group 8"/>
          <p:cNvGrpSpPr/>
          <p:nvPr/>
        </p:nvGrpSpPr>
        <p:grpSpPr>
          <a:xfrm>
            <a:off x="5043488" y="574675"/>
            <a:ext cx="3122612" cy="554038"/>
            <a:chOff x="3177" y="362"/>
            <a:chExt cx="1967" cy="349"/>
          </a:xfrm>
        </p:grpSpPr>
        <p:pic>
          <p:nvPicPr>
            <p:cNvPr id="67593" name="Picture 9"/>
            <p:cNvPicPr>
              <a:picLocks noChangeAspect="1"/>
            </p:cNvPicPr>
            <p:nvPr/>
          </p:nvPicPr>
          <p:blipFill>
            <a:blip r:embed="rId7" r:link="rId2"/>
            <a:stretch>
              <a:fillRect/>
            </a:stretch>
          </p:blipFill>
          <p:spPr>
            <a:xfrm>
              <a:off x="4856" y="423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594" name="图片 67593"/>
            <p:cNvPicPr>
              <a:picLocks noChangeAspect="1"/>
            </p:cNvPicPr>
            <p:nvPr/>
          </p:nvPicPr>
          <p:blipFill>
            <a:blip r:embed="rId8" r:link="rId2"/>
            <a:stretch>
              <a:fillRect/>
            </a:stretch>
          </p:blipFill>
          <p:spPr>
            <a:xfrm>
              <a:off x="3177" y="362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</p:grpSp>
      <p:grpSp>
        <p:nvGrpSpPr>
          <p:cNvPr id="67595" name="组合 67594"/>
          <p:cNvGrpSpPr/>
          <p:nvPr/>
        </p:nvGrpSpPr>
        <p:grpSpPr>
          <a:xfrm>
            <a:off x="4441825" y="2733675"/>
            <a:ext cx="4094163" cy="3570288"/>
            <a:chOff x="2798" y="1722"/>
            <a:chExt cx="2579" cy="2249"/>
          </a:xfrm>
        </p:grpSpPr>
        <p:pic>
          <p:nvPicPr>
            <p:cNvPr id="67596" name="图片 67595"/>
            <p:cNvPicPr>
              <a:picLocks noChangeAspect="1"/>
            </p:cNvPicPr>
            <p:nvPr/>
          </p:nvPicPr>
          <p:blipFill>
            <a:blip r:embed="rId4" r:link="rId2"/>
            <a:stretch>
              <a:fillRect/>
            </a:stretch>
          </p:blipFill>
          <p:spPr>
            <a:xfrm>
              <a:off x="5089" y="2690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597" name="图片 67596"/>
            <p:cNvPicPr>
              <a:picLocks noChangeAspect="1"/>
            </p:cNvPicPr>
            <p:nvPr/>
          </p:nvPicPr>
          <p:blipFill>
            <a:blip r:embed="rId5" r:link="rId2"/>
            <a:stretch>
              <a:fillRect/>
            </a:stretch>
          </p:blipFill>
          <p:spPr>
            <a:xfrm>
              <a:off x="3814" y="3683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598" name="图片 67597"/>
            <p:cNvPicPr>
              <a:picLocks noChangeAspect="1"/>
            </p:cNvPicPr>
            <p:nvPr/>
          </p:nvPicPr>
          <p:blipFill>
            <a:blip r:embed="rId6" r:link="rId2"/>
            <a:stretch>
              <a:fillRect/>
            </a:stretch>
          </p:blipFill>
          <p:spPr>
            <a:xfrm>
              <a:off x="3790" y="2396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599" name="图片 67598"/>
            <p:cNvPicPr>
              <a:picLocks noChangeAspect="1"/>
            </p:cNvPicPr>
            <p:nvPr/>
          </p:nvPicPr>
          <p:blipFill>
            <a:blip r:embed="rId8" r:link="rId2"/>
            <a:stretch>
              <a:fillRect/>
            </a:stretch>
          </p:blipFill>
          <p:spPr>
            <a:xfrm>
              <a:off x="3557" y="2960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600" name="Picture 10"/>
            <p:cNvPicPr>
              <a:picLocks noChangeAspect="1"/>
            </p:cNvPicPr>
            <p:nvPr/>
          </p:nvPicPr>
          <p:blipFill>
            <a:blip r:embed="rId5" r:link="rId2"/>
            <a:stretch>
              <a:fillRect/>
            </a:stretch>
          </p:blipFill>
          <p:spPr>
            <a:xfrm>
              <a:off x="2798" y="3021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601" name="Picture 11"/>
            <p:cNvPicPr>
              <a:picLocks noChangeAspect="1"/>
            </p:cNvPicPr>
            <p:nvPr/>
          </p:nvPicPr>
          <p:blipFill>
            <a:blip r:embed="rId5" r:link="rId2"/>
            <a:stretch>
              <a:fillRect/>
            </a:stretch>
          </p:blipFill>
          <p:spPr>
            <a:xfrm>
              <a:off x="4966" y="1722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602" name="Picture 12"/>
            <p:cNvPicPr>
              <a:picLocks noChangeAspect="1"/>
            </p:cNvPicPr>
            <p:nvPr/>
          </p:nvPicPr>
          <p:blipFill>
            <a:blip r:embed="rId6" r:link="rId2"/>
            <a:stretch>
              <a:fillRect/>
            </a:stretch>
          </p:blipFill>
          <p:spPr>
            <a:xfrm>
              <a:off x="4452" y="3401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</p:grpSp>
      <p:grpSp>
        <p:nvGrpSpPr>
          <p:cNvPr id="67603" name="Group 13"/>
          <p:cNvGrpSpPr/>
          <p:nvPr/>
        </p:nvGrpSpPr>
        <p:grpSpPr>
          <a:xfrm>
            <a:off x="627063" y="1020763"/>
            <a:ext cx="3492500" cy="3201987"/>
            <a:chOff x="395" y="643"/>
            <a:chExt cx="2200" cy="2017"/>
          </a:xfrm>
        </p:grpSpPr>
        <p:pic>
          <p:nvPicPr>
            <p:cNvPr id="67604" name="Picture 14"/>
            <p:cNvPicPr>
              <a:picLocks noChangeAspect="1"/>
            </p:cNvPicPr>
            <p:nvPr/>
          </p:nvPicPr>
          <p:blipFill>
            <a:blip r:embed="rId9" r:link="rId2"/>
            <a:stretch>
              <a:fillRect/>
            </a:stretch>
          </p:blipFill>
          <p:spPr>
            <a:xfrm>
              <a:off x="395" y="643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605" name="Picture 15"/>
            <p:cNvPicPr>
              <a:picLocks noChangeAspect="1"/>
            </p:cNvPicPr>
            <p:nvPr/>
          </p:nvPicPr>
          <p:blipFill>
            <a:blip r:embed="rId8" r:link="rId2"/>
            <a:stretch>
              <a:fillRect/>
            </a:stretch>
          </p:blipFill>
          <p:spPr>
            <a:xfrm>
              <a:off x="922" y="1636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606" name="Picture 16"/>
            <p:cNvPicPr>
              <a:picLocks noChangeAspect="1"/>
            </p:cNvPicPr>
            <p:nvPr/>
          </p:nvPicPr>
          <p:blipFill>
            <a:blip r:embed="rId4" r:link="rId2"/>
            <a:stretch>
              <a:fillRect/>
            </a:stretch>
          </p:blipFill>
          <p:spPr>
            <a:xfrm>
              <a:off x="2111" y="2372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607" name="Picture 17"/>
            <p:cNvPicPr>
              <a:picLocks noChangeAspect="1"/>
            </p:cNvPicPr>
            <p:nvPr/>
          </p:nvPicPr>
          <p:blipFill>
            <a:blip r:embed="rId4" r:link="rId2"/>
            <a:stretch>
              <a:fillRect/>
            </a:stretch>
          </p:blipFill>
          <p:spPr>
            <a:xfrm>
              <a:off x="2307" y="655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608" name="Picture 18"/>
            <p:cNvPicPr>
              <a:picLocks noChangeAspect="1"/>
            </p:cNvPicPr>
            <p:nvPr/>
          </p:nvPicPr>
          <p:blipFill>
            <a:blip r:embed="rId9" r:link="rId2"/>
            <a:stretch>
              <a:fillRect/>
            </a:stretch>
          </p:blipFill>
          <p:spPr>
            <a:xfrm>
              <a:off x="1915" y="1991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7609" name="Picture 19"/>
            <p:cNvPicPr>
              <a:picLocks noChangeAspect="1"/>
            </p:cNvPicPr>
            <p:nvPr/>
          </p:nvPicPr>
          <p:blipFill>
            <a:blip r:embed="rId9" r:link="rId2"/>
            <a:stretch>
              <a:fillRect/>
            </a:stretch>
          </p:blipFill>
          <p:spPr>
            <a:xfrm>
              <a:off x="1327" y="962"/>
              <a:ext cx="288" cy="288"/>
            </a:xfrm>
            <a:prstGeom prst="rect">
              <a:avLst/>
            </a:prstGeom>
            <a:noFill/>
            <a:ln>
              <a:miter lim="800000"/>
            </a:ln>
          </p:spPr>
        </p:pic>
      </p:grpSp>
      <p:sp>
        <p:nvSpPr>
          <p:cNvPr id="67610" name="矩形 67609"/>
          <p:cNvSpPr/>
          <p:nvPr/>
        </p:nvSpPr>
        <p:spPr>
          <a:xfrm>
            <a:off x="900113" y="4652963"/>
            <a:ext cx="7648575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r>
              <a:rPr sz="4800" b="1">
                <a:effectLst>
                  <a:outerShdw blurRad="38100" dist="38100" dir="2700000" algn="tl">
                    <a:srgbClr val="FFFFFF"/>
                  </a:outerShdw>
                </a:effectLst>
                <a:latin typeface="华文行楷" pitchFamily="2" charset="-122"/>
                <a:ea typeface="华文行楷" pitchFamily="2" charset="-122"/>
              </a:rPr>
              <a:t>“忘记我，管自己的生活！” </a:t>
            </a:r>
            <a:endParaRPr sz="4800" b="1">
              <a:effectLst>
                <a:outerShdw blurRad="38100" dist="38100" dir="2700000" algn="tl">
                  <a:srgbClr val="FFFFFF"/>
                </a:outerShdw>
              </a:effectLst>
              <a:latin typeface="华文行楷" pitchFamily="2" charset="-122"/>
              <a:ea typeface="华文行楷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75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75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75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75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676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/>
      <p:bldP spid="676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114" name="Text Box 2"/>
          <p:cNvSpPr txBox="1"/>
          <p:nvPr/>
        </p:nvSpPr>
        <p:spPr>
          <a:xfrm>
            <a:off x="344488" y="260350"/>
            <a:ext cx="7467600" cy="6497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800" b="1">
                <a:latin typeface="宋体" panose="02010600030101010101" pitchFamily="2" charset="-122"/>
              </a:rPr>
              <a:t>１９２６年３月，奉系军阀在日本帝国主义支持下进兵关内，冯玉祥率领的国民军同奉军作战。日本帝国主义公开援助奉军，派军舰驶入大沽口，炮击国民军。国民军开炮还击。日本帝国主义便向当时的北洋军阀段祺瑞执政府提出抗议，又联合英、法、意、荷、比、西等国驻北京公使，借口维护《辛丑条约》，提出种种无理条件，并且在天津附近集中各国军队，准备武力进攻。３月１８日，北京人民为了反对帝国主义侵犯我国主权，在天安门前集会抗议，会后到执政府前请愿，段祺瑞执政府竟命令卫兵向请愿群众开枪，并用大刀铁棍追打砍杀，制造了骇人听闻的“三·一八”惨案。刘和珍等人都是在当时遇害的。鲁迅称这一天为“民国以来最黑暗的一天”。 </a:t>
            </a:r>
            <a:endParaRPr kumimoji="1" sz="2800" b="1">
              <a:latin typeface="宋体" panose="02010600030101010101" pitchFamily="2" charset="-122"/>
            </a:endParaRPr>
          </a:p>
        </p:txBody>
      </p:sp>
      <p:sp>
        <p:nvSpPr>
          <p:cNvPr id="90115" name="Text Box 3">
            <a:hlinkClick r:id="rId3"/>
          </p:cNvPr>
          <p:cNvSpPr txBox="1"/>
          <p:nvPr/>
        </p:nvSpPr>
        <p:spPr>
          <a:xfrm>
            <a:off x="7908925" y="1981200"/>
            <a:ext cx="1006475" cy="3200400"/>
          </a:xfrm>
          <a:prstGeom prst="rect">
            <a:avLst/>
          </a:prstGeom>
          <a:solidFill>
            <a:srgbClr val="FFFF00">
              <a:alpha val="42000"/>
            </a:srgbClr>
          </a:solidFill>
          <a:ln>
            <a:noFill/>
            <a:miter lim="800000"/>
          </a:ln>
        </p:spPr>
        <p:txBody>
          <a:bodyPr vert="eaVert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5400" b="1">
                <a:solidFill>
                  <a:srgbClr val="FF3300"/>
                </a:solidFill>
                <a:latin typeface="Times New Roman" panose="02020603050405020304" pitchFamily="18" charset="0"/>
                <a:ea typeface="华文行楷" pitchFamily="2" charset="-122"/>
              </a:rPr>
              <a:t>时代背景</a:t>
            </a:r>
            <a:endParaRPr kumimoji="1" sz="5400" b="1">
              <a:solidFill>
                <a:srgbClr val="FF3300"/>
              </a:solidFill>
              <a:latin typeface="Times New Roman" panose="02020603050405020304" pitchFamily="18" charset="0"/>
              <a:ea typeface="华文行楷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90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810" name="NotDefined 2"/>
          <p:cNvSpPr/>
          <p:nvPr>
            <p:ph type="body" idx="4294967295"/>
          </p:nvPr>
        </p:nvSpPr>
        <p:spPr>
          <a:xfrm>
            <a:off x="2514600" y="381000"/>
            <a:ext cx="6172200" cy="5749925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669925" indent="-32575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1022350" indent="-35115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39850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680845" indent="-33972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>
                <a:latin typeface="经典粗仿黑" pitchFamily="49" charset="-122"/>
                <a:ea typeface="经典粗仿黑" pitchFamily="49" charset="-122"/>
              </a:rPr>
              <a:t>当噩耗传来的时候，鲁迅正在写《无花的蔷薇之二》，他怀着满腔的悲愤，当天晚上就写下了该文的4-9则，揭露控诉反动派的这一暴行，并指出：“这不是一件事的结束，而是一件事的开头。墨写的谎言，决掩不住血写的事实。血债必须用同物偿还。拖欠得愈久，就要付更大的利息。”后来，鲁迅又相继写了《死地》《可惨与可笑》等文。4月1日，写下了著名的《记念刘和珍君》，后收在《华盖集续编》。</a:t>
            </a:r>
            <a:endParaRPr>
              <a:latin typeface="经典粗仿黑" pitchFamily="49" charset="-122"/>
              <a:ea typeface="经典粗仿黑" pitchFamily="49" charset="-122"/>
            </a:endParaRPr>
          </a:p>
        </p:txBody>
      </p:sp>
      <p:pic>
        <p:nvPicPr>
          <p:cNvPr id="119811" name="Picture 3"/>
          <p:cNvPicPr>
            <a:picLocks noChangeAspect="1"/>
          </p:cNvPicPr>
          <p:nvPr/>
        </p:nvPicPr>
        <p:blipFill>
          <a:blip r:embed="rId3" r:link="rId2"/>
          <a:srcRect r="11135" b="6130"/>
          <a:stretch>
            <a:fillRect/>
          </a:stretch>
        </p:blipFill>
        <p:spPr>
          <a:xfrm>
            <a:off x="457200" y="381000"/>
            <a:ext cx="2090738" cy="2771775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6" name="Text Box 2"/>
          <p:cNvSpPr txBox="1"/>
          <p:nvPr/>
        </p:nvSpPr>
        <p:spPr>
          <a:xfrm>
            <a:off x="1331913" y="5589588"/>
            <a:ext cx="6624637" cy="7016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4000">
                <a:solidFill>
                  <a:srgbClr val="0000FF"/>
                </a:solidFill>
                <a:ea typeface="方正舒体" pitchFamily="2" charset="-122"/>
              </a:rPr>
              <a:t>三·一八天安门前集会</a:t>
            </a:r>
            <a:endParaRPr sz="4000">
              <a:solidFill>
                <a:srgbClr val="0000FF"/>
              </a:solidFill>
              <a:ea typeface="方正舒体" pitchFamily="2" charset="-122"/>
            </a:endParaRPr>
          </a:p>
        </p:txBody>
      </p:sp>
      <p:pic>
        <p:nvPicPr>
          <p:cNvPr id="93187" name="Picture 3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990600" y="304800"/>
            <a:ext cx="7162800" cy="4924425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 spd="slow">
    <p:newsflash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234" name="Text Box 2"/>
          <p:cNvSpPr txBox="1"/>
          <p:nvPr/>
        </p:nvSpPr>
        <p:spPr>
          <a:xfrm>
            <a:off x="2268538" y="5805488"/>
            <a:ext cx="4032250" cy="7016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4000">
                <a:solidFill>
                  <a:srgbClr val="0000FF"/>
                </a:solidFill>
                <a:ea typeface="方正舒体" pitchFamily="2" charset="-122"/>
              </a:rPr>
              <a:t>游 行 队 伍</a:t>
            </a:r>
            <a:endParaRPr sz="4000">
              <a:solidFill>
                <a:srgbClr val="0000FF"/>
              </a:solidFill>
              <a:ea typeface="方正舒体" pitchFamily="2" charset="-122"/>
            </a:endParaRPr>
          </a:p>
        </p:txBody>
      </p:sp>
      <p:pic>
        <p:nvPicPr>
          <p:cNvPr id="95235" name="Picture 3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1447800" y="609600"/>
            <a:ext cx="6705600" cy="4692650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978" name="Rectangle 2"/>
          <p:cNvSpPr/>
          <p:nvPr/>
        </p:nvSpPr>
        <p:spPr>
          <a:xfrm>
            <a:off x="2124075" y="5949950"/>
            <a:ext cx="5162550" cy="519113"/>
          </a:xfrm>
          <a:prstGeom prst="rect">
            <a:avLst/>
          </a:prstGeom>
          <a:solidFill>
            <a:schemeClr val="tx1"/>
          </a:solidFill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r>
              <a:rPr sz="280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学生结队前往段祺瑞执政府请愿</a:t>
            </a:r>
            <a:endParaRPr sz="2800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  <p:pic>
        <p:nvPicPr>
          <p:cNvPr id="126979" name="Picture 3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252413" y="333375"/>
            <a:ext cx="8616950" cy="5257800"/>
          </a:xfrm>
          <a:prstGeom prst="rect">
            <a:avLst/>
          </a:prstGeom>
          <a:noFill/>
          <a:ln w="38100" cap="rnd">
            <a:solidFill>
              <a:schemeClr val="tx1"/>
            </a:solidFill>
            <a:prstDash val="sysDot"/>
            <a:miter lim="800000"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9330" name="Picture 2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0" y="0"/>
            <a:ext cx="7696200" cy="5921375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 spd="slow">
    <p:plus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026" name="Rectangle 2"/>
          <p:cNvSpPr/>
          <p:nvPr/>
        </p:nvSpPr>
        <p:spPr>
          <a:xfrm>
            <a:off x="2555875" y="6165850"/>
            <a:ext cx="4191000" cy="617538"/>
          </a:xfrm>
          <a:prstGeom prst="rect">
            <a:avLst/>
          </a:prstGeom>
          <a:solidFill>
            <a:schemeClr val="tx1"/>
          </a:solidFill>
          <a:ln>
            <a:noFill/>
            <a:miter lim="800000"/>
          </a:ln>
          <a:effectLst/>
        </p:spPr>
        <p:txBody>
          <a:bodyPr anchor="ctr" anchorCtr="0"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ctr"/>
            <a:r>
              <a:rPr sz="2800" b="1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</a:rPr>
              <a:t>中弹倒下的大学生</a:t>
            </a:r>
            <a:r>
              <a:rPr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</a:rPr>
              <a:t> </a:t>
            </a:r>
            <a:endParaRPr sz="28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</a:endParaRPr>
          </a:p>
        </p:txBody>
      </p:sp>
      <p:pic>
        <p:nvPicPr>
          <p:cNvPr id="129027" name="Picture 3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407988" y="260350"/>
            <a:ext cx="8358187" cy="5567363"/>
          </a:xfrm>
          <a:prstGeom prst="rect">
            <a:avLst/>
          </a:prstGeom>
          <a:solidFill>
            <a:srgbClr val="CCFFFF">
              <a:alpha val="50000"/>
            </a:srgbClr>
          </a:solidFill>
          <a:ln w="47625" cap="rnd">
            <a:solidFill>
              <a:srgbClr val="800080"/>
            </a:solidFill>
            <a:prstDash val="sysDot"/>
            <a:miter lim="800000"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074" name="Picture 2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180975" y="333375"/>
            <a:ext cx="7127875" cy="61912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1075" name="Text Box 3"/>
          <p:cNvSpPr txBox="1"/>
          <p:nvPr/>
        </p:nvSpPr>
        <p:spPr>
          <a:xfrm>
            <a:off x="7596188" y="1052513"/>
            <a:ext cx="1282700" cy="5029200"/>
          </a:xfrm>
          <a:prstGeom prst="rect">
            <a:avLst/>
          </a:prstGeom>
          <a:solidFill>
            <a:schemeClr val="tx1"/>
          </a:solidFill>
          <a:ln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ctr"/>
            <a:r>
              <a:rPr sz="3600" b="1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三一八惨案中</a:t>
            </a:r>
            <a:endParaRPr sz="3600" b="1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anose="02020603050405020304" pitchFamily="18" charset="0"/>
            </a:endParaRPr>
          </a:p>
          <a:p>
            <a:pPr lvl="0" algn="ctr"/>
            <a:r>
              <a:rPr sz="3600" b="1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</a:rPr>
              <a:t>军阀残酷屠杀群众</a:t>
            </a:r>
            <a:endParaRPr sz="6000" b="1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Verdana" panose="020b0604030504040204" pitchFamily="34" charset="0"/>
              <a:ea typeface="华文新魏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378" name="Text Box 2"/>
          <p:cNvSpPr txBox="1"/>
          <p:nvPr/>
        </p:nvSpPr>
        <p:spPr>
          <a:xfrm>
            <a:off x="2771775" y="5876925"/>
            <a:ext cx="3889375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4000">
                <a:solidFill>
                  <a:srgbClr val="0000FF"/>
                </a:solidFill>
                <a:ea typeface="方正舒体" pitchFamily="2" charset="-122"/>
              </a:rPr>
              <a:t>刘和珍烈士遗像</a:t>
            </a:r>
            <a:endParaRPr sz="4000">
              <a:solidFill>
                <a:srgbClr val="0000FF"/>
              </a:solidFill>
              <a:ea typeface="方正舒体" pitchFamily="2" charset="-122"/>
            </a:endParaRPr>
          </a:p>
        </p:txBody>
      </p:sp>
      <p:pic>
        <p:nvPicPr>
          <p:cNvPr id="101379" name="Picture 3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2627313" y="404813"/>
            <a:ext cx="3887787" cy="5257800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 spd="slow">
    <p:cover dir="ru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714" name="NotDefined 2"/>
          <p:cNvSpPr/>
          <p:nvPr>
            <p:ph type="title"/>
          </p:nvPr>
        </p:nvSpPr>
        <p:spPr>
          <a:xfrm>
            <a:off x="457200" y="277813"/>
            <a:ext cx="8229600" cy="876300"/>
          </a:xfr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 baseline="0">
                <a:solidFill>
                  <a:schemeClr val="tx2"/>
                </a:solidFill>
                <a:effectLst/>
                <a:latin typeface="Garamond" pitchFamily="18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华文隶书" pitchFamily="2" charset="-122"/>
              </a:rPr>
              <a:t>三</a:t>
            </a:r>
            <a:r>
              <a:rPr sz="380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华文新魏" pitchFamily="2" charset="-122"/>
                <a:ea typeface="华文隶书" pitchFamily="2" charset="-122"/>
              </a:rPr>
              <a:t>·</a:t>
            </a:r>
            <a:r>
              <a:rPr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华文隶书" pitchFamily="2" charset="-122"/>
              </a:rPr>
              <a:t>一八惨案</a:t>
            </a:r>
            <a:endParaRPr>
              <a:solidFill>
                <a:srgbClr val="FF0000"/>
              </a:solidFill>
              <a:effectLst>
                <a:outerShdw blurRad="38100" dist="38100" dir="2700000" algn="tl">
                  <a:srgbClr val="FFFFFF"/>
                </a:outerShdw>
              </a:effectLst>
              <a:ea typeface="华文隶书" pitchFamily="2" charset="-122"/>
            </a:endParaRPr>
          </a:p>
        </p:txBody>
      </p:sp>
      <p:sp>
        <p:nvSpPr>
          <p:cNvPr id="115715" name="Text Box 3"/>
          <p:cNvSpPr txBox="1"/>
          <p:nvPr/>
        </p:nvSpPr>
        <p:spPr>
          <a:xfrm>
            <a:off x="838200" y="5334000"/>
            <a:ext cx="3200400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kumimoji="1" sz="2800">
                <a:latin typeface="华文新魏" pitchFamily="2" charset="-122"/>
                <a:ea typeface="华文新魏" pitchFamily="2" charset="-122"/>
              </a:rPr>
              <a:t>刘和珍</a:t>
            </a:r>
            <a:endParaRPr kumimoji="1" sz="28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115716" name="Text Box 4"/>
          <p:cNvSpPr txBox="1"/>
          <p:nvPr/>
        </p:nvSpPr>
        <p:spPr>
          <a:xfrm>
            <a:off x="4800600" y="5334000"/>
            <a:ext cx="3200400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kumimoji="1" sz="2800">
                <a:latin typeface="Times New Roman" panose="02020603050405020304" pitchFamily="18" charset="0"/>
                <a:ea typeface="华文新魏" pitchFamily="2" charset="-122"/>
              </a:rPr>
              <a:t>刘和珍烈士的遗体</a:t>
            </a:r>
            <a:endParaRPr kumimoji="1" sz="2800">
              <a:latin typeface="Times New Roman" panose="02020603050405020304" pitchFamily="18" charset="0"/>
              <a:ea typeface="华文新魏" pitchFamily="2" charset="-122"/>
            </a:endParaRPr>
          </a:p>
        </p:txBody>
      </p:sp>
      <p:pic>
        <p:nvPicPr>
          <p:cNvPr id="115717" name="Picture 5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990600" y="1676400"/>
            <a:ext cx="2789238" cy="34290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5718" name="Picture 6"/>
          <p:cNvPicPr>
            <a:picLocks noChangeAspect="1"/>
          </p:cNvPicPr>
          <p:nvPr/>
        </p:nvPicPr>
        <p:blipFill>
          <a:blip r:embed="rId4" r:link="rId2"/>
          <a:stretch>
            <a:fillRect/>
          </a:stretch>
        </p:blipFill>
        <p:spPr>
          <a:xfrm>
            <a:off x="5257800" y="1676400"/>
            <a:ext cx="2286000" cy="3429000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426" name="Text Box 2"/>
          <p:cNvSpPr txBox="1"/>
          <p:nvPr/>
        </p:nvSpPr>
        <p:spPr>
          <a:xfrm>
            <a:off x="2124075" y="5876925"/>
            <a:ext cx="4679950" cy="7016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4000">
                <a:solidFill>
                  <a:srgbClr val="0000FF"/>
                </a:solidFill>
                <a:ea typeface="方正舒体" pitchFamily="2" charset="-122"/>
              </a:rPr>
              <a:t>杨德群烈士遗像</a:t>
            </a:r>
            <a:endParaRPr sz="4000">
              <a:solidFill>
                <a:srgbClr val="0000FF"/>
              </a:solidFill>
              <a:ea typeface="方正舒体" pitchFamily="2" charset="-122"/>
            </a:endParaRPr>
          </a:p>
        </p:txBody>
      </p:sp>
      <p:pic>
        <p:nvPicPr>
          <p:cNvPr id="103427" name="Picture 3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2438400" y="533400"/>
            <a:ext cx="4681538" cy="4924425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 spd="slow">
    <p:cover dir="ld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474" name="Picture 2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457200"/>
            <a:ext cx="7467600" cy="5745163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7522" name="Picture 2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990600" y="484188"/>
            <a:ext cx="7391400" cy="56880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7523" name="BlankButton 3">
            <a:hlinkClick r:id="rId5" action="ppaction://hlinkpres?slideindex=3&amp;slidetitle=PowerPoint %E6%BC%94%E7%A4%BA%E6%96%87%E7%A8%BF"/>
          </p:cNvPr>
          <p:cNvSpPr/>
          <p:nvPr/>
        </p:nvSpPr>
        <p:spPr>
          <a:xfrm>
            <a:off x="6948488" y="5589588"/>
            <a:ext cx="144462" cy="144462"/>
          </a:xfrm>
          <a:prstGeom prst="actionButtonBlank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/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/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098" name="Picture 2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-304800" y="-223837"/>
            <a:ext cx="9753600" cy="7305675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 spd="med"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8" name="NotDefined 2"/>
          <p:cNvSpPr/>
          <p:nvPr>
            <p:ph type="title"/>
          </p:nvPr>
        </p:nvSpPr>
        <p:spPr>
          <a:xfrm>
            <a:off x="457200" y="517525"/>
            <a:ext cx="8229600" cy="657225"/>
          </a:xfr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 baseline="0">
                <a:solidFill>
                  <a:schemeClr val="tx2"/>
                </a:solidFill>
                <a:effectLst/>
                <a:latin typeface="Garamond" pitchFamily="18" charset="0"/>
                <a:ea typeface="宋体" panose="02010600030101010101" pitchFamily="2" charset="-122"/>
              </a:defRPr>
            </a:lvl1pPr>
          </a:lstStyle>
          <a:p>
            <a:pPr lvl="0"/>
            <a:r>
              <a:rPr b="1">
                <a:effectLst>
                  <a:outerShdw blurRad="38100" dist="38100" dir="2700000" algn="tl">
                    <a:srgbClr val="FFFFFF"/>
                  </a:outerShdw>
                </a:effectLst>
              </a:rPr>
              <a:t>研读第一、二部分</a:t>
            </a:r>
            <a:r>
              <a:t> </a:t>
            </a:r>
          </a:p>
        </p:txBody>
      </p:sp>
      <p:sp>
        <p:nvSpPr>
          <p:cNvPr id="70663" name="NotDefined 7"/>
          <p:cNvSpPr/>
          <p:nvPr>
            <p:ph type="body" idx="4294967295"/>
          </p:nvPr>
        </p:nvSpPr>
        <p:spPr>
          <a:xfrm>
            <a:off x="457200" y="1600200"/>
            <a:ext cx="7848600" cy="4343400"/>
          </a:xfr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669925" indent="-32575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1022350" indent="-35115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39850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680845" indent="-33972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r>
              <a:t>1、文章开头作者郑重其事的说明本文的写作时间“中华民国十五年”，其中有何深意？</a:t>
            </a:r>
          </a:p>
          <a:p>
            <a:pPr lvl="0">
              <a:buNone/>
            </a:pPr>
            <a:r>
              <a:t>    以“中华民国”来纪年，这是愤慨的揭露和讽刺。在作者看来，所谓“中华民国”早已经不是人民的政府，而是屠杀人民的机器，所谓执政府总统，完全是屠杀人民的刽子手！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06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0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06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06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10" name="Rectangle 6"/>
          <p:cNvSpPr/>
          <p:nvPr/>
        </p:nvSpPr>
        <p:spPr>
          <a:xfrm>
            <a:off x="533400" y="304800"/>
            <a:ext cx="7696200" cy="2227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r>
              <a:rPr sz="2800"/>
              <a:t>2、“我也早觉得有写一点东西的必要了”中“也”字如何理解？作者几次说到“有写一点东西的必要”，分别有什么含义？为什么又要反复说“无话可说”？</a:t>
            </a:r>
            <a:endParaRPr sz="2800"/>
          </a:p>
          <a:p>
            <a:pPr lvl="0" eaLnBrk="0" hangingPunct="0"/>
            <a:endParaRPr sz="2800"/>
          </a:p>
        </p:txBody>
      </p:sp>
      <p:sp>
        <p:nvSpPr>
          <p:cNvPr id="72712" name="Rectangle 8"/>
          <p:cNvSpPr/>
          <p:nvPr/>
        </p:nvSpPr>
        <p:spPr>
          <a:xfrm>
            <a:off x="609600" y="2133600"/>
            <a:ext cx="7315200" cy="2587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r>
              <a:rPr sz="2400" b="1"/>
              <a:t>“也”字针对程君的请求而言，说明写作此文，不仅仅因程君的请求，更主要是出自“我”本身的意愿。</a:t>
            </a:r>
            <a:endParaRPr sz="2400" b="1"/>
          </a:p>
          <a:p>
            <a:pPr lvl="0"/>
            <a:r>
              <a:rPr sz="2400" b="1"/>
              <a:t>三处</a:t>
            </a:r>
            <a:r>
              <a:rPr sz="2400"/>
              <a:t>：</a:t>
            </a:r>
            <a:endParaRPr sz="2400"/>
          </a:p>
          <a:p>
            <a:pPr lvl="0"/>
            <a:r>
              <a:rPr sz="2400"/>
              <a:t>    </a:t>
            </a:r>
            <a:r>
              <a:rPr sz="2400" b="1"/>
              <a:t>a、我也早觉得有写一点东西的必要了，这虽然于死者毫不相干，但在生者，却大抵只能如此而已。 </a:t>
            </a:r>
            <a:br>
              <a:rPr sz="2400" b="1"/>
            </a:br>
            <a:br>
              <a:rPr sz="2000" b="1"/>
            </a:br>
            <a:r>
              <a:rPr sz="2400"/>
              <a:t>　</a:t>
            </a:r>
            <a:endParaRPr sz="2400"/>
          </a:p>
        </p:txBody>
      </p:sp>
      <p:sp>
        <p:nvSpPr>
          <p:cNvPr id="72713" name="Text Box 9"/>
          <p:cNvSpPr txBox="1"/>
          <p:nvPr/>
        </p:nvSpPr>
        <p:spPr>
          <a:xfrm>
            <a:off x="685800" y="4191000"/>
            <a:ext cx="6858000" cy="1096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b="1"/>
              <a:t>　</a:t>
            </a:r>
            <a:r>
              <a:rPr sz="2400" b="1"/>
              <a:t>b、我们还在这样的世上活着，我也早觉得有写一点东西的必要了。 </a:t>
            </a:r>
            <a:br>
              <a:rPr sz="2400" b="1"/>
            </a:br>
            <a:r>
              <a:rPr b="1"/>
              <a:t>　</a:t>
            </a:r>
            <a:r>
              <a:t> </a:t>
            </a:r>
          </a:p>
        </p:txBody>
      </p:sp>
      <p:sp>
        <p:nvSpPr>
          <p:cNvPr id="72715" name="文本框 72714"/>
          <p:cNvSpPr txBox="1"/>
          <p:nvPr/>
        </p:nvSpPr>
        <p:spPr>
          <a:xfrm>
            <a:off x="838200" y="5257800"/>
            <a:ext cx="6781800" cy="822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400" b="1"/>
              <a:t>c、忘却的救世主快要降临了罢，我正有写一点东西的必要了</a:t>
            </a:r>
            <a:endParaRPr sz="24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7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7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27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27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2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27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27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3" grpId="0"/>
      <p:bldP spid="7271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https://d.book118.com/705330310103011124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96600"/>
      </a:hlink>
      <a:folHlink>
        <a:srgbClr val="AFBF39"/>
      </a:folHlink>
    </a:clrScheme>
    <a:fontScheme name="Edg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80"/>
        </a:hlink>
        <a:folHlink>
          <a:srgbClr val="666633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Edge 2">
        <a:dk1>
          <a:srgbClr val="0B0506"/>
        </a:dk1>
        <a:lt1>
          <a:srgbClr val="FFFFFF"/>
        </a:lt1>
        <a:dk2>
          <a:srgbClr val="333333"/>
        </a:dk2>
        <a:lt2>
          <a:srgbClr val="CCCCFF"/>
        </a:lt2>
        <a:accent1>
          <a:srgbClr val="3366CC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80"/>
        </a:hlink>
        <a:folHlink>
          <a:srgbClr val="666633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Edge 3">
        <a:dk1>
          <a:srgbClr val="221013"/>
        </a:dk1>
        <a:lt1>
          <a:srgbClr val="FFFFFF"/>
        </a:lt1>
        <a:dk2>
          <a:srgbClr val="33333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80"/>
        </a:hlink>
        <a:folHlink>
          <a:srgbClr val="666633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B2B2B2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Edge 5">
        <a:dk1>
          <a:srgbClr val="002600"/>
        </a:dk1>
        <a:lt1>
          <a:srgbClr val="F8F8F8"/>
        </a:lt1>
        <a:dk2>
          <a:srgbClr val="9B8D65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00"/>
        </a:hlink>
        <a:folHlink>
          <a:srgbClr val="8080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706F37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25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42">
      <vt:lpstr>Arial</vt:lpstr>
      <vt:lpstr>Calibri</vt:lpstr>
      <vt:lpstr>Garamond</vt:lpstr>
      <vt:lpstr>宋体</vt:lpstr>
      <vt:lpstr>Wingdings</vt:lpstr>
      <vt:lpstr>经典粗仿黑</vt:lpstr>
      <vt:lpstr>Times New Roman</vt:lpstr>
      <vt:lpstr>华文隶书</vt:lpstr>
      <vt:lpstr>楷体_GB2312</vt:lpstr>
      <vt:lpstr>方正黄草简体</vt:lpstr>
      <vt:lpstr>Arial Black</vt:lpstr>
      <vt:lpstr>黑体</vt:lpstr>
      <vt:lpstr>华文行楷</vt:lpstr>
      <vt:lpstr>方正舒体</vt:lpstr>
      <vt:lpstr>Verdana</vt:lpstr>
      <vt:lpstr>华文新魏</vt:lpstr>
      <vt:lpstr>Office Theme</vt:lpstr>
      <vt:lpstr>记念刘和珍君鲁迅</vt:lpstr>
      <vt:lpstr>学习目标：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三·一八惨案</vt:lpstr>
      <vt:lpstr>PowerPoint Presentation</vt:lpstr>
      <vt:lpstr>PowerPoint Presentation</vt:lpstr>
      <vt:lpstr>PowerPoint Presentation</vt:lpstr>
      <vt:lpstr>PowerPoint Presentation</vt:lpstr>
      <vt:lpstr>研读第一、二部分 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2024-09-28T11:33:44.656</cp:lastPrinted>
  <dcterms:created xsi:type="dcterms:W3CDTF">2024-09-28T03:33:44Z</dcterms:created>
  <dcterms:modified xsi:type="dcterms:W3CDTF">2024-09-28T03:33:46Z</dcterms:modified>
</cp:coreProperties>
</file>