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3DB8D93-5FCB-40B4-9CE1-8656D41E617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4D6EF71-4D6A-411E-A0A3-D09AACD9770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F46FBE5-BF90-4971-B50C-1ECCBA3BADB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337771B-D5C8-4A6D-B9F6-A316FE7481D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12E750D-ADDB-4EF5-9477-66B454544B2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C5F6C4B-BFFD-4196-AEFF-EE0FB4CE217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D1896B3-A07F-4A3C-8462-3920C5B47787}"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B27EC5B-A56C-4A64-ACF4-D7079C96BF1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B816845-0FE4-4360-B18B-1696E295517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4873B77-DA7D-4579-A3B5-2E3ACF378AB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9C33415-9FA6-4D9D-8658-335A2E75721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0601104302201004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49616" y="1681622"/>
            <a:ext cx="6249900" cy="197739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accent1">
                    <a:alpha val="100000"/>
                  </a:schemeClr>
                </a:solidFill>
                <a:latin typeface="Microsoft Yahei"/>
                <a:ea typeface="Microsoft Yahei"/>
                <a:cs typeface="Microsoft Yahei"/>
              </a:rPr>
              <a:t>垃圾分类系统的城市人口管理与流动人口监测</a:t>
            </a:r>
          </a:p>
        </p:txBody>
      </p:sp>
      <p:sp>
        <p:nvSpPr>
          <p:cNvPr id="3" name="AutoShape 3"/>
          <p:cNvSpPr/>
          <p:nvPr/>
        </p:nvSpPr>
        <p:spPr>
          <a:xfrm>
            <a:off x="878191" y="4363593"/>
            <a:ext cx="2414501"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800">
                <a:solidFill>
                  <a:schemeClr val="accent1">
                    <a:alpha val="100000"/>
                  </a:schemeClr>
                </a:solidFill>
                <a:latin typeface="Microsoft Yahei"/>
                <a:ea typeface="Microsoft Yahei"/>
                <a:cs typeface="Microsoft Yahei"/>
              </a:rPr>
              <a:t>汇报人：XX</a:t>
            </a:r>
            <a:endParaRPr lang="en-US" sz="1100"/>
          </a:p>
        </p:txBody>
      </p:sp>
      <p:sp>
        <p:nvSpPr>
          <p:cNvPr id="4" name="AutoShape 4"/>
          <p:cNvSpPr/>
          <p:nvPr/>
        </p:nvSpPr>
        <p:spPr>
          <a:xfrm>
            <a:off x="3539184" y="4354068"/>
            <a:ext cx="235091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800">
                <a:solidFill>
                  <a:schemeClr val="accent1">
                    <a:alpha val="100000"/>
                  </a:schemeClr>
                </a:solidFill>
                <a:latin typeface="Microsoft Yahei"/>
                <a:ea typeface="Microsoft Yahei"/>
                <a:cs typeface="Microsoft Yahei"/>
              </a:rPr>
              <a:t>2024-01-17</a:t>
            </a:r>
            <a:endParaRPr lang="en-US" sz="1100"/>
          </a:p>
        </p:txBody>
      </p:sp>
      <p:sp>
        <p:nvSpPr>
          <p:cNvPr id="5" name="AutoShape 5"/>
          <p:cNvSpPr/>
          <p:nvPr/>
        </p:nvSpPr>
        <p:spPr>
          <a:xfrm>
            <a:off x="836022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200">
                <a:solidFill>
                  <a:schemeClr val="lt1">
                    <a:alpha val="100000"/>
                  </a:schemeClr>
                </a:solidFill>
                <a:latin typeface="Microsoft Yahei"/>
                <a:ea typeface="Microsoft Yahei"/>
                <a:cs typeface="Microsoft Yahei"/>
              </a:rPr>
              <a:t>XX</a:t>
            </a:r>
            <a:endParaRPr lang="en-US" sz="1100"/>
          </a:p>
        </p:txBody>
      </p:sp>
      <p:sp>
        <p:nvSpPr>
          <p:cNvPr id="6" name="TextBox 6"/>
          <p:cNvSpPr txBox="1"/>
          <p:nvPr/>
        </p:nvSpPr>
        <p:spPr>
          <a:xfrm>
            <a:off x="689387" y="6072206"/>
            <a:ext cx="229743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FFFFFF">
                    <a:alpha val="100000"/>
                  </a:srgbClr>
                </a:solidFill>
                <a:latin typeface="Microsoft Yahei"/>
                <a:ea typeface="Microsoft Yahei"/>
                <a:cs typeface="Microsoft Yahei"/>
              </a:rPr>
              <a:t>REPORTING</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9001074" y="877515"/>
            <a:ext cx="2792730" cy="7772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3600" b="1">
                <a:solidFill>
                  <a:schemeClr val="accent1">
                    <a:alpha val="100000"/>
                  </a:schemeClr>
                </a:solidFill>
                <a:latin typeface="Microsoft Yahei"/>
                <a:ea typeface="Microsoft Yahei"/>
                <a:cs typeface="Microsoft Yahei"/>
              </a:rPr>
              <a:t>目 录</a:t>
            </a:r>
          </a:p>
        </p:txBody>
      </p:sp>
      <p:sp>
        <p:nvSpPr>
          <p:cNvPr id="4" name="TextBox 4"/>
          <p:cNvSpPr txBox="1"/>
          <p:nvPr/>
        </p:nvSpPr>
        <p:spPr>
          <a:xfrm>
            <a:off x="4473390" y="1191132"/>
            <a:ext cx="6278486" cy="532671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城市人口管理现状分析</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流动人口监测方法与技术应用</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垃圾分类系统在城市人口管理中的应用</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流动人口对垃圾分类系统的影响与挑战</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政策建议与未来展望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01</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引言</a:t>
            </a:r>
          </a:p>
        </p:txBody>
      </p:sp>
      <p:sp>
        <p:nvSpPr>
          <p:cNvPr id="5" name="AutoShape 5"/>
          <p:cNvSpPr/>
          <p:nvPr/>
        </p:nvSpPr>
        <p:spPr>
          <a:xfrm>
            <a:off x="-186355" y="5615640"/>
            <a:ext cx="2473866" cy="612893"/>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
        <p:nvSpPr>
          <p:cNvPr id="6" name="AutoShape 6"/>
          <p:cNvSpPr/>
          <p:nvPr/>
        </p:nvSpPr>
        <p:spPr>
          <a:xfrm>
            <a:off x="822687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chemeClr val="lt1">
                    <a:alpha val="100000"/>
                  </a:schemeClr>
                </a:solidFill>
                <a:latin typeface="Microsoft Yahei"/>
                <a:ea typeface="Microsoft Yahei"/>
                <a:cs typeface="Microsoft Yahei"/>
              </a:rPr>
              <a:t>XX</a:t>
            </a:r>
            <a:endParaRPr lang="en-US" sz="1100"/>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8167" r="18167"/>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随着城市化进程的推进，城市人口数量不断增加，垃圾产生量也逐年攀升，垃圾分类处理成为城市管理的重要议题。</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城市化进程加速</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城市流动人口数量庞大，其垃圾产生和分类行为具有特殊性，对城市垃圾分类系统带来挑战。</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流动人口增多</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随着公众环境保护意识的提高，垃圾分类逐渐成为社会共识，需要建立更加完善的垃圾分类系统。</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环境保护意识提高</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背景与意义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54963" y="2432974"/>
            <a:ext cx="2222323" cy="35356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目的：本研究旨在通过分析城市人口管理与流动人口监测在垃圾分类系统中的应用，提出针对性的管理策略，推动城市垃圾分类工作的有效开展。</a:t>
            </a:r>
          </a:p>
        </p:txBody>
      </p:sp>
      <p:sp>
        <p:nvSpPr>
          <p:cNvPr id="3" name="TextBox 3"/>
          <p:cNvSpPr txBox="1"/>
          <p:nvPr/>
        </p:nvSpPr>
        <p:spPr>
          <a:xfrm>
            <a:off x="2750373" y="2432974"/>
            <a:ext cx="2222323" cy="35356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任务</a:t>
            </a:r>
          </a:p>
        </p:txBody>
      </p:sp>
      <p:sp>
        <p:nvSpPr>
          <p:cNvPr id="4" name="TextBox 4"/>
          <p:cNvSpPr txBox="1"/>
          <p:nvPr/>
        </p:nvSpPr>
        <p:spPr>
          <a:xfrm>
            <a:off x="5083168" y="2432974"/>
            <a:ext cx="2222323" cy="35356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分析城市人口与流动人口垃圾产生及分类行为特征；</a:t>
            </a:r>
          </a:p>
        </p:txBody>
      </p:sp>
      <p:sp>
        <p:nvSpPr>
          <p:cNvPr id="5" name="TextBox 5"/>
          <p:cNvSpPr txBox="1"/>
          <p:nvPr/>
        </p:nvSpPr>
        <p:spPr>
          <a:xfrm>
            <a:off x="7321376" y="2432974"/>
            <a:ext cx="2222323" cy="35356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探讨城市人口管理与流动人口监测在垃圾分类系统中的作用；</a:t>
            </a:r>
          </a:p>
        </p:txBody>
      </p:sp>
      <p:sp>
        <p:nvSpPr>
          <p:cNvPr id="6" name="TextBox 6"/>
          <p:cNvSpPr txBox="1"/>
          <p:nvPr/>
        </p:nvSpPr>
        <p:spPr>
          <a:xfrm>
            <a:off x="9595840" y="2432974"/>
            <a:ext cx="2222323" cy="35356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提出针对性的管理策略，推动城市垃圾分类工作的改进。</a:t>
            </a:r>
          </a:p>
        </p:txBody>
      </p:sp>
      <p:sp>
        <p:nvSpPr>
          <p:cNvPr id="7" name="AutoShape 7"/>
          <p:cNvSpPr/>
          <p:nvPr/>
        </p:nvSpPr>
        <p:spPr>
          <a:xfrm>
            <a:off x="578634" y="1691037"/>
            <a:ext cx="1885696" cy="639403"/>
          </a:xfrm>
          <a:prstGeom prst="homePlate">
            <a:avLst>
              <a:gd name="adj" fmla="val 500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831040" y="1645074"/>
            <a:ext cx="1112660" cy="731329"/>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14" b="1">
                <a:solidFill>
                  <a:srgbClr val="FFFFFF">
                    <a:alpha val="100000"/>
                  </a:srgbClr>
                </a:solidFill>
                <a:latin typeface="Microsoft Yahei"/>
                <a:ea typeface="Microsoft Yahei"/>
                <a:cs typeface="Microsoft Yahei"/>
              </a:rPr>
              <a:t>01</a:t>
            </a:r>
          </a:p>
        </p:txBody>
      </p:sp>
      <p:sp>
        <p:nvSpPr>
          <p:cNvPr id="9" name="AutoShape 9"/>
          <p:cNvSpPr/>
          <p:nvPr/>
        </p:nvSpPr>
        <p:spPr>
          <a:xfrm>
            <a:off x="2918687" y="1691037"/>
            <a:ext cx="1885696" cy="639403"/>
          </a:xfrm>
          <a:prstGeom prst="homePlate">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3171093" y="1645074"/>
            <a:ext cx="1112660" cy="731329"/>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14" b="1">
                <a:solidFill>
                  <a:srgbClr val="FFFFFF">
                    <a:alpha val="100000"/>
                  </a:srgbClr>
                </a:solidFill>
                <a:latin typeface="Microsoft Yahei"/>
                <a:ea typeface="Microsoft Yahei"/>
                <a:cs typeface="Microsoft Yahei"/>
              </a:rPr>
              <a:t>02</a:t>
            </a:r>
          </a:p>
        </p:txBody>
      </p:sp>
      <p:sp>
        <p:nvSpPr>
          <p:cNvPr id="11" name="AutoShape 11"/>
          <p:cNvSpPr/>
          <p:nvPr/>
        </p:nvSpPr>
        <p:spPr>
          <a:xfrm>
            <a:off x="5251482" y="1691037"/>
            <a:ext cx="1885696" cy="639403"/>
          </a:xfrm>
          <a:prstGeom prst="homePlate">
            <a:avLst>
              <a:gd name="adj" fmla="val 500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5503888" y="1645074"/>
            <a:ext cx="1112660" cy="731329"/>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14" b="1">
                <a:solidFill>
                  <a:srgbClr val="FFFFFF">
                    <a:alpha val="100000"/>
                  </a:srgbClr>
                </a:solidFill>
                <a:latin typeface="Microsoft Yahei"/>
                <a:ea typeface="Microsoft Yahei"/>
                <a:cs typeface="Microsoft Yahei"/>
              </a:rPr>
              <a:t>03</a:t>
            </a:r>
          </a:p>
        </p:txBody>
      </p:sp>
      <p:sp>
        <p:nvSpPr>
          <p:cNvPr id="13" name="AutoShape 13"/>
          <p:cNvSpPr/>
          <p:nvPr/>
        </p:nvSpPr>
        <p:spPr>
          <a:xfrm>
            <a:off x="7489690" y="1691037"/>
            <a:ext cx="1885696" cy="639403"/>
          </a:xfrm>
          <a:prstGeom prst="homePlate">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7742096" y="1645074"/>
            <a:ext cx="1112660" cy="731329"/>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14" b="1">
                <a:solidFill>
                  <a:srgbClr val="FFFFFF">
                    <a:alpha val="100000"/>
                  </a:srgbClr>
                </a:solidFill>
                <a:latin typeface="Microsoft Yahei"/>
                <a:ea typeface="Microsoft Yahei"/>
                <a:cs typeface="Microsoft Yahei"/>
              </a:rPr>
              <a:t>04</a:t>
            </a:r>
          </a:p>
        </p:txBody>
      </p:sp>
      <p:sp>
        <p:nvSpPr>
          <p:cNvPr id="15" name="AutoShape 15"/>
          <p:cNvSpPr/>
          <p:nvPr/>
        </p:nvSpPr>
        <p:spPr>
          <a:xfrm>
            <a:off x="9764154" y="1691037"/>
            <a:ext cx="1885696" cy="639403"/>
          </a:xfrm>
          <a:prstGeom prst="homePlate">
            <a:avLst>
              <a:gd name="adj" fmla="val 500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10016560" y="1645074"/>
            <a:ext cx="1112660" cy="731329"/>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14" b="1">
                <a:solidFill>
                  <a:srgbClr val="FFFFFF">
                    <a:alpha val="100000"/>
                  </a:srgbClr>
                </a:solidFill>
                <a:latin typeface="Microsoft Yahei"/>
                <a:ea typeface="Microsoft Yahei"/>
                <a:cs typeface="Microsoft Yahei"/>
              </a:rPr>
              <a:t>05</a:t>
            </a:r>
          </a:p>
        </p:txBody>
      </p: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目的和任务</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研究范围和方法</a:t>
              </a:r>
            </a:p>
          </p:txBody>
        </p:sp>
      </p:grpSp>
      <p:sp>
        <p:nvSpPr>
          <p:cNvPr id="43" name="TextBox 43"/>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研究范围</a:t>
            </a:r>
          </a:p>
        </p:txBody>
      </p:sp>
      <p:sp>
        <p:nvSpPr>
          <p:cNvPr id="44" name="TextBox 44"/>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本研究以某大型城市为例，重点研究该市的城市人口与流动人口在垃圾分类方面的行为特征及管理策略。</a:t>
            </a:r>
          </a:p>
        </p:txBody>
      </p:sp>
      <p:sp>
        <p:nvSpPr>
          <p:cNvPr id="45" name="TextBox 45"/>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研究方法</a:t>
            </a:r>
          </a:p>
        </p:txBody>
      </p:sp>
      <p:sp>
        <p:nvSpPr>
          <p:cNvPr id="46" name="TextBox 46"/>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采用问卷调查、实地访谈、数理统计等方法收集数据，运用SPSS等统计软件进行分析。同时，结合国内外相关研究成果进行比较分析，提出相应的管理策略。</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02</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城市人口管理现状分析</a:t>
            </a:r>
          </a:p>
        </p:txBody>
      </p:sp>
      <p:sp>
        <p:nvSpPr>
          <p:cNvPr id="5" name="AutoShape 5"/>
          <p:cNvSpPr/>
          <p:nvPr/>
        </p:nvSpPr>
        <p:spPr>
          <a:xfrm>
            <a:off x="-186355" y="5615640"/>
            <a:ext cx="2473866" cy="612893"/>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
        <p:nvSpPr>
          <p:cNvPr id="6" name="AutoShape 6"/>
          <p:cNvSpPr/>
          <p:nvPr/>
        </p:nvSpPr>
        <p:spPr>
          <a:xfrm>
            <a:off x="822687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chemeClr val="lt1">
                    <a:alpha val="100000"/>
                  </a:schemeClr>
                </a:solidFill>
                <a:latin typeface="Microsoft Yahei"/>
                <a:ea typeface="Microsoft Yahei"/>
                <a:cs typeface="Microsoft Yahei"/>
              </a:rPr>
              <a:t>XX</a:t>
            </a:r>
            <a:endParaRPr lang="en-US" sz="1100"/>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随着城市化进程的加速，城市人口规模不断扩大，特大城市和超大城市不断涌现。</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alpha val="100000"/>
                  </a:schemeClr>
                </a:solidFill>
                <a:latin typeface="Microsoft Yahei"/>
                <a:ea typeface="Microsoft Yahei"/>
                <a:cs typeface="Microsoft Yahei"/>
              </a:rPr>
              <a:t>人口结构</a:t>
            </a:r>
          </a:p>
        </p:txBody>
      </p:sp>
      <p:cxnSp>
        <p:nvCxnSpPr>
          <p:cNvPr id="10" name="Connector 10"/>
          <p:cNvCxnSpPr/>
          <p:nvPr/>
        </p:nvCxnSpPr>
        <p:spPr>
          <a:xfrm>
            <a:off x="8117660" y="2855191"/>
            <a:ext cx="2856056" cy="0"/>
          </a:xfrm>
          <a:prstGeom prst="line">
            <a:avLst/>
          </a:prstGeom>
          <a:ln w="9525">
            <a:solidFill>
              <a:schemeClr val="accent1"/>
            </a:solidFill>
            <a:prstDash val="solid"/>
            <a:headEnd type="none"/>
            <a:tailEnd type="oval"/>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城市人口年龄结构呈现老龄化趋势，同时外来人口占比逐年上升，人口结构多元化。</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人口规模</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城市人口规模与结构</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人口分布</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城市人口分布呈现中心城区人口密集、郊区人口稀疏的特点，同时不同城市间人口分布差异较大。</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人口流动</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随着交通和通讯技术的发展，城市间人口流动更加频繁，流动人口数量不断增加。</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人口分布与流动特点</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当前城市人口管理政策主要包括户籍制度、居住证制度、积分落户制度等，旨在控制人口规模、优化人口结构、促进人口合理分布。</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管理政策</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现有管理政策在一定程度上控制了城市人口规模的过快增长，优化了人口结构，但同时也存在一些问题，如户籍制度限制了人口流动、居住证制度实施难度较大等。</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效果评估</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现有管理政策及效果评估</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03</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流动人口监测方法与技术应用</a:t>
            </a:r>
          </a:p>
        </p:txBody>
      </p:sp>
      <p:sp>
        <p:nvSpPr>
          <p:cNvPr id="5" name="AutoShape 5"/>
          <p:cNvSpPr/>
          <p:nvPr/>
        </p:nvSpPr>
        <p:spPr>
          <a:xfrm>
            <a:off x="-186355" y="5615640"/>
            <a:ext cx="2473866" cy="612893"/>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
        <p:nvSpPr>
          <p:cNvPr id="6" name="AutoShape 6"/>
          <p:cNvSpPr/>
          <p:nvPr/>
        </p:nvSpPr>
        <p:spPr>
          <a:xfrm>
            <a:off x="822687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chemeClr val="lt1">
                    <a:alpha val="100000"/>
                  </a:schemeClr>
                </a:solidFill>
                <a:latin typeface="Microsoft Yahei"/>
                <a:ea typeface="Microsoft Yahei"/>
                <a:cs typeface="Microsoft Yahei"/>
              </a:rPr>
              <a:t>XX</a:t>
            </a:r>
            <a:endParaRPr lang="en-US" sz="1100"/>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流动人口定义及分类方法</a:t>
              </a:r>
            </a:p>
          </p:txBody>
        </p:sp>
      </p:grpSp>
      <p:sp>
        <p:nvSpPr>
          <p:cNvPr id="24" name="TextBox 24"/>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chemeClr val="dk1">
                    <a:alpha val="100000"/>
                  </a:schemeClr>
                </a:solidFill>
                <a:latin typeface="Microsoft Yahei"/>
                <a:ea typeface="Microsoft Yahei"/>
                <a:cs typeface="Microsoft Yahei"/>
              </a:rPr>
              <a:t>指离开户籍所在地的县、市或者市辖区，以工作、生活为目的异地居住的成年育龄人员。</a:t>
            </a:r>
          </a:p>
        </p:txBody>
      </p:sp>
      <p:sp>
        <p:nvSpPr>
          <p:cNvPr id="25" name="TextBox 25"/>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流动人口定义</a:t>
            </a:r>
          </a:p>
        </p:txBody>
      </p:sp>
      <p:sp>
        <p:nvSpPr>
          <p:cNvPr id="26" name="TextBox 26"/>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chemeClr val="dk1">
                    <a:alpha val="100000"/>
                  </a:schemeClr>
                </a:solidFill>
                <a:latin typeface="Microsoft Yahei"/>
                <a:ea typeface="Microsoft Yahei"/>
                <a:cs typeface="Microsoft Yahei"/>
              </a:rPr>
              <a:t>根据流动原因、流动时间和流动范围等因素，将流动人口分为不同类型，如经济型流动人口、社会型流动人口、季节型流动人口等。</a:t>
            </a:r>
          </a:p>
        </p:txBody>
      </p:sp>
      <p:sp>
        <p:nvSpPr>
          <p:cNvPr id="27" name="TextBox 27"/>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分类方法</a:t>
            </a:r>
          </a:p>
        </p:txBody>
      </p:sp>
      <p:sp>
        <p:nvSpPr>
          <p:cNvPr id="28" name="AutoShape 28"/>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信息化手段</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利用大数据、云计算等信息技术，建立流动人口信息平台，实现流动人口信息的实时更新和共享。</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智能化手段</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运用人工智能、机器学习等技术，对流动人口数据进行挖掘和分析，提高流动人口监测的准确性和效率。</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社会化手段</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通过社区、单位等基层组织，开展流动人口登记和管理工作，形成政府主导、社会参与的流动人口监测体系。</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监测技术手段介绍</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103852" y="4838783"/>
            <a:ext cx="10266726" cy="1333500"/>
            <a:chOff x="1103852" y="4838783"/>
            <a:chExt cx="10266726" cy="1333500"/>
          </a:xfrm>
        </p:grpSpPr>
        <p:sp>
          <p:nvSpPr>
            <p:cNvPr id="3" name="AutoShape 3"/>
            <p:cNvSpPr/>
            <p:nvPr/>
          </p:nvSpPr>
          <p:spPr>
            <a:xfrm>
              <a:off x="2377205" y="4838783"/>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10800000">
              <a:off x="1103852"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10800000">
              <a:off x="9159730"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031730" y="3081147"/>
            <a:ext cx="10266726" cy="1333500"/>
            <a:chOff x="1031730" y="3081147"/>
            <a:chExt cx="10266726" cy="1333500"/>
          </a:xfrm>
        </p:grpSpPr>
        <p:sp>
          <p:nvSpPr>
            <p:cNvPr id="7" name="AutoShape 7"/>
            <p:cNvSpPr/>
            <p:nvPr/>
          </p:nvSpPr>
          <p:spPr>
            <a:xfrm>
              <a:off x="2305083" y="3081147"/>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1031730"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10800000">
              <a:off x="9087608"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1103852" y="1348302"/>
            <a:ext cx="10266726" cy="1333500"/>
            <a:chOff x="1103852" y="1348302"/>
            <a:chExt cx="10266726" cy="1333500"/>
          </a:xfrm>
        </p:grpSpPr>
        <p:sp>
          <p:nvSpPr>
            <p:cNvPr id="11" name="AutoShape 11"/>
            <p:cNvSpPr/>
            <p:nvPr/>
          </p:nvSpPr>
          <p:spPr>
            <a:xfrm>
              <a:off x="2377205" y="1348302"/>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rot="10800000">
              <a:off x="1103852"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rot="10800000">
              <a:off x="9159730"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997333" y="3400044"/>
            <a:ext cx="685705" cy="695706"/>
            <a:chOff x="9997333" y="3400044"/>
            <a:chExt cx="685705" cy="695706"/>
          </a:xfrm>
        </p:grpSpPr>
        <p:sp>
          <p:nvSpPr>
            <p:cNvPr id="15" name="Freeform 15"/>
            <p:cNvSpPr/>
            <p:nvPr/>
          </p:nvSpPr>
          <p:spPr>
            <a:xfrm>
              <a:off x="10034290" y="3847243"/>
              <a:ext cx="87725" cy="163068"/>
            </a:xfrm>
            <a:custGeom>
              <a:rect l="l" t="t"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10177260" y="3757422"/>
              <a:ext cx="87725" cy="252984"/>
            </a:xfrm>
            <a:custGeom>
              <a:rect l="l" t="t"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0320231" y="3757422"/>
              <a:ext cx="87725" cy="252984"/>
            </a:xfrm>
            <a:custGeom>
              <a:rect l="l" t="t"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459962" y="3670840"/>
              <a:ext cx="94202" cy="342805"/>
            </a:xfrm>
            <a:custGeom>
              <a:rect l="l" t="t" r="r" b="b"/>
              <a:pathLst>
                <a:path w="125"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0011525" y="3517678"/>
              <a:ext cx="536162" cy="342805"/>
            </a:xfrm>
            <a:custGeom>
              <a:rect l="l" t="t"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9997333" y="3400044"/>
              <a:ext cx="685705" cy="695706"/>
            </a:xfrm>
            <a:custGeom>
              <a:rect l="l" t="t"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1" name="Freeform 21"/>
          <p:cNvSpPr/>
          <p:nvPr/>
        </p:nvSpPr>
        <p:spPr>
          <a:xfrm>
            <a:off x="1935480" y="1646434"/>
            <a:ext cx="719895" cy="555403"/>
          </a:xfrm>
          <a:custGeom>
            <a:rect l="l" t="t" r="r" b="b"/>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1975414" y="5261363"/>
            <a:ext cx="613870" cy="6138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数据收集、处理与分析过程</a:t>
              </a:r>
            </a:p>
          </p:txBody>
        </p:sp>
      </p:grpSp>
      <p:sp>
        <p:nvSpPr>
          <p:cNvPr id="45" name="TextBox 45"/>
          <p:cNvSpPr txBox="1"/>
          <p:nvPr/>
        </p:nvSpPr>
        <p:spPr>
          <a:xfrm>
            <a:off x="3314700" y="5303594"/>
            <a:ext cx="7382690" cy="86307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000000">
                    <a:alpha val="100000"/>
                  </a:srgbClr>
                </a:solidFill>
                <a:latin typeface="Microsoft Yahei"/>
                <a:ea typeface="Microsoft Yahei"/>
                <a:cs typeface="Microsoft Yahei"/>
              </a:rPr>
              <a:t>运用统计学、社会学等方法对处理后的数据进行深入分析，揭示流动人口的分布特征、流动趋势和社会经济影响等方面的规律。</a:t>
            </a:r>
          </a:p>
        </p:txBody>
      </p:sp>
      <p:sp>
        <p:nvSpPr>
          <p:cNvPr id="46" name="TextBox 46"/>
          <p:cNvSpPr txBox="1"/>
          <p:nvPr/>
        </p:nvSpPr>
        <p:spPr>
          <a:xfrm>
            <a:off x="3314700" y="4838783"/>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数据分析</a:t>
            </a:r>
          </a:p>
        </p:txBody>
      </p:sp>
      <p:sp>
        <p:nvSpPr>
          <p:cNvPr id="47" name="TextBox 47"/>
          <p:cNvSpPr txBox="1"/>
          <p:nvPr/>
        </p:nvSpPr>
        <p:spPr>
          <a:xfrm>
            <a:off x="3456760" y="1771107"/>
            <a:ext cx="7382690" cy="86307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000000">
                    <a:alpha val="100000"/>
                  </a:srgbClr>
                </a:solidFill>
                <a:latin typeface="Microsoft Yahei"/>
                <a:ea typeface="Microsoft Yahei"/>
                <a:cs typeface="Microsoft Yahei"/>
              </a:rPr>
              <a:t>通过多种渠道收集流动人口信息，包括公安、卫生、教育等部门提供的数据，以及基层组织和社区开展登记管理所得的信息。</a:t>
            </a:r>
          </a:p>
        </p:txBody>
      </p:sp>
      <p:sp>
        <p:nvSpPr>
          <p:cNvPr id="48" name="TextBox 48"/>
          <p:cNvSpPr txBox="1"/>
          <p:nvPr/>
        </p:nvSpPr>
        <p:spPr>
          <a:xfrm>
            <a:off x="3456760" y="1395927"/>
            <a:ext cx="7293402"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175" b="1">
                <a:solidFill>
                  <a:schemeClr val="accent1">
                    <a:alpha val="100000"/>
                  </a:schemeClr>
                </a:solidFill>
                <a:latin typeface="Microsoft Yahei"/>
                <a:ea typeface="Microsoft Yahei"/>
                <a:cs typeface="Microsoft Yahei"/>
              </a:rPr>
              <a:t>数据收集</a:t>
            </a:r>
          </a:p>
        </p:txBody>
      </p:sp>
      <p:sp>
        <p:nvSpPr>
          <p:cNvPr id="49" name="TextBox 49"/>
          <p:cNvSpPr txBox="1"/>
          <p:nvPr/>
        </p:nvSpPr>
        <p:spPr>
          <a:xfrm>
            <a:off x="1704918" y="3545958"/>
            <a:ext cx="7382690" cy="86307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000000">
                    <a:alpha val="100000"/>
                  </a:srgbClr>
                </a:solidFill>
                <a:latin typeface="Microsoft Yahei"/>
                <a:ea typeface="Microsoft Yahei"/>
                <a:cs typeface="Microsoft Yahei"/>
              </a:rPr>
              <a:t>对收集到的流动人口信息进行清洗、整合和标准化处理，确保数据的准确性和一致性。</a:t>
            </a:r>
          </a:p>
        </p:txBody>
      </p:sp>
      <p:sp>
        <p:nvSpPr>
          <p:cNvPr id="50" name="TextBox 50"/>
          <p:cNvSpPr txBox="1"/>
          <p:nvPr/>
        </p:nvSpPr>
        <p:spPr>
          <a:xfrm>
            <a:off x="1704918" y="3081147"/>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数据处理</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https://d.book118.com/706011043022010042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41400"/>
      </a:dk1>
      <a:lt1>
        <a:srgbClr val="F0FFD9"/>
      </a:lt1>
      <a:dk2>
        <a:srgbClr val="000000"/>
      </a:dk2>
      <a:lt2>
        <a:srgbClr val="FFFFFF"/>
      </a:lt2>
      <a:accent1>
        <a:srgbClr val="2C4A1E"/>
      </a:accent1>
      <a:accent2>
        <a:srgbClr val="29701D"/>
      </a:accent2>
      <a:accent3>
        <a:srgbClr val="6FBD2F"/>
      </a:accent3>
      <a:accent4>
        <a:srgbClr val="93BD42"/>
      </a:accent4>
      <a:accent5>
        <a:srgbClr val="B6C431"/>
      </a:accent5>
      <a:accent6>
        <a:srgbClr val="C8E063"/>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89</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2024-09-09T09:24:43.177</cp:lastPrinted>
  <dcterms:created xsi:type="dcterms:W3CDTF">2024-09-09T01:24:43Z</dcterms:created>
  <dcterms:modified xsi:type="dcterms:W3CDTF">2024-09-09T01:24:45Z</dcterms:modified>
</cp:coreProperties>
</file>