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0254128-81C2-4080-B08D-4452AC1AAEF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0FB7855-840D-46D1-8D9A-C57B9BA9BC1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B9F67E9-12D3-4EB3-BB02-4CCEC468B91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460AE6A-1F7E-4BDA-814C-DE9604A6310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CDCECF58-088D-4CD9-8A56-684706CE5A7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707EBDC6-790E-4DD0-834A-67781010F59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273462B1-CFC3-439A-BC0C-EA9CB9E207A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07FAE66-015A-4109-A393-CA99F402550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C1F286E-A20F-4B93-AFA9-74D39981F6B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C6FE6DB-D358-4A0C-930F-F4A12CDE3A4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CB6004E-E598-4109-92E2-8C8DF6BB6BF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Relationship Id="rId3" Type="http://schemas.openxmlformats.org/officeDocument/2006/relationships/image" Target="../media/image4.jpeg" /><Relationship Id="rId4" Type="http://schemas.openxmlformats.org/officeDocument/2006/relationships/image" Target="../media/image5.jpeg" /><Relationship Id="rId5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7.jpeg" /><Relationship Id="rId4" Type="http://schemas.openxmlformats.org/officeDocument/2006/relationships/image" Target="../media/image8.jpeg" /><Relationship Id="rId5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10.jpeg" /><Relationship Id="rId4" Type="http://schemas.openxmlformats.org/officeDocument/2006/relationships/image" Target="../media/image11.jpeg" /><Relationship Id="rId5" Type="http://schemas.openxmlformats.org/officeDocument/2006/relationships/image" Target="../media/image2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2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70603000410501010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249023" y="2622666"/>
            <a:ext cx="7693954" cy="9296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4950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科室护理能力提升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cxnSp>
        <p:nvCxnSpPr>
          <p:cNvPr id="3" name="Connector 3"/>
          <p:cNvCxnSpPr/>
          <p:nvPr/>
        </p:nvCxnSpPr>
        <p:spPr>
          <a:xfrm>
            <a:off x="4764564" y="833217"/>
            <a:ext cx="5248275" cy="0"/>
          </a:xfrm>
          <a:prstGeom prst="line">
            <a:avLst/>
          </a:prstGeom>
          <a:ln w="6350">
            <a:solidFill>
              <a:schemeClr val="accent3"/>
            </a:solidFill>
            <a:prstDash val="solid"/>
            <a:headEnd type="none"/>
            <a:tailEnd type="none"/>
          </a:ln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</p:cxnSp>
      <p:sp>
        <p:nvSpPr>
          <p:cNvPr id="4" name="AutoShape 4"/>
          <p:cNvSpPr/>
          <p:nvPr/>
        </p:nvSpPr>
        <p:spPr>
          <a:xfrm>
            <a:off x="887096" y="833217"/>
            <a:ext cx="1851660" cy="76835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r>
              <a:rPr lang="en-US" sz="5700" b="1">
                <a:solidFill>
                  <a:schemeClr val="accent3">
                    <a:alpha val="100000"/>
                  </a:schemeClr>
                </a:solidFill>
                <a:latin typeface="微软雅黑"/>
                <a:ea typeface="微软雅黑"/>
                <a:cs typeface="微软雅黑"/>
              </a:rPr>
              <a:t>目录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887095" y="1677767"/>
            <a:ext cx="1851660" cy="36830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r>
              <a:rPr lang="en-US" sz="1800">
                <a:solidFill>
                  <a:schemeClr val="accent3">
                    <a:alpha val="58999"/>
                  </a:schemeClr>
                </a:solidFill>
                <a:latin typeface="Arial"/>
                <a:ea typeface="Arial"/>
                <a:cs typeface="Arial"/>
              </a:rPr>
              <a:t>CONTENTS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2897505" y="955137"/>
            <a:ext cx="76200" cy="922655"/>
          </a:xfrm>
          <a:prstGeom prst="rect">
            <a:avLst/>
          </a:prstGeom>
          <a:solidFill>
            <a:schemeClr val="dk1">
              <a:lumMod val="75000"/>
              <a:lumOff val="2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 flipH="1">
            <a:off x="2933375" y="964933"/>
            <a:ext cx="13178" cy="922438"/>
          </a:xfrm>
          <a:prstGeom prst="line">
            <a:avLst/>
          </a:prstGeom>
          <a:ln w="76200">
            <a:solidFill>
              <a:schemeClr val="accent3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</p:cxnSp>
      <p:sp>
        <p:nvSpPr>
          <p:cNvPr id="8" name="TextBox 8"/>
          <p:cNvSpPr txBox="1"/>
          <p:nvPr/>
        </p:nvSpPr>
        <p:spPr>
          <a:xfrm>
            <a:off x="4701326" y="1027968"/>
            <a:ext cx="6840855" cy="49968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科室护理现状分析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护理能力提升方案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实施与监督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预期成果与影响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结论与建议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365325" y="1915064"/>
            <a:ext cx="7405389" cy="1138956"/>
            <a:chOff x="1365325" y="1915064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1365325" y="1915064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8400" b="1">
                  <a:solidFill>
                    <a:schemeClr val="accent3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365325" y="3174455"/>
            <a:ext cx="8888730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chemeClr val="accent3">
                    <a:lumMod val="7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3285" r="23285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32551" r="32551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23819" r="23819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2041071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406414" y="4012208"/>
            <a:ext cx="495300" cy="456011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901714" y="1917723"/>
            <a:ext cx="2084387" cy="616443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30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3911623"/>
            <a:ext cx="2084387" cy="554016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30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lang="en-US" sz="1100"/>
          </a:p>
        </p:txBody>
      </p:sp>
      <p:grpSp>
        <p:nvGrpSpPr>
          <p:cNvPr id="9" name="Group 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0" name="AutoShape 1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TextBox 3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背景介绍</a:t>
              </a:r>
            </a:p>
          </p:txBody>
        </p:sp>
      </p:grpSp>
      <p:sp>
        <p:nvSpPr>
          <p:cNvPr id="31" name="AutoShape 31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护理工作中面临诸多挑战，如患者病情复杂多变、护理任务繁重等，需要不断提升护理能力以应对。</a:t>
            </a:r>
            <a:endParaRPr lang="en-US" sz="1100"/>
          </a:p>
        </p:txBody>
      </p:sp>
      <p:sp>
        <p:nvSpPr>
          <p:cNvPr id="32" name="AutoShape 32"/>
          <p:cNvSpPr/>
          <p:nvPr/>
        </p:nvSpPr>
        <p:spPr>
          <a:xfrm>
            <a:off x="8406414" y="2594489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当前医疗环境对护理服务的需求日益增长，要求护理人员具备更高的专业素养和技能水平。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624819" y="4114483"/>
            <a:ext cx="349567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提高护理服务质量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348163" y="4114483"/>
            <a:ext cx="349567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保障患者安全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8107773" y="4114483"/>
            <a:ext cx="349567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促进护理学科发展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5556" r="5556"/>
          <a:stretch>
            <a:fillRect/>
          </a:stretch>
        </p:blipFill>
        <p:spPr>
          <a:xfrm>
            <a:off x="624819" y="1389220"/>
            <a:ext cx="3505200" cy="2628900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l="5556" r="5556"/>
          <a:stretch>
            <a:fillRect/>
          </a:stretch>
        </p:blipFill>
        <p:spPr>
          <a:xfrm>
            <a:off x="4343400" y="1390333"/>
            <a:ext cx="3505200" cy="2628900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rcRect l="5556" r="5556"/>
          <a:stretch>
            <a:fillRect/>
          </a:stretch>
        </p:blipFill>
        <p:spPr>
          <a:xfrm>
            <a:off x="8079695" y="1390333"/>
            <a:ext cx="3505200" cy="2628900"/>
          </a:xfrm>
          <a:prstGeom prst="rect">
            <a:avLst/>
          </a:prstGeom>
        </p:spPr>
      </p:pic>
      <p:grpSp>
        <p:nvGrpSpPr>
          <p:cNvPr id="8" name="Group 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9" name="AutoShape 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TextBox 2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提升护理能力的意义</a:t>
              </a:r>
            </a:p>
          </p:txBody>
        </p:sp>
      </p:grpSp>
      <p:sp>
        <p:nvSpPr>
          <p:cNvPr id="30" name="TextBox 30"/>
          <p:cNvSpPr txBox="1"/>
          <p:nvPr/>
        </p:nvSpPr>
        <p:spPr>
          <a:xfrm>
            <a:off x="586719" y="4533583"/>
            <a:ext cx="3523139" cy="1938747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通过提升护理能力，能够更好地满足患者需求，提高护理效果和患者满意度。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4336552" y="4533583"/>
            <a:ext cx="3523139" cy="1938747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具备专业素养和技能的护理人员能够更好地保障患者安全，降低医疗事故和纠纷的风险。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8069673" y="4533583"/>
            <a:ext cx="3523139" cy="1938747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提升护理能力有助于推动护理学科的发展，提高护理专业的地位和影响力。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365325" y="1915064"/>
            <a:ext cx="7405389" cy="1138956"/>
            <a:chOff x="1365325" y="1915064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1365325" y="1915064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8400" b="1">
                  <a:solidFill>
                    <a:schemeClr val="accent3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365325" y="3174455"/>
            <a:ext cx="8888730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chemeClr val="accent3">
                    <a:lumMod val="7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科室护理现状分析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H="1">
            <a:off x="916305" y="3823335"/>
            <a:ext cx="0" cy="864235"/>
          </a:xfrm>
          <a:prstGeom prst="line">
            <a:avLst/>
          </a:prstGeom>
          <a:ln w="25400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" name="Connector 3"/>
          <p:cNvCxnSpPr/>
          <p:nvPr/>
        </p:nvCxnSpPr>
        <p:spPr>
          <a:xfrm flipH="1" flipV="1">
            <a:off x="3601085" y="2314575"/>
            <a:ext cx="0" cy="1369695"/>
          </a:xfrm>
          <a:prstGeom prst="line">
            <a:avLst/>
          </a:prstGeom>
          <a:ln w="25400">
            <a:solidFill>
              <a:schemeClr val="accent2"/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4" name="Connector 4"/>
          <p:cNvCxnSpPr/>
          <p:nvPr/>
        </p:nvCxnSpPr>
        <p:spPr>
          <a:xfrm flipH="1" flipV="1">
            <a:off x="8928735" y="2314575"/>
            <a:ext cx="0" cy="1369695"/>
          </a:xfrm>
          <a:prstGeom prst="line">
            <a:avLst/>
          </a:prstGeom>
          <a:ln w="25400">
            <a:solidFill>
              <a:schemeClr val="accent4"/>
            </a:solidFill>
            <a:prstDash val="dash"/>
            <a:headEnd type="none"/>
            <a:tailEnd type="none"/>
          </a:ln>
        </p:spPr>
        <p:style>
          <a:lnRef idx="0">
            <a:schemeClr val="accent4"/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</p:cxnSp>
      <p:cxnSp>
        <p:nvCxnSpPr>
          <p:cNvPr id="5" name="Connector 5"/>
          <p:cNvCxnSpPr/>
          <p:nvPr/>
        </p:nvCxnSpPr>
        <p:spPr>
          <a:xfrm flipH="1">
            <a:off x="6288405" y="3823335"/>
            <a:ext cx="0" cy="864235"/>
          </a:xfrm>
          <a:prstGeom prst="line">
            <a:avLst/>
          </a:prstGeom>
          <a:ln w="25400">
            <a:solidFill>
              <a:schemeClr val="accent3"/>
            </a:solidFill>
            <a:prstDash val="dash"/>
            <a:headEnd type="none"/>
            <a:tailEnd type="none"/>
          </a:ln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</p:cxnSp>
      <p:sp>
        <p:nvSpPr>
          <p:cNvPr id="6" name="AutoShape 6"/>
          <p:cNvSpPr/>
          <p:nvPr/>
        </p:nvSpPr>
        <p:spPr>
          <a:xfrm>
            <a:off x="805180" y="4687570"/>
            <a:ext cx="222250" cy="222250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617855" y="3538586"/>
            <a:ext cx="2908375" cy="577215"/>
          </a:xfrm>
          <a:custGeom>
            <a:rect l="l" t="t" r="r" b="b"/>
            <a:pathLst>
              <a:path w="2908375" h="577215">
                <a:moveTo>
                  <a:pt x="2620395" y="0"/>
                </a:moveTo>
                <a:lnTo>
                  <a:pt x="2908375" y="287973"/>
                </a:lnTo>
                <a:lnTo>
                  <a:pt x="2620395" y="575945"/>
                </a:lnTo>
                <a:lnTo>
                  <a:pt x="2620078" y="575628"/>
                </a:lnTo>
                <a:lnTo>
                  <a:pt x="2620078" y="577215"/>
                </a:lnTo>
                <a:lnTo>
                  <a:pt x="298458" y="577215"/>
                </a:lnTo>
                <a:lnTo>
                  <a:pt x="298458" y="576580"/>
                </a:lnTo>
                <a:lnTo>
                  <a:pt x="0" y="576580"/>
                </a:lnTo>
                <a:lnTo>
                  <a:pt x="288050" y="288608"/>
                </a:lnTo>
                <a:lnTo>
                  <a:pt x="0" y="635"/>
                </a:lnTo>
                <a:lnTo>
                  <a:pt x="344814" y="635"/>
                </a:lnTo>
                <a:lnTo>
                  <a:pt x="344814" y="1270"/>
                </a:lnTo>
                <a:lnTo>
                  <a:pt x="2619125" y="127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967114" y="3597006"/>
            <a:ext cx="1762170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400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lang="en-US" sz="1100"/>
          </a:p>
        </p:txBody>
      </p:sp>
      <p:sp>
        <p:nvSpPr>
          <p:cNvPr id="9" name="Freeform 9"/>
          <p:cNvSpPr/>
          <p:nvPr/>
        </p:nvSpPr>
        <p:spPr>
          <a:xfrm>
            <a:off x="3302709" y="3538586"/>
            <a:ext cx="2908300" cy="577215"/>
          </a:xfrm>
          <a:custGeom>
            <a:rect l="l" t="t" r="r" b="b"/>
            <a:pathLst>
              <a:path w="2908300" h="577215">
                <a:moveTo>
                  <a:pt x="2620328" y="0"/>
                </a:moveTo>
                <a:lnTo>
                  <a:pt x="2908300" y="287973"/>
                </a:lnTo>
                <a:lnTo>
                  <a:pt x="2620328" y="575945"/>
                </a:lnTo>
                <a:lnTo>
                  <a:pt x="2620010" y="575627"/>
                </a:lnTo>
                <a:lnTo>
                  <a:pt x="2620010" y="577215"/>
                </a:lnTo>
                <a:lnTo>
                  <a:pt x="298450" y="577215"/>
                </a:lnTo>
                <a:lnTo>
                  <a:pt x="298450" y="576580"/>
                </a:lnTo>
                <a:lnTo>
                  <a:pt x="0" y="576580"/>
                </a:lnTo>
                <a:lnTo>
                  <a:pt x="288042" y="288608"/>
                </a:lnTo>
                <a:lnTo>
                  <a:pt x="0" y="635"/>
                </a:lnTo>
                <a:lnTo>
                  <a:pt x="344805" y="635"/>
                </a:lnTo>
                <a:lnTo>
                  <a:pt x="344805" y="1270"/>
                </a:lnTo>
                <a:lnTo>
                  <a:pt x="2619058" y="127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3651960" y="3596371"/>
            <a:ext cx="1762125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400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lang="en-US" sz="1100"/>
          </a:p>
        </p:txBody>
      </p:sp>
      <p:sp>
        <p:nvSpPr>
          <p:cNvPr id="11" name="Freeform 11"/>
          <p:cNvSpPr/>
          <p:nvPr/>
        </p:nvSpPr>
        <p:spPr>
          <a:xfrm>
            <a:off x="5987489" y="3538586"/>
            <a:ext cx="2908300" cy="577215"/>
          </a:xfrm>
          <a:custGeom>
            <a:rect l="l" t="t" r="r" b="b"/>
            <a:pathLst>
              <a:path w="2908300" h="577215">
                <a:moveTo>
                  <a:pt x="2620328" y="0"/>
                </a:moveTo>
                <a:lnTo>
                  <a:pt x="2908300" y="287973"/>
                </a:lnTo>
                <a:lnTo>
                  <a:pt x="2620328" y="575945"/>
                </a:lnTo>
                <a:lnTo>
                  <a:pt x="2620010" y="575627"/>
                </a:lnTo>
                <a:lnTo>
                  <a:pt x="2620010" y="577215"/>
                </a:lnTo>
                <a:lnTo>
                  <a:pt x="298450" y="577215"/>
                </a:lnTo>
                <a:lnTo>
                  <a:pt x="298450" y="576580"/>
                </a:lnTo>
                <a:lnTo>
                  <a:pt x="0" y="576580"/>
                </a:lnTo>
                <a:lnTo>
                  <a:pt x="288042" y="288608"/>
                </a:lnTo>
                <a:lnTo>
                  <a:pt x="0" y="635"/>
                </a:lnTo>
                <a:lnTo>
                  <a:pt x="344805" y="635"/>
                </a:lnTo>
                <a:lnTo>
                  <a:pt x="344805" y="1270"/>
                </a:lnTo>
                <a:lnTo>
                  <a:pt x="2619058" y="1270"/>
                </a:lnTo>
                <a:close/>
              </a:path>
            </a:pathLst>
          </a:cu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6336740" y="3596371"/>
            <a:ext cx="1762125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400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  <a:endParaRPr lang="en-US" sz="1100"/>
          </a:p>
        </p:txBody>
      </p:sp>
      <p:sp>
        <p:nvSpPr>
          <p:cNvPr id="13" name="Freeform 13"/>
          <p:cNvSpPr/>
          <p:nvPr/>
        </p:nvSpPr>
        <p:spPr>
          <a:xfrm>
            <a:off x="8672269" y="3537951"/>
            <a:ext cx="2908300" cy="577215"/>
          </a:xfrm>
          <a:custGeom>
            <a:rect l="l" t="t" r="r" b="b"/>
            <a:pathLst>
              <a:path w="2908300" h="577215">
                <a:moveTo>
                  <a:pt x="2620328" y="0"/>
                </a:moveTo>
                <a:lnTo>
                  <a:pt x="2908300" y="287973"/>
                </a:lnTo>
                <a:lnTo>
                  <a:pt x="2620328" y="575945"/>
                </a:lnTo>
                <a:lnTo>
                  <a:pt x="2620010" y="575627"/>
                </a:lnTo>
                <a:lnTo>
                  <a:pt x="2620010" y="577215"/>
                </a:lnTo>
                <a:lnTo>
                  <a:pt x="298450" y="577215"/>
                </a:lnTo>
                <a:lnTo>
                  <a:pt x="298450" y="576580"/>
                </a:lnTo>
                <a:lnTo>
                  <a:pt x="0" y="576580"/>
                </a:lnTo>
                <a:lnTo>
                  <a:pt x="288043" y="288608"/>
                </a:lnTo>
                <a:lnTo>
                  <a:pt x="0" y="635"/>
                </a:lnTo>
                <a:lnTo>
                  <a:pt x="344805" y="635"/>
                </a:lnTo>
                <a:lnTo>
                  <a:pt x="344805" y="1270"/>
                </a:lnTo>
                <a:lnTo>
                  <a:pt x="2619058" y="1270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9021520" y="3595736"/>
            <a:ext cx="1762125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400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 rot="10800000">
            <a:off x="3489960" y="2092325"/>
            <a:ext cx="222250" cy="222250"/>
          </a:xfrm>
          <a:prstGeom prst="diamond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 rot="10800000">
            <a:off x="8817610" y="2092325"/>
            <a:ext cx="222250" cy="222250"/>
          </a:xfrm>
          <a:prstGeom prst="diamond">
            <a:avLst/>
          </a:pr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6177280" y="4687570"/>
            <a:ext cx="222250" cy="222250"/>
          </a:xfrm>
          <a:prstGeom prst="diamond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TextBox 18"/>
          <p:cNvSpPr txBox="1"/>
          <p:nvPr/>
        </p:nvSpPr>
        <p:spPr>
          <a:xfrm>
            <a:off x="1098102" y="4213433"/>
            <a:ext cx="1847850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护理人员数量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3808730" y="1625600"/>
            <a:ext cx="2085975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护理人员资质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6398651" y="4213433"/>
            <a:ext cx="2085975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护理服务质量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9083432" y="1625600"/>
            <a:ext cx="2085975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5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患者满意度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当前护理能力评估</a:t>
              </a:r>
            </a:p>
          </p:txBody>
        </p:sp>
      </p:grpSp>
      <p:sp>
        <p:nvSpPr>
          <p:cNvPr id="44" name="TextBox 44"/>
          <p:cNvSpPr txBox="1"/>
          <p:nvPr/>
        </p:nvSpPr>
        <p:spPr>
          <a:xfrm>
            <a:off x="1092835" y="4551961"/>
            <a:ext cx="2590800" cy="1546046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评估科室护理人员数量是否充足，能否满足患者需求。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3808730" y="1992540"/>
            <a:ext cx="2590800" cy="1546046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检查护理人员的资质、经验和专业能力，确保具备提供高质量护理服务的能力。</a:t>
            </a:r>
          </a:p>
        </p:txBody>
      </p:sp>
      <p:sp>
        <p:nvSpPr>
          <p:cNvPr id="46" name="TextBox 46"/>
          <p:cNvSpPr txBox="1"/>
          <p:nvPr/>
        </p:nvSpPr>
        <p:spPr>
          <a:xfrm>
            <a:off x="9138115" y="1992540"/>
            <a:ext cx="2590800" cy="1546046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了解患者对护理服务的满意度，收集患者反馈，以便针对性地改进。</a:t>
            </a:r>
          </a:p>
        </p:txBody>
      </p:sp>
      <p:sp>
        <p:nvSpPr>
          <p:cNvPr id="47" name="TextBox 47"/>
          <p:cNvSpPr txBox="1"/>
          <p:nvPr/>
        </p:nvSpPr>
        <p:spPr>
          <a:xfrm>
            <a:off x="6430720" y="4551961"/>
            <a:ext cx="2590800" cy="1546046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对护理服务的质量进行评估，包括基础护理、专科护理、病情观察等方面。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08400" y="1814195"/>
            <a:ext cx="2282825" cy="119888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72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3506470" y="1814195"/>
            <a:ext cx="2282825" cy="119888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72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6400165" y="1814195"/>
            <a:ext cx="2282825" cy="119888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72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9303192" y="1814195"/>
            <a:ext cx="2282825" cy="119888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72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04</a:t>
            </a:r>
            <a:endParaRPr lang="en-US" sz="1100"/>
          </a:p>
        </p:txBody>
      </p:sp>
      <p:cxnSp>
        <p:nvCxnSpPr>
          <p:cNvPr id="6" name="Connector 6"/>
          <p:cNvCxnSpPr/>
          <p:nvPr/>
        </p:nvCxnSpPr>
        <p:spPr>
          <a:xfrm flipH="1" flipV="1">
            <a:off x="3206115" y="2085340"/>
            <a:ext cx="0" cy="3978275"/>
          </a:xfrm>
          <a:prstGeom prst="line">
            <a:avLst/>
          </a:prstGeom>
          <a:ln w="12700">
            <a:solidFill>
              <a:schemeClr val="lt1">
                <a:lumMod val="85000"/>
              </a:schemeClr>
            </a:solidFill>
            <a:prstDash val="dash"/>
            <a:headEnd type="none"/>
            <a:tailEnd type="none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</p:cxnSp>
      <p:cxnSp>
        <p:nvCxnSpPr>
          <p:cNvPr id="7" name="Connector 7"/>
          <p:cNvCxnSpPr/>
          <p:nvPr/>
        </p:nvCxnSpPr>
        <p:spPr>
          <a:xfrm flipH="1" flipV="1">
            <a:off x="8985885" y="2085340"/>
            <a:ext cx="0" cy="3978275"/>
          </a:xfrm>
          <a:prstGeom prst="line">
            <a:avLst/>
          </a:prstGeom>
          <a:ln w="12700">
            <a:solidFill>
              <a:schemeClr val="lt1">
                <a:lumMod val="85000"/>
              </a:schemeClr>
            </a:solidFill>
            <a:prstDash val="dash"/>
            <a:headEnd type="none"/>
            <a:tailEnd type="none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</p:cxnSp>
      <p:cxnSp>
        <p:nvCxnSpPr>
          <p:cNvPr id="8" name="Connector 8"/>
          <p:cNvCxnSpPr/>
          <p:nvPr/>
        </p:nvCxnSpPr>
        <p:spPr>
          <a:xfrm flipH="1" flipV="1">
            <a:off x="6096000" y="2085340"/>
            <a:ext cx="0" cy="3978275"/>
          </a:xfrm>
          <a:prstGeom prst="line">
            <a:avLst/>
          </a:prstGeom>
          <a:ln w="12700">
            <a:solidFill>
              <a:schemeClr val="lt1">
                <a:lumMod val="85000"/>
              </a:schemeClr>
            </a:solidFill>
            <a:prstDash val="dash"/>
            <a:headEnd type="none"/>
            <a:tailEnd type="none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</p:cxnSp>
      <p:sp>
        <p:nvSpPr>
          <p:cNvPr id="9" name="TextBox 9"/>
          <p:cNvSpPr txBox="1"/>
          <p:nvPr/>
        </p:nvSpPr>
        <p:spPr>
          <a:xfrm>
            <a:off x="507009" y="2919884"/>
            <a:ext cx="248602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人员配备不足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3405079" y="2919884"/>
            <a:ext cx="248602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专业技能提升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298774" y="2919884"/>
            <a:ext cx="248602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沟通协作能力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9201801" y="2919884"/>
            <a:ext cx="248602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患者安全意识</a:t>
            </a:r>
          </a:p>
        </p:txBody>
      </p:sp>
      <p:grpSp>
        <p:nvGrpSpPr>
          <p:cNvPr id="13" name="Group 1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4" name="AutoShape 1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TextBox 3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存在的问题与挑战</a:t>
              </a:r>
            </a:p>
          </p:txBody>
        </p:sp>
      </p:grpSp>
      <p:sp>
        <p:nvSpPr>
          <p:cNvPr id="35" name="TextBox 35"/>
          <p:cNvSpPr txBox="1"/>
          <p:nvPr/>
        </p:nvSpPr>
        <p:spPr>
          <a:xfrm>
            <a:off x="507009" y="3306363"/>
            <a:ext cx="2441968" cy="2795297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科室护理人员数量不足，导致工作压力大，难以满足患者需求。</a:t>
            </a:r>
          </a:p>
        </p:txBody>
      </p:sp>
      <p:sp>
        <p:nvSpPr>
          <p:cNvPr id="36" name="TextBox 36"/>
          <p:cNvSpPr txBox="1"/>
          <p:nvPr/>
        </p:nvSpPr>
        <p:spPr>
          <a:xfrm>
            <a:off x="3423606" y="3306363"/>
            <a:ext cx="2441968" cy="2795297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部分护理人员专业技能有限，需要加强培训和学习，提高专业素养。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6317301" y="3306363"/>
            <a:ext cx="2441968" cy="2795297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部分护理人员在沟通协作方面存在不足，需要加强团队合作和沟通能力。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9220328" y="3306363"/>
            <a:ext cx="2441968" cy="2795297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部分护理人员对患者安全意识不够重视，需要加强安全教育和培训。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365325" y="1915064"/>
            <a:ext cx="7405389" cy="1138956"/>
            <a:chOff x="1365325" y="1915064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1365325" y="1915064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8400" b="1">
                  <a:solidFill>
                    <a:schemeClr val="accent3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365325" y="3174455"/>
            <a:ext cx="8888730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chemeClr val="accent3">
                    <a:lumMod val="7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护理能力提升方案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2638" b="2638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2638" b="2638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2698" b="2698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专业技能培训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定期开展护理技能培训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针对科室护理需求，定期组织护理技能培训，包括基础护理技能、急救技能、专科护理技能等。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模拟训练与实战演练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通过模拟训练和实战演练，提高护理人员在紧急情况下的应对能力和操作熟练度。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护理技术革新培训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鼓励护理人员参加护理技术革新培训，学习新的护理技术和方法，提高护理质量和效率。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16804"/>
            <a:ext cx="5783287" cy="1160526"/>
            <a:chOff x="5982796" y="3116804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168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优化护理流程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5751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针对梳理出的问题，对护理流程进行优化，提高护理工作的效率和安全性。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769459"/>
            <a:ext cx="5783287" cy="1160526"/>
            <a:chOff x="5982796" y="4769459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76945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制定标准化操作流程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27802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制定标准化的护理操作流程，规范护理人员的操作行为，确保患者安全。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5982796" y="146816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梳理现有护理流程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982796" y="1926506"/>
            <a:ext cx="570087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对现有护理流程进行全面梳理，找出存在的问题和瓶颈。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9006" y="1293634"/>
            <a:ext cx="4563025" cy="4563025"/>
          </a:xfrm>
          <a:prstGeom prst="diamond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护理流程优化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https://d.book118.com/706030004105010102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FF6F0"/>
      </a:lt1>
      <a:dk2>
        <a:srgbClr val="380E00"/>
      </a:dk2>
      <a:lt2>
        <a:srgbClr val="FFFFFF"/>
      </a:lt2>
      <a:accent1>
        <a:srgbClr val="EB554D"/>
      </a:accent1>
      <a:accent2>
        <a:srgbClr val="F35735"/>
      </a:accent2>
      <a:accent3>
        <a:srgbClr val="CB3600"/>
      </a:accent3>
      <a:accent4>
        <a:srgbClr val="F25E96"/>
      </a:accent4>
      <a:accent5>
        <a:srgbClr val="FF7185"/>
      </a:accent5>
      <a:accent6>
        <a:srgbClr val="F6C462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69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17">
      <vt:lpstr>Arial</vt:lpstr>
      <vt:lpstr>Calibri</vt:lpstr>
      <vt:lpstr>Microsoft Yahei</vt:lpstr>
      <vt:lpstr>微软雅黑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2024-09-27T04:49:07.112</cp:lastPrinted>
  <dcterms:created xsi:type="dcterms:W3CDTF">2024-09-26T20:49:07Z</dcterms:created>
  <dcterms:modified xsi:type="dcterms:W3CDTF">2024-09-26T20:49:09Z</dcterms:modified>
</cp:coreProperties>
</file>