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NFNUGQ+MS-UIGothic"/>
      <p:regular r:id="rId15"/>
    </p:embeddedFont>
    <p:embeddedFont>
      <p:font typeface="MJFBSQ+GBRKBH+MicrosoftYaHei-Bold"/>
      <p:regular r:id="rId16"/>
    </p:embeddedFont>
    <p:embeddedFont>
      <p:font typeface="JNIEEH+QSDCWF+ArialMT"/>
      <p:regular r:id="rId17"/>
    </p:embeddedFont>
    <p:embeddedFont>
      <p:font typeface="VNTHKB+WGWGIN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E7147-86F8-491A-9D86-2E9C5D390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97FE6-A002-4905-8330-327C5768E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B175E-09C5-485E-B919-0E83AD2A5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20B127-7842-43E9-8A22-53B7B2D7C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832424-C919-4A88-BE7C-F50BF67E5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03FD4C-61EF-4046-918F-FAF5306B7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0CAE4A-9B9D-488A-83E0-058A42BD6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09DE27-726C-4BAC-9B42-0CD34EAA4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03D8F0-4ABC-4286-83D3-0E6DFF34F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D1888-CDDD-4F0F-8DFA-98204F2EC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C5E77B-D7C0-404F-8E19-4C629D659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03301024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24735" y="2306204"/>
            <a:ext cx="8673958" cy="2477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603200"/>
                </a:solidFill>
                <a:latin typeface="SimSun"/>
                <a:cs typeface="SimSun"/>
              </a:rPr>
              <a:t>产业</a:t>
            </a:r>
            <a:r>
              <a:rPr sz="4950">
                <a:solidFill>
                  <a:srgbClr val="603200"/>
                </a:solidFill>
                <a:latin typeface="NFNUGQ+MS-UIGothic"/>
                <a:cs typeface="NFNUGQ+MS-UIGothic"/>
              </a:rPr>
              <a:t>园区从</a:t>
            </a:r>
            <a:r>
              <a:rPr sz="4950">
                <a:solidFill>
                  <a:srgbClr val="603200"/>
                </a:solidFill>
                <a:latin typeface="SimSun"/>
                <a:cs typeface="SimSun"/>
              </a:rPr>
              <a:t>传统</a:t>
            </a:r>
            <a:r>
              <a:rPr sz="4950">
                <a:solidFill>
                  <a:srgbClr val="603200"/>
                </a:solidFill>
                <a:latin typeface="NFNUGQ+MS-UIGothic"/>
                <a:cs typeface="NFNUGQ+MS-UIGothic"/>
              </a:rPr>
              <a:t>模式到</a:t>
            </a:r>
            <a:r>
              <a:rPr sz="4950">
                <a:solidFill>
                  <a:srgbClr val="603200"/>
                </a:solidFill>
                <a:latin typeface="MJFBSQ+GBRKBH+MicrosoftYaHei-Bold"/>
                <a:cs typeface="MJFBSQ+GBRKBH+MicrosoftYaHei-Bold"/>
              </a:rPr>
              <a:t>ppp</a:t>
            </a:r>
          </a:p>
          <a:p>
            <a:pPr marL="2199639" marR="0">
              <a:lnSpc>
                <a:spcPts val="4950"/>
              </a:lnSpc>
              <a:spcBef>
                <a:spcPts val="2129"/>
              </a:spcBef>
              <a:spcAft>
                <a:spcPct val="0"/>
              </a:spcAft>
            </a:pPr>
            <a:r>
              <a:rPr sz="4950">
                <a:solidFill>
                  <a:srgbClr val="603200"/>
                </a:solidFill>
                <a:latin typeface="NFNUGQ+MS-UIGothic"/>
                <a:cs typeface="NFNUGQ+MS-UIGothic"/>
              </a:rPr>
              <a:t>的演</a:t>
            </a:r>
            <a:r>
              <a:rPr sz="4950">
                <a:solidFill>
                  <a:srgbClr val="603200"/>
                </a:solidFill>
                <a:latin typeface="SimSun"/>
                <a:cs typeface="SimSun"/>
              </a:rPr>
              <a:t>变课</a:t>
            </a:r>
            <a:r>
              <a:rPr sz="4950">
                <a:solidFill>
                  <a:srgbClr val="603200"/>
                </a:solidFill>
                <a:latin typeface="NFNUGQ+MS-UIGothic"/>
                <a:cs typeface="NFNUGQ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40409" y="2361120"/>
            <a:ext cx="3738821" cy="13437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JNIEEH+QSDCWF+ArialMT"/>
                <a:cs typeface="JNIEEH+QSDCWF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产业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园区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传统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模式概述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JNIEEH+QSDCWF+ArialMT"/>
                <a:cs typeface="JNIEEH+QSDCWF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模式介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0409" y="3480625"/>
            <a:ext cx="5083416" cy="783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JNIEEH+QSDCWF+ArialMT"/>
                <a:cs typeface="JNIEEH+QSDCWF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产业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园区从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传统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模式到</a:t>
            </a:r>
            <a:r>
              <a:rPr sz="2400">
                <a:solidFill>
                  <a:srgbClr val="603200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的演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0409" y="4552505"/>
            <a:ext cx="5083416" cy="1854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JNIEEH+QSDCWF+ArialMT"/>
                <a:cs typeface="JNIEEH+QSDCWF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模式在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产业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园区中的</a:t>
            </a:r>
            <a:r>
              <a:rPr sz="2400">
                <a:solidFill>
                  <a:srgbClr val="603200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用与</a:t>
            </a:r>
          </a:p>
          <a:p>
            <a:pPr marL="0" marR="0">
              <a:lnSpc>
                <a:spcPts val="2552"/>
              </a:lnSpc>
              <a:spcBef>
                <a:spcPts val="5832"/>
              </a:spcBef>
              <a:spcAft>
                <a:spcPct val="0"/>
              </a:spcAft>
            </a:pPr>
            <a:r>
              <a:rPr sz="2450">
                <a:solidFill>
                  <a:srgbClr val="603200"/>
                </a:solidFill>
                <a:latin typeface="JNIEEH+QSDCWF+ArialMT"/>
                <a:cs typeface="JNIEEH+QSDCWF+ArialMT"/>
              </a:rPr>
              <a:t>•</a:t>
            </a:r>
            <a:r>
              <a:rPr sz="2450" spc="128">
                <a:solidFill>
                  <a:srgbClr val="6032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603200"/>
                </a:solidFill>
                <a:latin typeface="NFNUGQ+MS-UIGothic"/>
                <a:cs typeface="NFNUGQ+MS-UIGothic"/>
              </a:rPr>
              <a:t>未来展望与研究方向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1618744"/>
            <a:ext cx="1978707" cy="1840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39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F1EFEE"/>
                </a:solidFill>
                <a:latin typeface="MJFBSQ+GBRKBH+MicrosoftYaHei-Bold"/>
                <a:cs typeface="MJFBSQ+GBRKBH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41039" y="2809216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产业</a:t>
            </a:r>
            <a:r>
              <a:rPr sz="4500">
                <a:solidFill>
                  <a:srgbClr val="603200"/>
                </a:solidFill>
                <a:latin typeface="NFNUGQ+MS-UIGothic"/>
                <a:cs typeface="NFNUGQ+MS-UIGothic"/>
              </a:rPr>
              <a:t>园区</a:t>
            </a: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传统</a:t>
            </a:r>
            <a:r>
              <a:rPr sz="4500">
                <a:solidFill>
                  <a:srgbClr val="603200"/>
                </a:solidFill>
                <a:latin typeface="NFNUGQ+MS-UIGothic"/>
                <a:cs typeface="NFNUGQ+MS-UIGothic"/>
              </a:rPr>
              <a:t>模式概述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传统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模式的定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MJFBSQ+GBRKBH+MicrosoftYaHei-Bold"/>
                <a:cs typeface="MJFBSQ+GBRKBH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82504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传统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模式是指政府或企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独立投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、建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和运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营产业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园区的方式。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MJFBSQ+GBRKBH+MicrosoftYaHei-Bold"/>
                <a:cs typeface="MJFBSQ+GBRKBH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26456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特点包括：政府主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、自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负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盈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亏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缺乏市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灵活性等。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传统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模式的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优势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与局限性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SimSun"/>
                <a:cs typeface="SimSun"/>
              </a:rPr>
              <a:t>优势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政府掌控力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，能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够实现产业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园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划的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一性和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连续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性；企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投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资风险较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43744" y="414781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NFNUGQ+MS-UIGothic"/>
                <a:cs typeface="NFNUGQ+MS-UIGothic"/>
              </a:rPr>
              <a:t>局限性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3022208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政府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财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政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力大，缺乏市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灵活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性，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以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足企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多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化的需求；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企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参与度低，缺乏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新和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竞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争力。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传统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模式的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史与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SimSun"/>
                <a:cs typeface="SimSun"/>
              </a:rPr>
              <a:t>历</a:t>
            </a:r>
            <a:r>
              <a:rPr sz="2300">
                <a:solidFill>
                  <a:srgbClr val="9A6930"/>
                </a:solidFill>
                <a:latin typeface="NFNUGQ+MS-UIGothic"/>
                <a:cs typeface="NFNUGQ+MS-UIGothic"/>
              </a:rPr>
              <a:t>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模式起源于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划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经济时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期，政府通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行政手段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对产业进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行布局和管理。随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着市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场经济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的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展，政府逐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渐转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向以市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场为导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向的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产业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园区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展模式。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A6930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9A6930"/>
                </a:solidFill>
                <a:latin typeface="NFNUGQ+MS-UIGothic"/>
                <a:cs typeface="NFNUGQ+MS-UIGothic"/>
              </a:rPr>
              <a:t>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模式在改革开放初期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发挥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了重要作用，推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了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产业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集聚和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经济发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展。但随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着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全球化和市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化改革的深入，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模式已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经难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以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足企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业发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展的需求，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需要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寻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求更加灵活和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新的模式。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9595" y="1618744"/>
            <a:ext cx="1978707" cy="1840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39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F1EFEE"/>
                </a:solidFill>
                <a:latin typeface="MJFBSQ+GBRKBH+MicrosoftYaHei-Bold"/>
                <a:cs typeface="MJFBSQ+GBRKBH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2295" y="2809216"/>
            <a:ext cx="4270247" cy="1465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88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603200"/>
                </a:solidFill>
                <a:latin typeface="MJFBSQ+GBRKBH+MicrosoftYaHei-Bold"/>
                <a:cs typeface="MJFBSQ+GBRKBH+MicrosoftYaHei-Bold"/>
              </a:rPr>
              <a:t>PPP</a:t>
            </a:r>
            <a:r>
              <a:rPr sz="4500">
                <a:solidFill>
                  <a:srgbClr val="603200"/>
                </a:solidFill>
                <a:latin typeface="NFNUGQ+MS-UIGothic"/>
                <a:cs typeface="NFNUGQ+MS-UIGothic"/>
              </a:rPr>
              <a:t>模式介</a:t>
            </a:r>
            <a:r>
              <a:rPr sz="4500">
                <a:solidFill>
                  <a:srgbClr val="603200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70831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MJFBSQ+GBRKBH+MicrosoftYaHei-Bold"/>
                <a:cs typeface="MJFBSQ+GBRKBH+MicrosoftYaHei-Bold"/>
              </a:rPr>
              <a:t>PPP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模式的定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09875" y="21056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NFNUGQ+MS-UIGothic"/>
                <a:cs typeface="NFNUGQ+MS-UIGothic"/>
              </a:rPr>
              <a:t>定</a:t>
            </a:r>
            <a:r>
              <a:rPr sz="1550">
                <a:solidFill>
                  <a:srgbClr val="9A6930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SimSun"/>
                <a:cs typeface="SimSun"/>
              </a:rPr>
              <a:t>风险</a:t>
            </a:r>
            <a:r>
              <a:rPr sz="1550" spc="25">
                <a:solidFill>
                  <a:srgbClr val="9A6930"/>
                </a:solidFill>
                <a:latin typeface="NFNUGQ+MS-UIGothic"/>
                <a:cs typeface="NFNUGQ+MS-UIGothic"/>
              </a:rPr>
              <a:t>共担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9410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39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模式，即公私合作模式，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是一种公共基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础设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施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目融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模式，通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公私合作共同完成</a:t>
            </a:r>
          </a:p>
          <a:p>
            <a:pPr marL="188595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目。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6459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模式中，政府和私人部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门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共同承担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目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NFNUGQ+MS-UIGothic"/>
                <a:cs typeface="NFNUGQ+MS-UIGothic"/>
              </a:rPr>
              <a:t>公私合作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NFNUGQ+MS-UIGothic"/>
                <a:cs typeface="NFNUGQ+MS-UIGothic"/>
              </a:rPr>
              <a:t>利益共享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32000" y="5183992"/>
            <a:ext cx="2530733" cy="92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模式涉及政府和私人部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门</a:t>
            </a:r>
          </a:p>
          <a:p>
            <a:pPr marL="0" marR="0">
              <a:lnSpc>
                <a:spcPts val="1350"/>
              </a:lnSpc>
              <a:spcBef>
                <a:spcPts val="54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之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的合作，共同参与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目建</a:t>
            </a:r>
          </a:p>
          <a:p>
            <a:pPr marL="0" marR="0">
              <a:lnSpc>
                <a:spcPts val="1350"/>
              </a:lnSpc>
              <a:spcBef>
                <a:spcPts val="589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和运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74659" y="5248762"/>
            <a:ext cx="26619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模式下，政府和私人部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门</a:t>
            </a:r>
          </a:p>
          <a:p>
            <a:pPr marL="1172209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共享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目收益。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07381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MJFBSQ+GBRKBH+MicrosoftYaHei-Bold"/>
                <a:cs typeface="MJFBSQ+GBRKBH+MicrosoftYaHei-Bold"/>
              </a:rPr>
              <a:t>PPP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模式的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优势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与局限性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A6930"/>
                </a:solidFill>
                <a:latin typeface="NFNUGQ+MS-UIGothic"/>
                <a:cs typeface="NFNUGQ+MS-UIGothic"/>
              </a:rPr>
              <a:t>融</a:t>
            </a:r>
            <a:r>
              <a:rPr sz="1550" spc="25">
                <a:solidFill>
                  <a:srgbClr val="9A6930"/>
                </a:solidFill>
                <a:latin typeface="SimSun"/>
                <a:cs typeface="SimSun"/>
              </a:rPr>
              <a:t>资优势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22235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模式能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吸引私人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本参与公共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础设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施建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，减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政府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财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政</a:t>
            </a:r>
            <a:r>
              <a:rPr sz="1350">
                <a:solidFill>
                  <a:srgbClr val="633301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633301"/>
                </a:solidFill>
                <a:latin typeface="NFNUGQ+MS-UIGothic"/>
                <a:cs typeface="NFNUGQ+MS-UIGothic"/>
              </a:rPr>
              <a:t>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NFNUGQ+MS-UIGothic"/>
                <a:cs typeface="NFNUGQ+MS-UIGothic"/>
              </a:rPr>
              <a:t>效率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优势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219375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模式能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够发挥</a:t>
            </a: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私人部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的管理和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效率，提高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目建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和运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NFNUGQ+MS-UIGothic"/>
                <a:cs typeface="NFNUGQ+MS-UIGothic"/>
              </a:rPr>
              <a:t>效率。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07381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A6930"/>
                </a:solidFill>
                <a:latin typeface="MJFBSQ+GBRKBH+MicrosoftYaHei-Bold"/>
                <a:cs typeface="MJFBSQ+GBRKBH+MicrosoftYaHei-Bold"/>
              </a:rPr>
              <a:t>PPP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模式的</a:t>
            </a:r>
            <a:r>
              <a:rPr sz="3000">
                <a:solidFill>
                  <a:srgbClr val="9A6930"/>
                </a:solidFill>
                <a:latin typeface="SimSun"/>
                <a:cs typeface="SimSun"/>
              </a:rPr>
              <a:t>优势</a:t>
            </a:r>
            <a:r>
              <a:rPr sz="3000">
                <a:solidFill>
                  <a:srgbClr val="9A6930"/>
                </a:solidFill>
                <a:latin typeface="NFNUGQ+MS-UIGothic"/>
                <a:cs typeface="NFNUGQ+MS-UIGothic"/>
              </a:rPr>
              <a:t>与局限性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3625" y="2056545"/>
            <a:ext cx="5491334" cy="697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633301"/>
                </a:solidFill>
                <a:latin typeface="JNIEEH+QSDCWF+ArialMT"/>
                <a:cs typeface="JNIEEH+QSDCWF+ArialMT"/>
              </a:rPr>
              <a:t>•</a:t>
            </a:r>
            <a:r>
              <a:rPr sz="1550" spc="669">
                <a:solidFill>
                  <a:srgbClr val="633301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共担：</a:t>
            </a:r>
            <a:r>
              <a:rPr sz="1500">
                <a:solidFill>
                  <a:srgbClr val="633301"/>
                </a:solidFill>
                <a:latin typeface="VNTHKB+WGWGIN+MicrosoftYaHei"/>
                <a:cs typeface="VNTHKB+WGWGIN+MicrosoftYaHei"/>
              </a:rPr>
              <a:t>PPP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模式能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分散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目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，降低政府和私人</a:t>
            </a:r>
          </a:p>
          <a:p>
            <a:pPr marL="20320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部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的</a:t>
            </a:r>
            <a:r>
              <a:rPr sz="1500">
                <a:solidFill>
                  <a:srgbClr val="633301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633301"/>
                </a:solidFill>
                <a:latin typeface="NFNUGQ+MS-UIGothic"/>
                <a:cs typeface="NFNUGQ+MS-UIGothic"/>
              </a:rPr>
              <a:t>承担。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https://d.book118.com/706033010241010051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SimSun</vt:lpstr>
      <vt:lpstr>NFNUGQ+MS-UIGothic</vt:lpstr>
      <vt:lpstr>MJFBSQ+GBRKBH+MicrosoftYaHei-Bold</vt:lpstr>
      <vt:lpstr>JNIEEH+QSDCWF+ArialMT</vt:lpstr>
      <vt:lpstr>Times New Roman</vt:lpstr>
      <vt:lpstr>VNTHKB+WGWGIN+MicrosoftYaHei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2024-09-18T01:17:32.437</cp:lastPrinted>
  <dcterms:created xsi:type="dcterms:W3CDTF">2024-09-17T17:17:32Z</dcterms:created>
  <dcterms:modified xsi:type="dcterms:W3CDTF">2024-09-17T17:17:33Z</dcterms:modified>
</cp:coreProperties>
</file>