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11F4BED-29FA-4B1E-89F2-B2016407308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D35E41B-29E6-4556-862B-CE6E3F079FB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69B5F7A-29AB-49C3-A65B-401071D161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F9AF22F-6CF5-4A37-A50E-3E457681936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3D02B4C-3274-4139-A305-7E660DE1607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200499A-98EF-4D5D-94FE-A4D5DC7B12E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817106B-C138-4231-BFDD-F36E21BA071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9A2EB8B-D017-40E8-8133-A341619AA87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8171DCC-2FAD-41B3-8316-3AABE984772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26A0E0D-B8E9-489D-A4C6-40F935E5A1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E4EFD9F-EC9F-4B5C-B370-9CB363B5DB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06045102053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88841" y="1601801"/>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lt1">
                    <a:lumMod val="65000"/>
                    <a:alpha val="100000"/>
                  </a:schemeClr>
                </a:solidFill>
                <a:latin typeface="Microsoft Yahei"/>
                <a:ea typeface="Microsoft Yahei"/>
                <a:cs typeface="Microsoft Yahei"/>
              </a:rPr>
              <a:t>《榜样的力量(第二季)》感想体会及心得感悟</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节目内容回顾</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感想体会</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心得感悟</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节目价值评估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结语</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引言</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7042" r="17042"/>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推动社会文明进步</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通过榜样人物的引领作用，推动社会文明进步，营造良好的社会风尚。</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传承和弘扬社会主义核心价值观</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通过榜样人物的先进事迹，传递社会正能量，引导人们追求真善美。</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激发社会向上向善的力量</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节目通过展现榜样人物的精神风貌，激发人们的道德情感和向上向善的力量。</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节目背景与目的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70591"/>
            <a:ext cx="5783287" cy="1172718"/>
            <a:chOff x="5982796" y="3170591"/>
            <a:chExt cx="5783287" cy="1172718"/>
          </a:xfrm>
        </p:grpSpPr>
        <p:sp>
          <p:nvSpPr>
            <p:cNvPr id="3" name="TextBox 3"/>
            <p:cNvSpPr txBox="1"/>
            <p:nvPr/>
          </p:nvSpPr>
          <p:spPr>
            <a:xfrm>
              <a:off x="5982796" y="317059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提升自身素养</a:t>
              </a:r>
            </a:p>
          </p:txBody>
        </p:sp>
        <p:sp>
          <p:nvSpPr>
            <p:cNvPr id="4" name="TextBox 4"/>
            <p:cNvSpPr txBox="1"/>
            <p:nvPr/>
          </p:nvSpPr>
          <p:spPr>
            <a:xfrm>
              <a:off x="5982796" y="3641126"/>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通过与榜样人物的交流和学习，提升自身的思想道德素质和综合素养。</a:t>
              </a:r>
            </a:p>
          </p:txBody>
        </p:sp>
      </p:grpSp>
      <p:grpSp>
        <p:nvGrpSpPr>
          <p:cNvPr id="5" name="Group 5"/>
          <p:cNvGrpSpPr/>
          <p:nvPr/>
        </p:nvGrpSpPr>
        <p:grpSpPr>
          <a:xfrm>
            <a:off x="5982796" y="4823246"/>
            <a:ext cx="5783287" cy="1172718"/>
            <a:chOff x="5982796" y="4823246"/>
            <a:chExt cx="5783287" cy="1172718"/>
          </a:xfrm>
        </p:grpSpPr>
        <p:sp>
          <p:nvSpPr>
            <p:cNvPr id="6" name="TextBox 6"/>
            <p:cNvSpPr txBox="1"/>
            <p:nvPr/>
          </p:nvSpPr>
          <p:spPr>
            <a:xfrm>
              <a:off x="5982796" y="4823246"/>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践行社会主义核心价值观</a:t>
              </a:r>
            </a:p>
          </p:txBody>
        </p:sp>
        <p:sp>
          <p:nvSpPr>
            <p:cNvPr id="7" name="TextBox 7"/>
            <p:cNvSpPr txBox="1"/>
            <p:nvPr/>
          </p:nvSpPr>
          <p:spPr>
            <a:xfrm>
              <a:off x="5982796" y="5293781"/>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将榜样精神内化为自身的行为准则，积极践行社会主义核心价值观，为社会做出积极贡献。</a:t>
              </a:r>
            </a:p>
          </p:txBody>
        </p:sp>
      </p:grpSp>
      <p:sp>
        <p:nvSpPr>
          <p:cNvPr id="8" name="AutoShape 8"/>
          <p:cNvSpPr/>
          <p:nvPr/>
        </p:nvSpPr>
        <p:spPr>
          <a:xfrm>
            <a:off x="4805646" y="4913047"/>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982796" y="1521950"/>
            <a:ext cx="5687135" cy="1172718"/>
            <a:chOff x="5982796" y="1521950"/>
            <a:chExt cx="5687135" cy="1172718"/>
          </a:xfrm>
        </p:grpSpPr>
        <p:sp>
          <p:nvSpPr>
            <p:cNvPr id="10" name="TextBox 10"/>
            <p:cNvSpPr txBox="1"/>
            <p:nvPr/>
          </p:nvSpPr>
          <p:spPr>
            <a:xfrm>
              <a:off x="5982796" y="152195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学习榜样精神</a:t>
              </a:r>
            </a:p>
          </p:txBody>
        </p:sp>
        <p:sp>
          <p:nvSpPr>
            <p:cNvPr id="11" name="TextBox 11"/>
            <p:cNvSpPr txBox="1"/>
            <p:nvPr/>
          </p:nvSpPr>
          <p:spPr>
            <a:xfrm>
              <a:off x="5982796" y="1992485"/>
              <a:ext cx="5687135"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通过参与节目，深入了解榜样人物的先进事迹和精神风貌，从中汲取精神力量。</a:t>
              </a:r>
            </a:p>
          </p:txBody>
        </p:sp>
      </p:grpSp>
      <p:sp>
        <p:nvSpPr>
          <p:cNvPr id="12" name="AutoShape 12"/>
          <p:cNvSpPr/>
          <p:nvPr/>
        </p:nvSpPr>
        <p:spPr>
          <a:xfrm>
            <a:off x="4805646" y="3272584"/>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805646" y="161148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41457" y="1735931"/>
            <a:ext cx="3722789" cy="3981079"/>
          </a:xfrm>
          <a:prstGeom prst="rect">
            <a:avLst/>
          </a:prstGeom>
          <a:solidFill>
            <a:schemeClr val="accent1">
              <a:alpha val="9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14447" y="3486249"/>
            <a:ext cx="391670" cy="391670"/>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14447" y="1795508"/>
            <a:ext cx="391670" cy="3916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026640" y="5128951"/>
            <a:ext cx="378428" cy="378428"/>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8" name="Picture 18"/>
          <p:cNvPicPr>
            <a:picLocks noChangeAspect="1"/>
          </p:cNvPicPr>
          <p:nvPr/>
        </p:nvPicPr>
        <p:blipFill>
          <a:blip r:embed="rId2">
            <a:alphaModFix/>
          </a:blip>
          <a:srcRect l="11972" r="11972"/>
          <a:stretch>
            <a:fillRect/>
          </a:stretch>
        </p:blipFill>
        <p:spPr>
          <a:xfrm>
            <a:off x="641457" y="1883900"/>
            <a:ext cx="3722788" cy="3671084"/>
          </a:xfrm>
          <a:prstGeom prst="rect">
            <a:avLst/>
          </a:prstGeom>
        </p:spPr>
      </p:pic>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个人参与初衷</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节目内容回顾</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榜样人物介绍</a:t>
              </a:r>
            </a:p>
          </p:txBody>
        </p:sp>
      </p:grpSp>
      <p:grpSp>
        <p:nvGrpSpPr>
          <p:cNvPr id="43" name="Group 43"/>
          <p:cNvGrpSpPr/>
          <p:nvPr/>
        </p:nvGrpSpPr>
        <p:grpSpPr>
          <a:xfrm>
            <a:off x="7809821" y="1823726"/>
            <a:ext cx="3286271" cy="1875094"/>
            <a:chOff x="7809821" y="1823726"/>
            <a:chExt cx="3286271" cy="1875094"/>
          </a:xfrm>
        </p:grpSpPr>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本季节目邀请了来自不同领域的杰出人物，包括科学家、企业家、艺术家、运动员等，他们各自在自己的领域取得了卓越成就。</a:t>
              </a:r>
            </a:p>
          </p:txBody>
        </p:sp>
      </p:grpSp>
      <p:grpSp>
        <p:nvGrpSpPr>
          <p:cNvPr id="45" name="Group 45"/>
          <p:cNvGrpSpPr/>
          <p:nvPr/>
        </p:nvGrpSpPr>
        <p:grpSpPr>
          <a:xfrm>
            <a:off x="7809821" y="4249198"/>
            <a:ext cx="3286271" cy="1875094"/>
            <a:chOff x="7809821" y="4249198"/>
            <a:chExt cx="3286271" cy="1875094"/>
          </a:xfrm>
        </p:grpSpPr>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每位榜样人物都有独特的成长经历和人生故事，通过节目展现了他们的坚韧品质、创新思维和无私奉献精神。</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771" b="771"/>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榜样事迹展示</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节目中通过视频、访谈、现场演讲等多种形式，生动展示了榜样人物的事迹和成就，让观众深入了解他们的奋斗历程和心路历程。</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这些事迹涵盖了科学研究、创新创业、文化艺术、体育竞技等多个领域，充分展现了榜样们的才华、智慧和勇气。</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70539" y="1950042"/>
            <a:ext cx="2979820" cy="423291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节目设置了观众提问、现场互动等环节，让观众有机会与榜样人物面对面交流，分享心得和感悟。</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730737" y="1950042"/>
            <a:ext cx="2979820" cy="423291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通过这些互动环节，观众能够更深入地了解榜样人物的思想和内心世界，同时也能够从中汲取力量和启示。</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433258" y="1950042"/>
            <a:ext cx="2979820" cy="423291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在《榜样的力量(第二季)》中，我们见证了来自不同领域的杰出人物所展现出的卓越品质和无私奉献精神。他们的事迹和成就不仅让我们感到敬佩和钦佩，更让我们从中汲取了前行的力量和勇气。通过与榜样人物的交流和互动，我们能够更深入地了解他们的思想和内心世界，从而激发我们自身的潜能和动力，为实现自己的人生价值而努力奋斗。</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观众互动环节</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感想体会</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750" r="16750"/>
          <a:stretch>
            <a:fillRect/>
          </a:stretch>
        </p:blipFill>
        <p:spPr>
          <a:xfrm>
            <a:off x="7092556"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榜样人物具有高尚品德和崇高精神，他们通过自己的言行和行动，影响和激励着身边的人。</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榜样人物在各自领域取得了卓越成就，他们不仅拥有专业知识和技能，还具备坚定的信念和毅力。</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榜样人物注重个人成长和社会责任，他们不断追求进步，同时积极回馈社会，为国家和民族做出贡献。</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对榜样人物的认识与理解</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6" name="AutoShape 6"/>
          <p:cNvSpPr/>
          <p:nvPr/>
        </p:nvSpPr>
        <p:spPr>
          <a:xfrm>
            <a:off x="904945" y="1398355"/>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218874" y="2592503"/>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8" name="AutoShape 8"/>
          <p:cNvSpPr/>
          <p:nvPr/>
        </p:nvSpPr>
        <p:spPr>
          <a:xfrm>
            <a:off x="4503089" y="1424901"/>
            <a:ext cx="2590123" cy="150638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817018" y="2619049"/>
            <a:ext cx="2871893" cy="3142827"/>
          </a:xfrm>
          <a:prstGeom prst="roundRect">
            <a:avLst/>
          </a:prstGeom>
          <a:solidFill>
            <a:schemeClr val="accent1">
              <a:lumMod val="20000"/>
              <a:lumOff val="80000"/>
              <a:alpha val="90000"/>
            </a:schemeClr>
          </a:solidFill>
          <a:ln w="19050">
            <a:solidFill>
              <a:schemeClr val="accent1">
                <a:alpha val="9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0" name="AutoShape 10"/>
          <p:cNvSpPr/>
          <p:nvPr/>
        </p:nvSpPr>
        <p:spPr>
          <a:xfrm>
            <a:off x="8201329" y="1424901"/>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515258" y="2619049"/>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2" name="TextBox 12"/>
          <p:cNvSpPr txBox="1"/>
          <p:nvPr/>
        </p:nvSpPr>
        <p:spPr>
          <a:xfrm>
            <a:off x="1414251" y="2980276"/>
            <a:ext cx="2505075"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要树立正确的价值观和人生观，坚定信仰，勇于担当，为实现自己的人生价值而努力奋斗。</a:t>
            </a:r>
          </a:p>
        </p:txBody>
      </p:sp>
      <p:sp>
        <p:nvSpPr>
          <p:cNvPr id="13" name="TextBox 13"/>
          <p:cNvSpPr txBox="1"/>
          <p:nvPr/>
        </p:nvSpPr>
        <p:spPr>
          <a:xfrm>
            <a:off x="4999835"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要注重培养自己的专业素养和综合能力，不断学习和实践，提高自己的竞争力和创新能力。</a:t>
            </a:r>
          </a:p>
        </p:txBody>
      </p:sp>
      <p:sp>
        <p:nvSpPr>
          <p:cNvPr id="14" name="TextBox 14"/>
          <p:cNvSpPr txBox="1"/>
          <p:nvPr/>
        </p:nvSpPr>
        <p:spPr>
          <a:xfrm>
            <a:off x="8731942"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要关注社会发展和民生福祉，积极参与公益事业和志愿服务，用自己的行动传递正能量和温暖。</a:t>
            </a:r>
          </a:p>
        </p:txBody>
      </p:sp>
      <p:sp>
        <p:nvSpPr>
          <p:cNvPr id="15" name="Freeform 15"/>
          <p:cNvSpPr/>
          <p:nvPr/>
        </p:nvSpPr>
        <p:spPr>
          <a:xfrm>
            <a:off x="3734987" y="1845395"/>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434234" y="1784900"/>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1081380" y="1191768"/>
            <a:ext cx="2180333"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01</a:t>
            </a:r>
          </a:p>
        </p:txBody>
      </p:sp>
      <p:sp>
        <p:nvSpPr>
          <p:cNvPr id="18" name="TextBox 18"/>
          <p:cNvSpPr txBox="1"/>
          <p:nvPr/>
        </p:nvSpPr>
        <p:spPr>
          <a:xfrm>
            <a:off x="4743558" y="1252051"/>
            <a:ext cx="2109185"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02</a:t>
            </a:r>
          </a:p>
        </p:txBody>
      </p:sp>
      <p:sp>
        <p:nvSpPr>
          <p:cNvPr id="19" name="TextBox 19"/>
          <p:cNvSpPr txBox="1"/>
          <p:nvPr/>
        </p:nvSpPr>
        <p:spPr>
          <a:xfrm>
            <a:off x="8349305" y="1215599"/>
            <a:ext cx="2294171"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03</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从榜样事迹中获得的启示</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l="1371" r="137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l="2493" r="2493"/>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观众互动环节的体验与收获</a:t>
              </a:r>
            </a:p>
          </p:txBody>
        </p:sp>
      </p:grpSp>
      <p:grpSp>
        <p:nvGrpSpPr>
          <p:cNvPr id="33" name="Group 33"/>
          <p:cNvGrpSpPr/>
          <p:nvPr/>
        </p:nvGrpSpPr>
        <p:grpSpPr>
          <a:xfrm>
            <a:off x="1057922" y="1822244"/>
            <a:ext cx="3286271" cy="1654845"/>
            <a:chOff x="1057922" y="1822244"/>
            <a:chExt cx="3286271" cy="1654845"/>
          </a:xfrm>
        </p:grpSpPr>
        <p:sp>
          <p:nvSpPr>
            <p:cNvPr id="34" name="TextBox 34"/>
            <p:cNvSpPr txBox="1"/>
            <p:nvPr/>
          </p:nvSpPr>
          <p:spPr>
            <a:xfrm>
              <a:off x="1057922"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通过与榜样人物的现场互动和交流，更加深入地了解了他们的心路历程和成功经验，感受到了他们的真诚和热情。</a:t>
              </a:r>
            </a:p>
          </p:txBody>
        </p:sp>
      </p:grpSp>
      <p:grpSp>
        <p:nvGrpSpPr>
          <p:cNvPr id="35" name="Group 35"/>
          <p:cNvGrpSpPr/>
          <p:nvPr/>
        </p:nvGrpSpPr>
        <p:grpSpPr>
          <a:xfrm>
            <a:off x="4452917" y="3966127"/>
            <a:ext cx="3286271" cy="1654845"/>
            <a:chOff x="4452917" y="3966127"/>
            <a:chExt cx="3286271" cy="1654845"/>
          </a:xfrm>
        </p:grpSpPr>
        <p:sp>
          <p:nvSpPr>
            <p:cNvPr id="36" name="TextBox 36"/>
            <p:cNvSpPr txBox="1"/>
            <p:nvPr/>
          </p:nvSpPr>
          <p:spPr>
            <a:xfrm>
              <a:off x="4452917" y="3966127"/>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在观众提问环节中，积极向榜样人物请教问题，获得了宝贵的建议和指导，对自己的成长和发展有很大的帮助。</a:t>
              </a:r>
            </a:p>
          </p:txBody>
        </p:sp>
      </p:grpSp>
      <p:grpSp>
        <p:nvGrpSpPr>
          <p:cNvPr id="37" name="Group 37"/>
          <p:cNvGrpSpPr/>
          <p:nvPr/>
        </p:nvGrpSpPr>
        <p:grpSpPr>
          <a:xfrm>
            <a:off x="7847818" y="1822244"/>
            <a:ext cx="3286271" cy="1654845"/>
            <a:chOff x="7847818" y="1822244"/>
            <a:chExt cx="3286271" cy="1654845"/>
          </a:xfrm>
        </p:grpSpPr>
        <p:sp>
          <p:nvSpPr>
            <p:cNvPr id="38" name="TextBox 38"/>
            <p:cNvSpPr txBox="1"/>
            <p:nvPr/>
          </p:nvSpPr>
          <p:spPr>
            <a:xfrm>
              <a:off x="7847818"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通过与其他观众的交流和分享，拓宽了视野，结交了新朋友，共同探讨了如何向榜样学习、追求进步的话题。</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https://d.book118.com/706045102053010044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2024-09-12T15:22:49.040</cp:lastPrinted>
  <dcterms:created xsi:type="dcterms:W3CDTF">2024-09-12T07:22:49Z</dcterms:created>
  <dcterms:modified xsi:type="dcterms:W3CDTF">2024-09-12T07:22:51Z</dcterms:modified>
</cp:coreProperties>
</file>