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27CB37-3A5E-45E2-AC34-604199A843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A8B338-4493-4C0B-A9C7-CADCCBA9AC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9FA592-7A57-469B-B133-F7253F2F96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52BD56-56BD-4BD2-BCDE-429C6E3135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4A0A9B5-C7F1-4C38-96E4-8933917189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BAB1CDE-5421-4BF5-9000-ECB1164627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AD84BF2-03F0-4AF0-AB67-30C71C0113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A89AF6-5A3E-4D86-B935-2F85F9FDAE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7F4399-FBBE-4162-A621-D68746F4FB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EBF722-8CCE-4D23-AA13-B60BA93BCA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E7CCE7-DE17-4F06-8A5E-221795597E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06052125222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2023-12-30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采购及付款循环处理方式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采购计划及预算编制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采购订单执行与跟踪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付款申请与审批流程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发票核对与账务处理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内部控制与风险管理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持续改进与优化建议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采购计划及预算编制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58" b="5458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历史数据分析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需求预测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通过对市场趋势、竞争对手、客户需求等方面的调研和分析，确定采购物品的市场需求和潜在机会。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通过对企业历史采购数据的挖掘和分析，了解采购物品的需求规律、价格波动等信息，为采购计划提供依据。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结合市场需求分析和历史数据分析，运用统计学、机器学习等方法对采购物品的未来需求进行预测，为采购计划提供数据支持。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需求分析与预测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838147" y="1287233"/>
            <a:ext cx="2035112" cy="2035112"/>
            <a:chOff x="3838147" y="1287233"/>
            <a:chExt cx="2035112" cy="2035112"/>
          </a:xfrm>
        </p:grpSpPr>
        <p:sp>
          <p:nvSpPr>
            <p:cNvPr id="6" name="AutoShape 6"/>
            <p:cNvSpPr/>
            <p:nvPr/>
          </p:nvSpPr>
          <p:spPr>
            <a:xfrm flipH="1">
              <a:off x="3838147" y="1287233"/>
              <a:ext cx="2035112" cy="2035112"/>
            </a:xfrm>
            <a:prstGeom prst="ellipse">
              <a:avLst/>
            </a:prstGeom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556617" y="1941220"/>
            <a:ext cx="595503" cy="1060133"/>
            <a:chOff x="4556617" y="1941220"/>
            <a:chExt cx="595503" cy="1060133"/>
          </a:xfrm>
        </p:grpSpPr>
        <p:sp>
          <p:nvSpPr>
            <p:cNvPr id="8" name="Freeform 8"/>
            <p:cNvSpPr/>
            <p:nvPr/>
          </p:nvSpPr>
          <p:spPr>
            <a:xfrm>
              <a:off x="4556617" y="1941220"/>
              <a:ext cx="595503" cy="1060133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10" name="Freeform 10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61" name="AutoShape 61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4" name="AutoShape 64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1061323" y="2678169"/>
            <a:ext cx="653320" cy="651796"/>
            <a:chOff x="1061323" y="2678169"/>
            <a:chExt cx="653320" cy="651796"/>
          </a:xfrm>
        </p:grpSpPr>
        <p:sp>
          <p:nvSpPr>
            <p:cNvPr id="67" name="AutoShape 67"/>
            <p:cNvSpPr/>
            <p:nvPr/>
          </p:nvSpPr>
          <p:spPr>
            <a:xfrm flipH="1">
              <a:off x="1061323" y="2678169"/>
              <a:ext cx="653320" cy="65179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3695557" y="2678169"/>
            <a:ext cx="653320" cy="651796"/>
            <a:chOff x="3695557" y="2678169"/>
            <a:chExt cx="653320" cy="651796"/>
          </a:xfrm>
        </p:grpSpPr>
        <p:sp>
          <p:nvSpPr>
            <p:cNvPr id="69" name="AutoShape 69"/>
            <p:cNvSpPr/>
            <p:nvPr/>
          </p:nvSpPr>
          <p:spPr>
            <a:xfrm flipH="1">
              <a:off x="3695557" y="2678169"/>
              <a:ext cx="653320" cy="6517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337221" y="2678169"/>
            <a:ext cx="653320" cy="651796"/>
            <a:chOff x="6337221" y="2678169"/>
            <a:chExt cx="653320" cy="651796"/>
          </a:xfrm>
        </p:grpSpPr>
        <p:sp>
          <p:nvSpPr>
            <p:cNvPr id="71" name="AutoShape 71"/>
            <p:cNvSpPr/>
            <p:nvPr/>
          </p:nvSpPr>
          <p:spPr>
            <a:xfrm flipH="1">
              <a:off x="6337221" y="2678169"/>
              <a:ext cx="653320" cy="65179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8962406" y="2678169"/>
            <a:ext cx="651796" cy="651796"/>
            <a:chOff x="8962406" y="2678169"/>
            <a:chExt cx="651796" cy="651796"/>
          </a:xfrm>
        </p:grpSpPr>
        <p:sp>
          <p:nvSpPr>
            <p:cNvPr id="73" name="AutoShape 73"/>
            <p:cNvSpPr/>
            <p:nvPr/>
          </p:nvSpPr>
          <p:spPr>
            <a:xfrm flipH="1">
              <a:off x="8962406" y="2678169"/>
              <a:ext cx="651796" cy="65179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4" name="TextBox 7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供应商信息收集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供应商初步筛选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供应商评估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供应商选择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3" name="AutoShape 8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TextBox 10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供应商选择与评估</a:t>
              </a:r>
            </a:p>
          </p:txBody>
        </p:sp>
      </p:grpSp>
      <p:sp>
        <p:nvSpPr>
          <p:cNvPr id="104" name="TextBox 104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对初步筛选后的供应商进行深入评估，包括质量、价格、交货期、服务等方面，确保选择的供应商能够满足采购需求。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根据采购需求、供应商信息库中的数据和经验，对潜在供应商进行初步筛选，缩小选择范围。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通过公开渠道、专业展会、行业协会等途径收集潜在供应商的信息，建立供应商信息库。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根据评估结果，综合考虑各方面因素，选择最合适的供应商进行合作。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66806" y="1875568"/>
            <a:ext cx="3824955" cy="3826383"/>
            <a:chOff x="4166806" y="1875568"/>
            <a:chExt cx="3824955" cy="3826383"/>
          </a:xfrm>
        </p:grpSpPr>
        <p:sp>
          <p:nvSpPr>
            <p:cNvPr id="3" name="Freeform 3"/>
            <p:cNvSpPr/>
            <p:nvPr/>
          </p:nvSpPr>
          <p:spPr>
            <a:xfrm>
              <a:off x="416680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0" y="8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7" y="0"/>
                    <a:pt x="285" y="128"/>
                    <a:pt x="285" y="286"/>
                  </a:cubicBezTo>
                  <a:cubicBezTo>
                    <a:pt x="202" y="286"/>
                    <a:pt x="202" y="286"/>
                    <a:pt x="202" y="286"/>
                  </a:cubicBezTo>
                  <a:cubicBezTo>
                    <a:pt x="202" y="174"/>
                    <a:pt x="111" y="83"/>
                    <a:pt x="0" y="83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416680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0" y="20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157" y="285"/>
                    <a:pt x="285" y="157"/>
                    <a:pt x="285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02" y="111"/>
                    <a:pt x="111" y="202"/>
                    <a:pt x="0" y="20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575338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285" y="83"/>
                  </a:moveTo>
                  <a:cubicBezTo>
                    <a:pt x="285" y="0"/>
                    <a:pt x="285" y="0"/>
                    <a:pt x="285" y="0"/>
                  </a:cubicBezTo>
                  <a:cubicBezTo>
                    <a:pt x="128" y="0"/>
                    <a:pt x="0" y="128"/>
                    <a:pt x="0" y="286"/>
                  </a:cubicBezTo>
                  <a:cubicBezTo>
                    <a:pt x="83" y="286"/>
                    <a:pt x="83" y="286"/>
                    <a:pt x="83" y="286"/>
                  </a:cubicBezTo>
                  <a:cubicBezTo>
                    <a:pt x="83" y="174"/>
                    <a:pt x="174" y="83"/>
                    <a:pt x="285" y="8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75338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285" y="202"/>
                  </a:moveTo>
                  <a:cubicBezTo>
                    <a:pt x="285" y="285"/>
                    <a:pt x="285" y="285"/>
                    <a:pt x="285" y="285"/>
                  </a:cubicBezTo>
                  <a:cubicBezTo>
                    <a:pt x="128" y="285"/>
                    <a:pt x="0" y="157"/>
                    <a:pt x="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111"/>
                    <a:pt x="174" y="202"/>
                    <a:pt x="285" y="20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211033" y="2959322"/>
            <a:ext cx="1645728" cy="1705738"/>
            <a:chOff x="5211033" y="2959322"/>
            <a:chExt cx="1645728" cy="1705738"/>
          </a:xfrm>
        </p:grpSpPr>
        <p:sp>
          <p:nvSpPr>
            <p:cNvPr id="8" name="Freeform 8"/>
            <p:cNvSpPr/>
            <p:nvPr/>
          </p:nvSpPr>
          <p:spPr>
            <a:xfrm>
              <a:off x="5211033" y="3015424"/>
              <a:ext cx="541973" cy="425577"/>
            </a:xfrm>
            <a:custGeom>
              <a:rect l="l" t="t" r="r" b="b"/>
              <a:pathLst>
                <a:path w="105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475952" y="2959322"/>
              <a:ext cx="380809" cy="537400"/>
            </a:xfrm>
            <a:custGeom>
              <a:rect l="l" t="t" r="r" b="b"/>
              <a:pathLst>
                <a:path w="21543" h="21574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5297043" y="4240435"/>
              <a:ext cx="513778" cy="424625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228112" y="4279582"/>
            <a:ext cx="496157" cy="415672"/>
            <a:chOff x="6228112" y="4279582"/>
            <a:chExt cx="496157" cy="415672"/>
          </a:xfrm>
        </p:grpSpPr>
        <p:sp>
          <p:nvSpPr>
            <p:cNvPr id="12" name="Freeform 12"/>
            <p:cNvSpPr/>
            <p:nvPr/>
          </p:nvSpPr>
          <p:spPr>
            <a:xfrm>
              <a:off x="6312789" y="4402646"/>
              <a:ext cx="324707" cy="292608"/>
            </a:xfrm>
            <a:custGeom>
              <a:rect l="l" t="t" r="r" b="b"/>
              <a:pathLst>
                <a:path w="161" h="145">
                  <a:moveTo>
                    <a:pt x="0" y="62"/>
                  </a:moveTo>
                  <a:lnTo>
                    <a:pt x="0" y="145"/>
                  </a:lnTo>
                  <a:lnTo>
                    <a:pt x="31" y="145"/>
                  </a:lnTo>
                  <a:lnTo>
                    <a:pt x="130" y="145"/>
                  </a:lnTo>
                  <a:lnTo>
                    <a:pt x="161" y="145"/>
                  </a:lnTo>
                  <a:lnTo>
                    <a:pt x="161" y="62"/>
                  </a:lnTo>
                  <a:lnTo>
                    <a:pt x="81" y="0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6228112" y="4279582"/>
              <a:ext cx="496157" cy="248221"/>
            </a:xfrm>
            <a:custGeom>
              <a:rect l="l" t="t" r="r" b="b"/>
              <a:pathLst>
                <a:path w="246" h="123">
                  <a:moveTo>
                    <a:pt x="225" y="80"/>
                  </a:moveTo>
                  <a:lnTo>
                    <a:pt x="225" y="21"/>
                  </a:lnTo>
                  <a:lnTo>
                    <a:pt x="182" y="21"/>
                  </a:lnTo>
                  <a:lnTo>
                    <a:pt x="182" y="47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0" y="97"/>
                  </a:lnTo>
                  <a:lnTo>
                    <a:pt x="21" y="123"/>
                  </a:lnTo>
                  <a:lnTo>
                    <a:pt x="123" y="42"/>
                  </a:lnTo>
                  <a:lnTo>
                    <a:pt x="225" y="123"/>
                  </a:lnTo>
                  <a:lnTo>
                    <a:pt x="246" y="97"/>
                  </a:lnTo>
                  <a:lnTo>
                    <a:pt x="225" y="8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1002893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采购物品清单编制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17207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采购预算编制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2893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预算审批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17207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预算调整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采购预算编制及审批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002893" y="1707444"/>
            <a:ext cx="3771900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根据需求分析和预测结果，编制详细的采购物品清单，包括物品名称、规格型号、数量、预算价格等信息。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417207" y="1707444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结合采购物品清单和历史采购数据，编制采购预算，明确采购所需资金及来源。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02893" y="4594193"/>
            <a:ext cx="37719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将采购预算提交给相关部门或领导进行审批，确保采购计划符合企业战略和财务规划。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417207" y="4594193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在采购过程中，根据实际情况对预算进行调整，确保采购活动的顺利进行。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采购订单执行与跟踪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采购订单下达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供应商确认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采购订单下达及确认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采购部门根据采购计划和供应商选择结果，下达采购订单给选定的供应商，明确采购物品、数量、价格、交货期等关键信息。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供应商收到采购订单后，在规定时间内进行确认，确保订单内容准确无误，并明确交货期和付款方式等细节。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采购部门需实时跟踪采购订单的交货期，确保供应商按照约定时间进行交货。如遇延误，需及时了解原因并与供应商协商解决。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交货期跟踪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若供应商未能按时交货，采购部门需采取催货措施，如电话沟通、发送催货通知等，以确保采购物品及时到位。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催货措施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交货期跟踪与催货措施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质量问题处理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在收货过程中，如发现采购物品存在质量问题，需立即通知供应商并协商解决方案。对于严重质量问题，需及时上报公司领导层并寻求法律支持。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退货流程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若采购物品存在质量问题且无法协商解决，则需启动退货流程。具体步骤包括填写退货申请、与供应商协商退货事宜、办理退货手续等。在退货过程中，需确保相关文件和证据的完整性和准确性。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质量问题处理及退货流程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付款申请与审批流程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付款条件设置及协商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在采购合同中明确规定付款条件，包括付款方式、付款期限、发票要求等。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与供应商进行充分沟通，确保双方对付款条件有清晰的理解，并达成一致意见。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采购合同需经过公司内部审批流程，确保合同条款符合公司政策和法律法规要求。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付款条件明确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供应商协商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合同审批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付款申请提交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申请资料完整性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审核流程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付款申请提交与审核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付款申请需附齐相关支持文件，如采购订单、收货单、发票等，以确保申请资料的完整性。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财务部门对付款申请进行审核，包括申请资料的真实性、合规性以及是否符合合同约定等。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采购部门根据采购合同的付款条件，在约定时间内向财务部门提交付款申请。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https://d.book118.com/706052125222010034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2024-09-04T08:08:00.742</cp:lastPrinted>
  <dcterms:created xsi:type="dcterms:W3CDTF">2024-09-04T00:08:00Z</dcterms:created>
  <dcterms:modified xsi:type="dcterms:W3CDTF">2024-09-04T00:08:02Z</dcterms:modified>
</cp:coreProperties>
</file>