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FA30B5-4CA7-48E3-AD4C-FEA1B7C3A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6A974-8B29-4600-B3ED-0050E60B6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D9CBCA-0BA6-4FD7-91DB-95953B76A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2ACFFD-591C-4D25-B904-DF7EC690A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403427-AE1F-4DA6-B3CB-76E5872524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39EE88-390A-48E7-955D-B96E7FDEEB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B2A8C4-9634-45AC-BEE5-C5C082DC1D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91BF60-BF92-46C8-AF93-A1E11FFC6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B6B1D-9642-4021-B2E6-600876073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BE611-340F-4424-8D4E-050822745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FF02A-0638-4C69-B4D2-C5DE5E45A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053212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9545" y="3623969"/>
            <a:ext cx="8219058" cy="98873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err="1" smtClean="0">
                <a:solidFill>
                  <a:schemeClr val="dk1">
                    <a:lumMod val="95000"/>
                    <a:lumOff val="5000"/>
                    <a:alpha val="100000"/>
                  </a:schemeClr>
                </a:solidFill>
                <a:latin typeface="Arial"/>
                <a:ea typeface="Arial"/>
                <a:cs typeface="Arial"/>
              </a:rPr>
              <a:t>新生儿动脉采血技巧</a:t>
            </a:r>
            <a:r>
              <a:rPr lang="en-US" altLang="zh-CN" sz="5175" b="1" err="1" smtClean="0">
                <a:solidFill>
                  <a:schemeClr val="dk1">
                    <a:lumMod val="95000"/>
                    <a:lumOff val="5000"/>
                    <a:alpha val="100000"/>
                  </a:schemeClr>
                </a:solidFill>
                <a:latin typeface="Arial"/>
                <a:ea typeface="Arial"/>
                <a:cs typeface="Arial"/>
              </a:rPr>
              <a:t>PPT</a:t>
            </a:r>
            <a:endParaRPr lang="en-US" sz="5175" b="1">
              <a:solidFill>
                <a:schemeClr val="dk1">
                  <a:lumMod val="95000"/>
                  <a:lumOff val="5000"/>
                  <a:alpha val="100000"/>
                </a:schemeClr>
              </a:solidFill>
              <a:latin typeface="Arial"/>
              <a:ea typeface="Arial"/>
              <a:cs typeface="Arial"/>
            </a:endParaRP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err="1">
                <a:solidFill>
                  <a:srgbClr val="FFFFFF">
                    <a:alpha val="100000"/>
                  </a:srgbClr>
                </a:solidFill>
                <a:latin typeface="Arial"/>
                <a:ea typeface="Arial"/>
                <a:cs typeface="Arial"/>
              </a:rPr>
              <a:t>汇报人</a:t>
            </a:r>
            <a:r>
              <a:rPr lang="en-US" sz="1500" err="1" smtClean="0">
                <a:solidFill>
                  <a:srgbClr val="FFFFFF">
                    <a:alpha val="100000"/>
                  </a:srgbClr>
                </a:solidFill>
                <a:latin typeface="Arial"/>
                <a:ea typeface="Arial"/>
                <a:cs typeface="Arial"/>
              </a:rPr>
              <a:t>：</a:t>
            </a:r>
            <a:r>
              <a:rPr lang="en-US" altLang="zh-CN" sz="1500" err="1" smtClean="0">
                <a:solidFill>
                  <a:srgbClr val="FFFFFF">
                    <a:alpha val="100000"/>
                  </a:srgbClr>
                </a:solidFill>
                <a:latin typeface="Arial"/>
                <a:ea typeface="Arial"/>
                <a:cs typeface="Arial"/>
              </a:rPr>
              <a:t>XXX</a:t>
            </a: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0008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altLang="zh-CN" sz="1500" smtClean="0">
                <a:solidFill>
                  <a:srgbClr val="FFFFFF">
                    <a:alpha val="100000"/>
                  </a:srgbClr>
                </a:solidFill>
                <a:latin typeface="Arial"/>
                <a:ea typeface="Arial"/>
                <a:cs typeface="Arial"/>
              </a:rPr>
              <a:t>XX</a:t>
            </a:r>
            <a:r>
              <a:rPr lang="en-US" sz="1500" smtClean="0">
                <a:solidFill>
                  <a:srgbClr val="FFFFFF">
                    <a:alpha val="100000"/>
                  </a:srgbClr>
                </a:solidFill>
                <a:latin typeface="Arial"/>
                <a:ea typeface="Arial"/>
                <a:cs typeface="Arial"/>
              </a:rPr>
              <a:t>-</a:t>
            </a:r>
            <a:r>
              <a:rPr lang="en-US" altLang="zh-CN" sz="1500" smtClean="0">
                <a:solidFill>
                  <a:srgbClr val="FFFFFF">
                    <a:alpha val="100000"/>
                  </a:srgbClr>
                </a:solidFill>
                <a:latin typeface="Arial"/>
                <a:ea typeface="Arial"/>
                <a:cs typeface="Arial"/>
              </a:rPr>
              <a:t>XX</a:t>
            </a:r>
            <a:r>
              <a:rPr lang="en-US" sz="1500" smtClean="0">
                <a:solidFill>
                  <a:srgbClr val="FFFFFF">
                    <a:alpha val="100000"/>
                  </a:srgbClr>
                </a:solidFill>
                <a:latin typeface="Arial"/>
                <a:ea typeface="Arial"/>
                <a:cs typeface="Arial"/>
              </a:rPr>
              <a:t>-</a:t>
            </a:r>
            <a:r>
              <a:rPr lang="en-US" altLang="zh-CN" sz="1500" smtClean="0">
                <a:solidFill>
                  <a:srgbClr val="FFFFFF">
                    <a:alpha val="100000"/>
                  </a:srgbClr>
                </a:solidFill>
                <a:latin typeface="Arial"/>
                <a:ea typeface="Arial"/>
                <a:cs typeface="Arial"/>
              </a:rPr>
              <a:t>XX</a:t>
            </a:r>
            <a:endParaRPr lang="en-US" sz="1500">
              <a:solidFill>
                <a:srgbClr val="FFFFFF">
                  <a:alpha val="100000"/>
                </a:srgb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采血技巧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采血后的护理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采血过程中的注意事项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新生儿动脉采血的培训与教育</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新生儿动脉采血简介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48" r="330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新生儿动脉采血是指采集新生儿动脉血液样本的过程，常用于检测新生儿的生理指标和疾病诊断。</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动脉血液中的氧饱和度和酸碱度等指标能够反映新生儿的呼吸和代谢状况，对于及时发现和诊断新生儿疾病具有重要意义。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位于前臂外侧，靠近桡骨茎突，是常用的采血部位之一。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桡动脉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足背动脉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肱动脉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7764" b="776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位于足背中部，是采集血液样本的另一个常用部位。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位于上臂内侧，靠近肘窝，也是可选的采血部位之一。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常用采血部位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9715" r="1971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894" r="1389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00" r="189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采血前的准备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采血前应清洁采血部位的皮肤，以减少感染的风险。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根据新生儿的状况和需要检测的指标选择合适的采血部位。</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准备好所需的采血器材，如注射器、针头、消毒棉签等。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对于新生儿的家长进行必要的心理疏导，减轻其焦虑和紧张情绪。</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清洁采血部位</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确定采血部位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准备采血器材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心理准备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采血技巧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选择合适的采血部位，如桡动脉、肱动脉、股动脉等，根据实际情况进行选择。</a:t>
            </a:r>
          </a:p>
        </p:txBody>
      </p:sp>
      <p:pic>
        <p:nvPicPr>
          <p:cNvPr id="5" name="Picture 5"/>
          <p:cNvPicPr>
            <a:picLocks noChangeAspect="1"/>
          </p:cNvPicPr>
          <p:nvPr/>
        </p:nvPicPr>
        <p:blipFill>
          <a:blip r:embed="rId2"/>
          <a:srcRect l="1542" r="1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6750" b="16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确定采血部位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在选定部位寻找动脉搏动点，可以通过触摸、听诊等方式确定动脉位置。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观察动脉搏动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在皮肤表面标记动脉位置，以便准确进行穿刺。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标记定位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根据新生儿血管情况选择合适型号的针头，确保针头足够细且锋利。</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选择合适针头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在确定动脉位置后，快速、准确地将针头刺入动脉血管，避免反复穿刺。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快速进针</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掌握进针深度，避免刺入过深或过浅，影响采血效果。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控制进针深度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156" b="291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925" b="2092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003" b="290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固定采血管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采血完成后，将采血管固定好，避免血液外溢或回流。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保持采血部位稳定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在采血过程中保持采血部位稳定，避免因移动而影响采血效果。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及时处理异常情况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如出现采血困难、血管破裂等情况，应及时处理，确保采血过程顺利进行。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采血后的护理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https://d.book118.com/706053212114010052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2024-09-18T21:05:58.624</cp:lastPrinted>
  <dcterms:created xsi:type="dcterms:W3CDTF">2024-09-18T13:05:58Z</dcterms:created>
  <dcterms:modified xsi:type="dcterms:W3CDTF">2024-09-18T13:06:00Z</dcterms:modified>
</cp:coreProperties>
</file>