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46.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a:t>你知道什么叫病句吗</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a:t>强调红体字</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716B21-8A79-47EA-9D39-C594375DB0B3}"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a:t>去掉“在”</a:t>
            </a:r>
          </a:p>
          <a:p>
            <a:r>
              <a:rPr lang="zh-CN" altLang="en-US"/>
              <a:t>去掉“由于”</a:t>
            </a:r>
          </a:p>
          <a:p>
            <a:r>
              <a:rPr lang="zh-CN" altLang="en-US"/>
              <a:t>“就”前加“他”</a:t>
            </a:r>
          </a:p>
          <a:p>
            <a:r>
              <a:rPr lang="zh-CN" altLang="en-US"/>
              <a:t> 常用介词：</a:t>
            </a:r>
          </a:p>
          <a:p>
            <a:r>
              <a:rPr lang="zh-CN" altLang="en-US"/>
              <a:t>自从以当为按照，由于对于为了到</a:t>
            </a:r>
          </a:p>
          <a:p>
            <a:r>
              <a:rPr lang="zh-CN" altLang="en-US"/>
              <a:t>使跟把比在通过，除了同对向往朝    </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介词在句首造成成分残缺</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在建立之前加“完成”</a:t>
            </a:r>
          </a:p>
          <a:p>
            <a:r>
              <a:rPr lang="zh-CN" altLang="en-US" smtClean="0"/>
              <a:t>在独立自主之前加“具有，具备”</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加“的问题”</a:t>
            </a:r>
          </a:p>
          <a:p>
            <a:r>
              <a:rPr lang="zh-CN" altLang="en-US" smtClean="0"/>
              <a:t>加“的制度”</a:t>
            </a:r>
          </a:p>
          <a:p>
            <a:r>
              <a:rPr lang="zh-CN" altLang="en-US" smtClean="0"/>
              <a:t>加“的阶段”</a:t>
            </a:r>
          </a:p>
          <a:p>
            <a:endParaRPr lang="zh-CN" altLang="en-US" smtClean="0"/>
          </a:p>
        </p:txBody>
      </p:sp>
      <p:sp>
        <p:nvSpPr>
          <p:cNvPr id="4" name="灯片编号占位符 3"/>
          <p:cNvSpPr>
            <a:spLocks noGrp="1"/>
          </p:cNvSpPr>
          <p:nvPr>
            <p:ph type="sldNum" sz="quarter" idx="10"/>
          </p:nvPr>
        </p:nvSpPr>
        <p:spPr/>
        <p:txBody>
          <a:bodyPr/>
          <a:lstStyle/>
          <a:p>
            <a:fld id="{EA716B21-8A79-47EA-9D39-C594375DB0B3}"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去掉“通过”或“使”</a:t>
            </a:r>
          </a:p>
          <a:p>
            <a:r>
              <a:rPr lang="zh-CN" altLang="en-US" smtClean="0"/>
              <a:t>敢拼敢博后面加“的精神”</a:t>
            </a:r>
          </a:p>
          <a:p>
            <a:r>
              <a:rPr lang="zh-CN" altLang="en-US" smtClean="0"/>
              <a:t>强国后面加上“而奋斗”</a:t>
            </a:r>
          </a:p>
          <a:p>
            <a:r>
              <a:rPr lang="zh-CN" altLang="en-US" smtClean="0"/>
              <a:t>“抓紧”后面加上“时间”</a:t>
            </a:r>
          </a:p>
          <a:p>
            <a:r>
              <a:rPr lang="zh-CN" altLang="en-US" smtClean="0"/>
              <a:t>“最高峰”加上“的大学生登山队”</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“至少”和“余”重复，删掉其一</a:t>
            </a:r>
          </a:p>
          <a:p>
            <a:r>
              <a:rPr lang="zh-CN" altLang="en-US" smtClean="0"/>
              <a:t>去掉“在心里”或“由衷”</a:t>
            </a:r>
          </a:p>
          <a:p>
            <a:r>
              <a:rPr lang="zh-CN" altLang="en-US" smtClean="0"/>
              <a:t>“当前”去掉</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716B21-8A79-47EA-9D39-C594375DB0B3}"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“体验”或“经历”删掉其一</a:t>
            </a:r>
          </a:p>
          <a:p>
            <a:r>
              <a:rPr lang="zh-CN" altLang="en-US" smtClean="0"/>
              <a:t>删掉“到处”</a:t>
            </a:r>
          </a:p>
          <a:p>
            <a:r>
              <a:rPr lang="zh-CN" altLang="en-US" smtClean="0"/>
              <a:t>“从来没有过”和“空前”删掉其一</a:t>
            </a:r>
          </a:p>
          <a:p>
            <a:r>
              <a:rPr lang="zh-CN" altLang="en-US" smtClean="0"/>
              <a:t>“大约”和“左右”删掉其一</a:t>
            </a:r>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defRPr/>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panose="020b0503020204020204" charset="-122"/>
              </a:rPr>
              <a:t>11</a:t>
            </a:fld>
            <a:endParaRPr kumimoji="0" lang="zh-CN" altLang="en-US" sz="1200" b="0" i="0" u="none" strike="noStrike" kern="1200" cap="none" spc="0" normalizeH="0" baseline="0" noProof="0">
              <a:ln>
                <a:noFill/>
              </a:ln>
              <a:solidFill>
                <a:prstClr val="black"/>
              </a:solidFill>
              <a:effectLst/>
              <a:uLnTx/>
              <a:uFillTx/>
              <a:latin typeface="Calibri"/>
              <a:ea typeface="微软雅黑" panose="020b0503020204020204" charset="-122"/>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选D</a:t>
            </a:r>
          </a:p>
          <a:p>
            <a:r>
              <a:rPr lang="zh-CN" altLang="en-US" smtClean="0"/>
              <a:t>“将近”和“余”重复    重复赘余</a:t>
            </a:r>
          </a:p>
          <a:p>
            <a:r>
              <a:rPr lang="zh-CN" altLang="en-US" smtClean="0"/>
              <a:t>加上“的问题”成分残缺，缺少宾语   </a:t>
            </a:r>
          </a:p>
          <a:p>
            <a:r>
              <a:rPr lang="zh-CN" altLang="en-US" smtClean="0"/>
              <a:t>删掉“在”   缺少主语</a:t>
            </a:r>
          </a:p>
          <a:p>
            <a:endParaRPr lang="zh-CN" altLang="en-US" smtClean="0"/>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defRPr/>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panose="020b0503020204020204" charset="-122"/>
              </a:rPr>
              <a:t>12</a:t>
            </a:fld>
            <a:endParaRPr kumimoji="0" lang="zh-CN" altLang="en-US" sz="1200" b="0" i="0" u="none" strike="noStrike" kern="1200" cap="none" spc="0" normalizeH="0" baseline="0" noProof="0">
              <a:ln>
                <a:noFill/>
              </a:ln>
              <a:solidFill>
                <a:prstClr val="black"/>
              </a:solidFill>
              <a:effectLst/>
              <a:uLnTx/>
              <a:uFillTx/>
              <a:latin typeface="Calibri"/>
              <a:ea typeface="微软雅黑" panose="020b0503020204020204" charset="-122"/>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选c</a:t>
            </a:r>
          </a:p>
          <a:p>
            <a:r>
              <a:rPr lang="zh-CN" altLang="en-US" smtClean="0"/>
              <a:t>缺少宾语    加“的活动”</a:t>
            </a:r>
          </a:p>
          <a:p>
            <a:r>
              <a:rPr lang="zh-CN" altLang="en-US" smtClean="0"/>
              <a:t>成分赘余   删掉“近”或“左右”</a:t>
            </a:r>
          </a:p>
          <a:p>
            <a:r>
              <a:rPr lang="zh-CN" altLang="en-US" smtClean="0"/>
              <a:t>缺少主语删掉他“通过”或是“使”</a:t>
            </a:r>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defRPr/>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panose="020b0503020204020204" charset="-122"/>
              </a:rPr>
              <a:t>13</a:t>
            </a:fld>
            <a:endParaRPr kumimoji="0" lang="zh-CN" altLang="en-US" sz="1200" b="0" i="0" u="none" strike="noStrike" kern="1200" cap="none" spc="0" normalizeH="0" baseline="0" noProof="0">
              <a:ln>
                <a:noFill/>
              </a:ln>
              <a:solidFill>
                <a:prstClr val="black"/>
              </a:solidFill>
              <a:effectLst/>
              <a:uLnTx/>
              <a:uFillTx/>
              <a:latin typeface="Calibri"/>
              <a:ea typeface="微软雅黑" panose="020b0503020204020204" charset="-122"/>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z="1200" b="1" smtClean="0">
                <a:solidFill>
                  <a:srgbClr val="FF0000"/>
                </a:solidFill>
              </a:rPr>
              <a:t>“月光”无法与“发出沙沙的声响”相搭配，可将“月光”删掉。</a:t>
            </a:r>
          </a:p>
          <a:p>
            <a:r>
              <a:rPr lang="zh-CN" altLang="en-US" sz="1200" b="1" smtClean="0">
                <a:solidFill>
                  <a:srgbClr val="FF0000"/>
                </a:solidFill>
              </a:rPr>
              <a:t>“循循善诱的教导”不能浮现在眼前</a:t>
            </a:r>
          </a:p>
          <a:p>
            <a:r>
              <a:rPr lang="zh-CN" altLang="en-US" sz="1200" b="1" smtClean="0">
                <a:solidFill>
                  <a:srgbClr val="FF0000"/>
                </a:solidFill>
              </a:rPr>
              <a:t>“精神”改为“形象”</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“距离”不能“降低”，应该为“缩短”</a:t>
            </a:r>
          </a:p>
          <a:p>
            <a:r>
              <a:rPr lang="zh-CN" altLang="en-US" smtClean="0"/>
              <a:t>“养活”的只能是人，不能是“生活”。</a:t>
            </a:r>
          </a:p>
          <a:p>
            <a:r>
              <a:rPr lang="zh-CN" altLang="en-US" smtClean="0"/>
              <a:t>“质量”是“提高”而不是“增加”</a:t>
            </a:r>
          </a:p>
          <a:p>
            <a:r>
              <a:rPr lang="zh-CN" altLang="en-US" smtClean="0"/>
              <a:t>“面容”不能“倾听”</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删掉“一个”和“过程”</a:t>
            </a:r>
          </a:p>
          <a:p>
            <a:r>
              <a:rPr lang="zh-CN" altLang="en-US" smtClean="0"/>
              <a:t>主语是“乒乓球馆”，将“团体”改为“机构”或单位</a:t>
            </a:r>
          </a:p>
          <a:p>
            <a:r>
              <a:rPr lang="zh-CN" altLang="en-US" smtClean="0"/>
              <a:t>“季节”改为“地方”</a:t>
            </a:r>
          </a:p>
          <a:p>
            <a:r>
              <a:rPr lang="zh-CN" altLang="en-US" smtClean="0"/>
              <a:t>“中学生”改为“中学”</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pPr>
              <a:spcBef>
                <a:spcPct val="50000"/>
              </a:spcBef>
            </a:pPr>
            <a:r>
              <a:rPr lang="zh-CN" altLang="en-US" sz="1200" b="1" smtClean="0"/>
              <a:t>删去“否”，或在“是”后面加上“能否”。</a:t>
            </a:r>
          </a:p>
          <a:p>
            <a:pPr>
              <a:spcBef>
                <a:spcPct val="50000"/>
              </a:spcBef>
            </a:pPr>
            <a:r>
              <a:rPr lang="zh-CN" altLang="en-US" sz="1200" b="1" smtClean="0"/>
              <a:t>在“随地”前面加一个“不”</a:t>
            </a:r>
          </a:p>
          <a:p>
            <a:pPr>
              <a:spcBef>
                <a:spcPct val="50000"/>
              </a:spcBef>
            </a:pPr>
            <a:r>
              <a:rPr lang="zh-CN" altLang="en-US" sz="1200" b="1" smtClean="0"/>
              <a:t>“要有”改为“有没有”</a:t>
            </a:r>
          </a:p>
          <a:p>
            <a:pPr>
              <a:spcBef>
                <a:spcPct val="50000"/>
              </a:spcBef>
            </a:pPr>
            <a:r>
              <a:rPr lang="zh-CN" altLang="en-US" sz="1200" b="1" smtClean="0"/>
              <a:t>“是”后面加上“能否”        删掉“的，坏”</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介词在句首造成成分残缺</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pPr>
              <a:spcBef>
                <a:spcPct val="50000"/>
              </a:spcBef>
            </a:pPr>
            <a:r>
              <a:rPr lang="zh-CN" altLang="en-US" sz="1200" b="1" smtClean="0"/>
              <a:t>“就”改为“才”</a:t>
            </a:r>
          </a:p>
          <a:p>
            <a:pPr>
              <a:spcBef>
                <a:spcPct val="50000"/>
              </a:spcBef>
            </a:pPr>
            <a:r>
              <a:rPr lang="zh-CN" altLang="en-US" sz="1200" b="1" smtClean="0"/>
              <a:t>“也”改为“就”</a:t>
            </a:r>
          </a:p>
          <a:p>
            <a:pPr>
              <a:spcBef>
                <a:spcPct val="50000"/>
              </a:spcBef>
            </a:pPr>
            <a:r>
              <a:rPr lang="zh-CN" altLang="en-US" sz="1200" b="1" smtClean="0"/>
              <a:t>“却”改为“也”</a:t>
            </a:r>
          </a:p>
          <a:p>
            <a:pPr>
              <a:spcBef>
                <a:spcPct val="50000"/>
              </a:spcBef>
            </a:pPr>
            <a:r>
              <a:rPr lang="zh-CN" altLang="en-US" sz="1200" b="1" smtClean="0"/>
              <a:t>“不但”改为“不仅”</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“学生”后面加“时期”     主谓搭配不当</a:t>
            </a:r>
          </a:p>
          <a:p>
            <a:r>
              <a:rPr lang="zh-CN" altLang="en-US" smtClean="0"/>
              <a:t>“事迹”改为“形象”     动宾搭配不当</a:t>
            </a:r>
          </a:p>
          <a:p>
            <a:r>
              <a:rPr lang="zh-CN" altLang="en-US" smtClean="0"/>
              <a:t>去掉“注视和”          动宾</a:t>
            </a:r>
          </a:p>
          <a:p>
            <a:r>
              <a:rPr lang="zh-CN" altLang="en-US" smtClean="0"/>
              <a:t>把“就”改为“才”        关联词语</a:t>
            </a:r>
          </a:p>
        </p:txBody>
      </p:sp>
      <p:sp>
        <p:nvSpPr>
          <p:cNvPr id="4" name="灯片编号占位符 3"/>
          <p:cNvSpPr>
            <a:spLocks noGrp="1"/>
          </p:cNvSpPr>
          <p:nvPr>
            <p:ph type="sldNum" sz="quarter" idx="10"/>
          </p:nvPr>
        </p:nvSpPr>
        <p:spPr/>
        <p:txBody>
          <a:bodyPr/>
          <a:lstStyle/>
          <a:p>
            <a:fld id="{EA716B21-8A79-47EA-9D39-C594375DB0B3}"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mtClean="0"/>
              <a:t>选B</a:t>
            </a:r>
          </a:p>
          <a:p>
            <a:r>
              <a:rPr lang="zh-CN" altLang="en-US" smtClean="0"/>
              <a:t>A在“达标”前加上“是否”</a:t>
            </a:r>
          </a:p>
          <a:p>
            <a:r>
              <a:rPr lang="zh-CN" altLang="en-US" smtClean="0"/>
              <a:t>C.动宾不当，“事迹”改为“形象”</a:t>
            </a:r>
          </a:p>
          <a:p>
            <a:r>
              <a:rPr lang="zh-CN" altLang="en-US" smtClean="0"/>
              <a:t>D.笑容不能响起，删掉“那熟悉憨厚的笑容和”   主谓不当</a:t>
            </a:r>
          </a:p>
          <a:p>
            <a:r>
              <a:rPr lang="zh-CN" altLang="en-US" smtClean="0"/>
              <a:t>      </a:t>
            </a:r>
          </a:p>
          <a:p>
            <a:endParaRPr lang="zh-CN" altLang="en-US" smtClean="0"/>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defRPr/>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panose="020b0503020204020204" charset="-122"/>
              </a:rPr>
              <a:t>21</a:t>
            </a:fld>
            <a:endParaRPr kumimoji="0" lang="zh-CN" altLang="en-US" sz="1200" b="0" i="0" u="none" strike="noStrike" kern="1200" cap="none" spc="0" normalizeH="0" baseline="0" noProof="0">
              <a:ln>
                <a:noFill/>
              </a:ln>
              <a:solidFill>
                <a:prstClr val="black"/>
              </a:solidFill>
              <a:effectLst/>
              <a:uLnTx/>
              <a:uFillTx/>
              <a:latin typeface="Calibri"/>
              <a:ea typeface="微软雅黑" panose="020b0503020204020204" charset="-122"/>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r>
              <a:rPr lang="zh-CN" altLang="en-US" sz="1200" b="1" smtClean="0">
                <a:solidFill>
                  <a:srgbClr val="FF0000"/>
                </a:solidFill>
              </a:rPr>
              <a:t>“月光”无法与“发出沙沙的声响”相搭配，可将“月光”删掉。</a:t>
            </a:r>
          </a:p>
          <a:p>
            <a:r>
              <a:rPr lang="zh-CN" altLang="en-US" sz="1200" b="1" smtClean="0">
                <a:solidFill>
                  <a:srgbClr val="FF0000"/>
                </a:solidFill>
              </a:rPr>
              <a:t>“循循善诱的教导”不能浮现在眼前</a:t>
            </a:r>
          </a:p>
          <a:p>
            <a:r>
              <a:rPr lang="zh-CN" altLang="en-US" sz="1200" b="1" smtClean="0">
                <a:solidFill>
                  <a:srgbClr val="FF0000"/>
                </a:solidFill>
              </a:rPr>
              <a:t>抓住主语，生产不能自给，应是棉花不能自给。应改为“我国生产的棉花”</a:t>
            </a:r>
          </a:p>
          <a:p>
            <a:endParaRPr lang="zh-CN" altLang="en-US" sz="1200" b="1" smtClean="0">
              <a:solidFill>
                <a:srgbClr val="FF0000"/>
              </a:solidFill>
            </a:endParaRPr>
          </a:p>
          <a:p>
            <a:r>
              <a:rPr lang="zh-CN" altLang="en-US" sz="1200" b="1" smtClean="0">
                <a:solidFill>
                  <a:srgbClr val="FF0000"/>
                </a:solidFill>
              </a:rPr>
              <a:t>定语：形容词、数量词、名词、代词、短语（一般都有“的”）</a:t>
            </a:r>
          </a:p>
          <a:p>
            <a:endParaRPr lang="zh-CN" altLang="en-US" sz="1200" b="1" smtClean="0">
              <a:solidFill>
                <a:srgbClr val="FF0000"/>
              </a:solidFill>
            </a:endParaRPr>
          </a:p>
          <a:p>
            <a:endParaRPr lang="zh-CN" altLang="en-US" sz="1200" b="1" smtClean="0">
              <a:solidFill>
                <a:srgbClr val="FF0000"/>
              </a:solidFill>
            </a:endParaRPr>
          </a:p>
        </p:txBody>
      </p:sp>
      <p:sp>
        <p:nvSpPr>
          <p:cNvPr id="4" name="灯片编号占位符 3"/>
          <p:cNvSpPr>
            <a:spLocks noGrp="1"/>
          </p:cNvSpPr>
          <p:nvPr>
            <p:ph type="sldNum" sz="quarter" idx="10"/>
          </p:nvPr>
        </p:nvSpPr>
        <p:spPr/>
        <p:txBody>
          <a:bodyPr/>
          <a:lstStyle/>
          <a:p>
            <a:fld id="{EA716B21-8A79-47EA-9D39-C594375DB0B3}" type="slidenum">
              <a:rPr lang="zh-CN" altLang="en-US" smtClean="0"/>
              <a:t>22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942ABA-9FAC-425A-8BD9-BC43010C41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8A16BD-C90A-4684-BB1B-3E0C5890F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716E2C-ADC9-4405-836E-1E1AA5B4A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D76074-C29F-4774-8D2B-65EA835AC5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44E79C-CA00-4FE1-82FB-810DD962F3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61A997-ED97-4B33-B2AE-A67188FA40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1888E6-17BA-4EF9-8414-C855F63ACA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105668-5E1F-44C4-A799-B5A4114202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6D4F6D-FC54-4C82-8BB0-3F51E6875B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748A35-9592-4B05-9B4F-5862DC54B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2ACE18-890C-4E08-BB77-FD1D802AB7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blipFill dpi="0" rotWithShape="1">
          <a:blip r:embed="rId2">
            <a:lum/>
            <a:extLst>
              <a:ext uri="{28A0092B-C50C-407E-A947-70E740481C1C}">
                <a14:useLocalDpi xmlns:a14="http://schemas.microsoft.com/office/drawing/2010/main" val="0"/>
              </a:ext>
            </a:extLst>
          </a:blip>
          <a:stretch>
            <a:fillRect/>
          </a:stretch>
        </a:blipFill>
        <a:effectLst/>
      </p:bgPr>
    </p:bg>
    <p:spTree>
      <p:nvGrpSpPr>
        <p:cNvPr id="1" name=""/>
        <p:cNvGrpSpPr/>
        <p:nvPr/>
      </p:nvGrpSpPr>
      <p:grpSpPr>
        <a:xfrm>
          <a:off x="0" y="0"/>
          <a:ext cx="0" cy="0"/>
        </a:xfrm>
      </p:grpSpPr>
      <p:sp>
        <p:nvSpPr>
          <p:cNvPr id="14" name="弧形 13"/>
          <p:cNvSpPr/>
          <p:nvPr/>
        </p:nvSpPr>
        <p:spPr>
          <a:xfrm>
            <a:off x="3900000" y="1233000"/>
            <a:ext cx="4392000" cy="4392000"/>
          </a:xfrm>
          <a:prstGeom prst="arc">
            <a:avLst>
              <a:gd name="adj1" fmla="val 17294044"/>
              <a:gd name="adj2" fmla="val 3873471"/>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椭圆 6"/>
          <p:cNvSpPr/>
          <p:nvPr/>
        </p:nvSpPr>
        <p:spPr>
          <a:xfrm>
            <a:off x="3976649" y="1309649"/>
            <a:ext cx="4238702" cy="423870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弧形 7"/>
          <p:cNvSpPr/>
          <p:nvPr/>
        </p:nvSpPr>
        <p:spPr>
          <a:xfrm flipH="1">
            <a:off x="3910451" y="1233000"/>
            <a:ext cx="4392000" cy="4392000"/>
          </a:xfrm>
          <a:prstGeom prst="arc">
            <a:avLst>
              <a:gd name="adj1" fmla="val 17294044"/>
              <a:gd name="adj2" fmla="val 3873471"/>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9" name="直接连接符 8"/>
          <p:cNvCxnSpPr/>
          <p:nvPr/>
        </p:nvCxnSpPr>
        <p:spPr>
          <a:xfrm>
            <a:off x="3644900" y="1689100"/>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3351251" y="1636582"/>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7580433" y="5099909"/>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7286784" y="5047391"/>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矩形: 圆角 16"/>
          <p:cNvSpPr/>
          <p:nvPr/>
        </p:nvSpPr>
        <p:spPr>
          <a:xfrm>
            <a:off x="4973378" y="4316588"/>
            <a:ext cx="2173010" cy="374571"/>
          </a:xfrm>
          <a:prstGeom prst="roundRect">
            <a:avLst/>
          </a:prstGeom>
          <a:solidFill>
            <a:schemeClr val="accent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矩形: 圆角 17"/>
          <p:cNvSpPr/>
          <p:nvPr/>
        </p:nvSpPr>
        <p:spPr>
          <a:xfrm>
            <a:off x="4969719" y="4813914"/>
            <a:ext cx="2173010" cy="374571"/>
          </a:xfrm>
          <a:prstGeom prst="roundRect">
            <a:avLst/>
          </a:prstGeom>
          <a:solidFill>
            <a:schemeClr val="accent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3" name="图片 1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3921866" y="906272"/>
            <a:ext cx="1593400" cy="1460620"/>
          </a:xfrm>
          <a:prstGeom prst="rect">
            <a:avLst/>
          </a:prstGeom>
        </p:spPr>
      </p:pic>
      <p:sp>
        <p:nvSpPr>
          <p:cNvPr id="2" name="标题 1"/>
          <p:cNvSpPr>
            <a:spLocks noGrp="1"/>
          </p:cNvSpPr>
          <p:nvPr>
            <p:ph type="ctrTitle" hasCustomPrompt="1"/>
          </p:nvPr>
        </p:nvSpPr>
        <p:spPr>
          <a:xfrm>
            <a:off x="3900000" y="2777434"/>
            <a:ext cx="4392000" cy="830997"/>
          </a:xfrm>
        </p:spPr>
        <p:txBody>
          <a:bodyPr anchor="b">
            <a:normAutofit/>
          </a:bodyPr>
          <a:lstStyle>
            <a:lvl1pPr algn="ctr">
              <a:defRPr sz="4000"/>
            </a:lvl1pPr>
          </a:lstStyle>
          <a:p>
            <a:r>
              <a:rPr lang="zh-CN" altLang="en-US"/>
              <a:t>单击此处编辑标题</a:t>
            </a:r>
            <a:endParaRPr lang="zh-CN" altLang="en-US"/>
          </a:p>
        </p:txBody>
      </p:sp>
      <p:sp>
        <p:nvSpPr>
          <p:cNvPr id="3" name="副标题 2"/>
          <p:cNvSpPr>
            <a:spLocks noGrp="1"/>
          </p:cNvSpPr>
          <p:nvPr>
            <p:ph type="subTitle" idx="1"/>
          </p:nvPr>
        </p:nvSpPr>
        <p:spPr>
          <a:xfrm>
            <a:off x="3900000" y="3686438"/>
            <a:ext cx="4392000" cy="535531"/>
          </a:xfrm>
        </p:spPr>
        <p:txBody>
          <a:bodyPr>
            <a:normAutofit/>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0534999D-D2E1-4818-BC77-F00A0385C59C}" type="datetime1">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F7D98F6-E334-4EFA-B394-1677138B677E}"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534999D-D2E1-4818-BC77-F00A0385C59C}" type="datetime1">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F7D98F6-E334-4EFA-B394-1677138B677E}"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blipFill dpi="0" rotWithShape="1">
          <a:blip r:embed="rId2">
            <a:lum/>
            <a:extLst>
              <a:ext uri="{28A0092B-C50C-407E-A947-70E740481C1C}">
                <a14:useLocalDpi xmlns:a14="http://schemas.microsoft.com/office/drawing/2010/main" val="0"/>
              </a:ext>
            </a:extLst>
          </a:blip>
          <a:stretch>
            <a:fillRect/>
          </a:stretch>
        </a:blipFill>
        <a:effectLst/>
      </p:bgPr>
    </p:bg>
    <p:spTree>
      <p:nvGrpSpPr>
        <p:cNvPr id="1" name=""/>
        <p:cNvGrpSpPr/>
        <p:nvPr/>
      </p:nvGrpSpPr>
      <p:grpSpPr>
        <a:xfrm>
          <a:off x="0" y="0"/>
          <a:ext cx="0" cy="0"/>
        </a:xfrm>
      </p:grpSpPr>
      <p:sp>
        <p:nvSpPr>
          <p:cNvPr id="7" name="椭圆 6"/>
          <p:cNvSpPr/>
          <p:nvPr/>
        </p:nvSpPr>
        <p:spPr>
          <a:xfrm>
            <a:off x="3976649" y="1309649"/>
            <a:ext cx="4238702" cy="423870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弧形 7"/>
          <p:cNvSpPr/>
          <p:nvPr/>
        </p:nvSpPr>
        <p:spPr>
          <a:xfrm>
            <a:off x="3900000" y="1233000"/>
            <a:ext cx="4392000" cy="4392000"/>
          </a:xfrm>
          <a:prstGeom prst="arc">
            <a:avLst>
              <a:gd name="adj1" fmla="val 17294044"/>
              <a:gd name="adj2" fmla="val 3873471"/>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弧形 8"/>
          <p:cNvSpPr/>
          <p:nvPr/>
        </p:nvSpPr>
        <p:spPr>
          <a:xfrm flipH="1">
            <a:off x="3910451" y="1233000"/>
            <a:ext cx="4392000" cy="4392000"/>
          </a:xfrm>
          <a:prstGeom prst="arc">
            <a:avLst>
              <a:gd name="adj1" fmla="val 17294044"/>
              <a:gd name="adj2" fmla="val 3873471"/>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0" name="图片 9"/>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3921866" y="906272"/>
            <a:ext cx="1593400" cy="1460620"/>
          </a:xfrm>
          <a:prstGeom prst="rect">
            <a:avLst/>
          </a:prstGeom>
        </p:spPr>
      </p:pic>
      <p:cxnSp>
        <p:nvCxnSpPr>
          <p:cNvPr id="11" name="直接连接符 10"/>
          <p:cNvCxnSpPr/>
          <p:nvPr/>
        </p:nvCxnSpPr>
        <p:spPr>
          <a:xfrm>
            <a:off x="3644900" y="1689100"/>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3351251" y="1636582"/>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7580433" y="5099909"/>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7286784" y="5047391"/>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hasCustomPrompt="1"/>
          </p:nvPr>
        </p:nvSpPr>
        <p:spPr>
          <a:xfrm>
            <a:off x="3851116" y="3140636"/>
            <a:ext cx="4477068" cy="830997"/>
          </a:xfrm>
        </p:spPr>
        <p:txBody>
          <a:bodyPr anchor="b">
            <a:normAutofit/>
          </a:bodyPr>
          <a:lstStyle>
            <a:lvl1pPr algn="ctr">
              <a:defRPr sz="4000"/>
            </a:lvl1pPr>
          </a:lstStyle>
          <a:p>
            <a:r>
              <a:rPr lang="zh-CN" altLang="en-US"/>
              <a:t>单击此处编辑标题</a:t>
            </a:r>
            <a:endParaRPr lang="zh-CN" altLang="en-US"/>
          </a:p>
        </p:txBody>
      </p:sp>
      <p:sp>
        <p:nvSpPr>
          <p:cNvPr id="3" name="文本占位符 2"/>
          <p:cNvSpPr>
            <a:spLocks noGrp="1"/>
          </p:cNvSpPr>
          <p:nvPr>
            <p:ph type="body" idx="1"/>
          </p:nvPr>
        </p:nvSpPr>
        <p:spPr>
          <a:xfrm>
            <a:off x="4025900" y="4054892"/>
            <a:ext cx="4127500" cy="535531"/>
          </a:xfrm>
        </p:spPr>
        <p:txBody>
          <a:bodyPr>
            <a:normAutofit/>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534999D-D2E1-4818-BC77-F00A0385C59C}" type="datetime1">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F7D98F6-E334-4EFA-B394-1677138B677E}"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0534999D-D2E1-4818-BC77-F00A0385C59C}" type="datetime1">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F7D98F6-E334-4EFA-B394-1677138B677E}"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8200" y="272256"/>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0534999D-D2E1-4818-BC77-F00A0385C59C}" type="datetime1">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F7D98F6-E334-4EFA-B394-1677138B677E}"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标题">
    <p:bg>
      <p:bgPr>
        <a:blipFill dpi="0" rotWithShape="1">
          <a:blip r:embed="rId1">
            <a:lum/>
            <a:extLst>
              <a:ext uri="{28A0092B-C50C-407E-A947-70E740481C1C}">
                <a14:useLocalDpi xmlns:a14="http://schemas.microsoft.com/office/drawing/2010/main" val="0"/>
              </a:ext>
            </a:extLst>
          </a:blip>
          <a:stretch>
            <a:fillRect/>
          </a:stretch>
        </a:blipFill>
        <a:effectLst/>
      </p:bgPr>
    </p:bg>
    <p:spTree>
      <p:nvGrpSpPr>
        <p:cNvPr id="1" name=""/>
        <p:cNvGrpSpPr/>
        <p:nvPr/>
      </p:nvGrpSpPr>
      <p:grpSpPr>
        <a:xfrm>
          <a:off x="0" y="0"/>
          <a:ext cx="0" cy="0"/>
        </a:xfrm>
      </p:grpSpPr>
      <p:sp>
        <p:nvSpPr>
          <p:cNvPr id="6" name="弧形 5"/>
          <p:cNvSpPr/>
          <p:nvPr/>
        </p:nvSpPr>
        <p:spPr>
          <a:xfrm>
            <a:off x="3900000" y="1233000"/>
            <a:ext cx="4392000" cy="4392000"/>
          </a:xfrm>
          <a:prstGeom prst="arc">
            <a:avLst>
              <a:gd name="adj1" fmla="val 17294044"/>
              <a:gd name="adj2" fmla="val 3873471"/>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椭圆 6"/>
          <p:cNvSpPr/>
          <p:nvPr/>
        </p:nvSpPr>
        <p:spPr>
          <a:xfrm>
            <a:off x="3976649" y="1309649"/>
            <a:ext cx="4238702" cy="423870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弧形 7"/>
          <p:cNvSpPr/>
          <p:nvPr/>
        </p:nvSpPr>
        <p:spPr>
          <a:xfrm flipH="1">
            <a:off x="3910451" y="1233000"/>
            <a:ext cx="4392000" cy="4392000"/>
          </a:xfrm>
          <a:prstGeom prst="arc">
            <a:avLst>
              <a:gd name="adj1" fmla="val 17294044"/>
              <a:gd name="adj2" fmla="val 3873471"/>
            </a:avLst>
          </a:prstGeom>
          <a:ln w="28575">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9" name="直接连接符 8"/>
          <p:cNvCxnSpPr/>
          <p:nvPr/>
        </p:nvCxnSpPr>
        <p:spPr>
          <a:xfrm>
            <a:off x="3644900" y="1689100"/>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3351251" y="1636582"/>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7580433" y="5099909"/>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7286784" y="5047391"/>
            <a:ext cx="1041400" cy="10414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hasCustomPrompt="1"/>
          </p:nvPr>
        </p:nvSpPr>
        <p:spPr>
          <a:xfrm>
            <a:off x="3920902" y="2264289"/>
            <a:ext cx="4371098" cy="1632462"/>
          </a:xfrm>
        </p:spPr>
        <p:txBody>
          <a:bodyPr>
            <a:normAutofit/>
          </a:bodyPr>
          <a:lstStyle>
            <a:lvl1pPr algn="ctr">
              <a:defRPr sz="4000" b="1"/>
            </a:lvl1pPr>
          </a:lstStyle>
          <a:p>
            <a:r>
              <a:rPr lang="zh-CN" altLang="en-US"/>
              <a:t>单击此处编辑标题</a:t>
            </a:r>
            <a:endParaRPr lang="zh-CN" altLang="en-US"/>
          </a:p>
        </p:txBody>
      </p:sp>
      <p:sp>
        <p:nvSpPr>
          <p:cNvPr id="3" name="日期占位符 2"/>
          <p:cNvSpPr>
            <a:spLocks noGrp="1"/>
          </p:cNvSpPr>
          <p:nvPr>
            <p:ph type="dt" sz="half" idx="10"/>
          </p:nvPr>
        </p:nvSpPr>
        <p:spPr/>
        <p:txBody>
          <a:bodyPr/>
          <a:lstStyle/>
          <a:p>
            <a:fld id="{0534999D-D2E1-4818-BC77-F00A0385C59C}" type="datetime1">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F7D98F6-E334-4EFA-B394-1677138B677E}" type="slidenum">
              <a:rPr lang="zh-CN" altLang="en-US" smtClean="0"/>
              <a:t/>
            </a:fld>
            <a:endParaRPr lang="zh-CN" altLang="en-US"/>
          </a:p>
        </p:txBody>
      </p:sp>
      <p:sp>
        <p:nvSpPr>
          <p:cNvPr id="14" name="内容占位符 13"/>
          <p:cNvSpPr>
            <a:spLocks noGrp="1"/>
          </p:cNvSpPr>
          <p:nvPr>
            <p:ph sz="quarter" idx="13" hasCustomPrompt="1"/>
          </p:nvPr>
        </p:nvSpPr>
        <p:spPr>
          <a:xfrm>
            <a:off x="4038600" y="3897313"/>
            <a:ext cx="4114800" cy="941387"/>
          </a:xfrm>
        </p:spPr>
        <p:txBody>
          <a:bodyPr>
            <a:normAutofit/>
          </a:bodyPr>
          <a:lstStyle>
            <a:lvl1pPr marL="0" indent="0" algn="ctr">
              <a:buNone/>
              <a:defRPr sz="3600">
                <a:solidFill>
                  <a:schemeClr val="bg1"/>
                </a:solidFill>
              </a:defRPr>
            </a:lvl1pPr>
          </a:lstStyle>
          <a:p>
            <a:pPr lvl="0"/>
            <a:r>
              <a:rPr lang="zh-CN" altLang="en-US"/>
              <a:t>编辑母版文本样式</a:t>
            </a: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0534999D-D2E1-4818-BC77-F00A0385C59C}" type="datetime1">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F7D98F6-E334-4EFA-B394-1677138B677E}"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7" y="457200"/>
            <a:ext cx="4165200" cy="1600200"/>
          </a:xfrm>
        </p:spPr>
        <p:txBody>
          <a:bodyPr anchor="t" anchorCtr="0">
            <a:normAutofit/>
          </a:bodyPr>
          <a:lstStyle>
            <a:lvl1pPr>
              <a:defRPr sz="3600"/>
            </a:lvl1pPr>
          </a:lstStyle>
          <a:p>
            <a:r>
              <a:rPr lang="zh-CN" altLang="en-US"/>
              <a:t>单击此处编辑母版标题样式</a:t>
            </a:r>
            <a:endParaRPr lang="zh-CN" altLang="en-US"/>
          </a:p>
        </p:txBody>
      </p:sp>
      <p:sp>
        <p:nvSpPr>
          <p:cNvPr id="3" name="图片占位符 2"/>
          <p:cNvSpPr>
            <a:spLocks noGrp="1" noChangeAspect="1"/>
          </p:cNvSpPr>
          <p:nvPr>
            <p:ph type="pic" idx="1"/>
          </p:nvPr>
        </p:nvSpPr>
        <p:spPr>
          <a:xfrm>
            <a:off x="5184000" y="457200"/>
            <a:ext cx="6170400" cy="540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7" y="2057400"/>
            <a:ext cx="4165200" cy="38115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9EFD9D74-47D9-4702-A33C-335B63B48DBF}" type="datetime1">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9996754" y="365125"/>
            <a:ext cx="1357045" cy="5811838"/>
          </a:xfrm>
        </p:spPr>
        <p:txBody>
          <a:bodyPr vert="eaVert">
            <a:normAutofit/>
          </a:bodyPr>
          <a:lstStyle>
            <a:lvl1pPr>
              <a:defRPr sz="3600"/>
            </a:lvl1p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9076362"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534999D-D2E1-4818-BC77-F00A0385C59C}" type="datetime1">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F7D98F6-E334-4EFA-B394-1677138B677E}"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760FBDFE-C587-4B4C-A407-44438C67B59E}" type="datetime1">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ags" Target="../tags/tag1.xml" /><Relationship Id="rId12" Type="http://schemas.openxmlformats.org/officeDocument/2006/relationships/tags" Target="../tags/tag2.xml" /><Relationship Id="rId13" Type="http://schemas.openxmlformats.org/officeDocument/2006/relationships/tags" Target="../tags/tag3.xml" /><Relationship Id="rId14" Type="http://schemas.openxmlformats.org/officeDocument/2006/relationships/image" Target="file:///D:\qq&#25991;&#20214;\712321467\Image\C2C\Image2\%7b75232B38-A165-1FB7-499C-2E1C792CACB5%7d.png" TargetMode="External" /><Relationship Id="rId15" Type="http://schemas.openxmlformats.org/officeDocument/2006/relationships/image" Target="../media/image3.png" /><Relationship Id="rId16" Type="http://schemas.openxmlformats.org/officeDocument/2006/relationships/image" Target="../media/image4.jpeg"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6">
            <a:lum/>
            <a:extLst>
              <a:ext uri="{28A0092B-C50C-407E-A947-70E740481C1C}">
                <a14:useLocalDpi xmlns:a14="http://schemas.microsoft.com/office/drawing/2010/main" val="0"/>
              </a:ext>
            </a:extLst>
          </a:blip>
          <a:stretch>
            <a:fillRect/>
          </a:stretch>
        </a:blipFill>
        <a:effectLst/>
      </p:bgPr>
    </p:bg>
    <p:spTree>
      <p:nvGrpSpPr>
        <p:cNvPr id="1" name=""/>
        <p:cNvGrpSpPr/>
        <p:nvPr/>
      </p:nvGrpSpPr>
      <p:grpSpPr>
        <a:xfrm>
          <a:off x="0" y="0"/>
          <a:ext cx="0" cy="0"/>
        </a:xfrm>
      </p:grpSpPr>
      <p:sp>
        <p:nvSpPr>
          <p:cNvPr id="7" name="矩形 6"/>
          <p:cNvSpPr/>
          <p:nvPr/>
        </p:nvSpPr>
        <p:spPr>
          <a:xfrm flipV="1">
            <a:off x="128" y="1"/>
            <a:ext cx="12191744" cy="955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矩形 7"/>
          <p:cNvSpPr/>
          <p:nvPr/>
        </p:nvSpPr>
        <p:spPr>
          <a:xfrm flipV="1">
            <a:off x="128" y="6776564"/>
            <a:ext cx="12191744" cy="955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占位符 1"/>
          <p:cNvSpPr>
            <a:spLocks noGrp="1"/>
          </p:cNvSpPr>
          <p:nvPr>
            <p:ph type="title"/>
            <p:custDataLst>
              <p:tags r:id="rId11"/>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2"/>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534999D-D2E1-4818-BC77-F00A0385C59C}" type="datetime1">
              <a:rPr lang="zh-CN" altLang="en-US" smtClean="0"/>
              <a:t>2024/9/21</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F7D98F6-E334-4EFA-B394-1677138B677E}" type="slidenum">
              <a:rPr lang="zh-CN" altLang="en-US" smtClean="0"/>
              <a:t>0</a:t>
            </a:fld>
            <a:endParaRPr lang="zh-CN" altLang="en-US"/>
          </a:p>
        </p:txBody>
      </p:sp>
      <p:sp>
        <p:nvSpPr>
          <p:cNvPr id="9" name="KSO_TEMPLATE" hidden="1"/>
          <p:cNvSpPr/>
          <p:nvPr>
            <p:custDataLst>
              <p:tags r:id="rId1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0" name="图片 1073743875" descr="学科网 zxxk.com" title=""/>
          <p:cNvPicPr>
            <a:picLocks noChangeAspect="1"/>
          </p:cNvPicPr>
          <p:nvPr/>
        </p:nvPicPr>
        <p:blipFill>
          <a:blip r:embed="rId15" r:link="rId14"/>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12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itchFamily="34" charset="0"/>
        <a:buChar char="•"/>
        <a:defRPr sz="24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120000"/>
        </a:lnSpc>
        <a:spcBef>
          <a:spcPts val="500"/>
        </a:spcBef>
        <a:buFont typeface="Arial" pitchFamily="34" charset="0"/>
        <a:buChar char="•"/>
        <a:defRPr sz="20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120000"/>
        </a:lnSpc>
        <a:spcBef>
          <a:spcPts val="500"/>
        </a:spcBef>
        <a:buFont typeface="Arial" pitchFamily="34" charset="0"/>
        <a:buChar char="•"/>
        <a:defRPr sz="18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120000"/>
        </a:lnSpc>
        <a:spcBef>
          <a:spcPts val="500"/>
        </a:spcBef>
        <a:buFont typeface="Arial"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120000"/>
        </a:lnSpc>
        <a:spcBef>
          <a:spcPts val="5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4.xml" /><Relationship Id="rId5" Type="http://schemas.openxmlformats.org/officeDocument/2006/relationships/tags" Target="../tags/tag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xml" /><Relationship Id="rId3" Type="http://schemas.openxmlformats.org/officeDocument/2006/relationships/tags" Target="../tags/tag6.xml" /><Relationship Id="rId4" Type="http://schemas.openxmlformats.org/officeDocument/2006/relationships/tags" Target="../tags/tag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hemeOverride" Target="../theme/themeOverride2.xml" /><Relationship Id="rId3" Type="http://schemas.openxmlformats.org/officeDocument/2006/relationships/notesSlide" Target="../notesSlides/notesSlide3.xml" /><Relationship Id="rId4" Type="http://schemas.openxmlformats.org/officeDocument/2006/relationships/tags" Target="../tags/tag8.xml" /><Relationship Id="rId5" Type="http://schemas.openxmlformats.org/officeDocument/2006/relationships/tags" Target="../tags/tag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hemeOverride" Target="../theme/themeOverride3.xml" /><Relationship Id="rId3" Type="http://schemas.openxmlformats.org/officeDocument/2006/relationships/notesSlide" Target="../notesSlides/notesSlide4.xml" /><Relationship Id="rId4" Type="http://schemas.openxmlformats.org/officeDocument/2006/relationships/tags" Target="../tags/tag10.xml" /><Relationship Id="rId5" Type="http://schemas.openxmlformats.org/officeDocument/2006/relationships/tags" Target="../tags/tag1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5.xml" /><Relationship Id="rId3" Type="http://schemas.openxmlformats.org/officeDocument/2006/relationships/tags" Target="../tags/tag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hemeOverride" Target="../theme/themeOverride4.xml" /><Relationship Id="rId3" Type="http://schemas.openxmlformats.org/officeDocument/2006/relationships/notesSlide" Target="../notesSlides/notesSlide6.xml" /><Relationship Id="rId4" Type="http://schemas.openxmlformats.org/officeDocument/2006/relationships/tags" Target="../tags/tag13.xml" /><Relationship Id="rId5" Type="http://schemas.openxmlformats.org/officeDocument/2006/relationships/tags" Target="../tags/tag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hemeOverride" Target="../theme/themeOverride5.xml" /><Relationship Id="rId3" Type="http://schemas.openxmlformats.org/officeDocument/2006/relationships/notesSlide" Target="../notesSlides/notesSlide7.xml" /><Relationship Id="rId4" Type="http://schemas.openxmlformats.org/officeDocument/2006/relationships/tags" Target="../tags/tag15.xml" /><Relationship Id="rId5" Type="http://schemas.openxmlformats.org/officeDocument/2006/relationships/tags" Target="../tags/tag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8.xml" /><Relationship Id="rId3" Type="http://schemas.openxmlformats.org/officeDocument/2006/relationships/tags" Target="../tags/tag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hemeOverride" Target="../theme/themeOverride6.xml" /><Relationship Id="rId3" Type="http://schemas.openxmlformats.org/officeDocument/2006/relationships/notesSlide" Target="../notesSlides/notesSlide9.xml" /><Relationship Id="rId4" Type="http://schemas.openxmlformats.org/officeDocument/2006/relationships/tags" Target="../tags/tag18.xml" /><Relationship Id="rId5" Type="http://schemas.openxmlformats.org/officeDocument/2006/relationships/tags" Target="../tags/tag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hemeOverride" Target="../theme/themeOverride7.xml" /><Relationship Id="rId3" Type="http://schemas.openxmlformats.org/officeDocument/2006/relationships/notesSlide" Target="../notesSlides/notesSlide10.xml" /><Relationship Id="rId4" Type="http://schemas.openxmlformats.org/officeDocument/2006/relationships/tags" Target="../tags/tag20.xml" /><Relationship Id="rId5" Type="http://schemas.openxmlformats.org/officeDocument/2006/relationships/tags" Target="../tags/tag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8.xml" /><Relationship Id="rId3" Type="http://schemas.openxmlformats.org/officeDocument/2006/relationships/notesSlide" Target="../notesSlides/notesSlide11.xml" /><Relationship Id="rId4" Type="http://schemas.openxmlformats.org/officeDocument/2006/relationships/tags" Target="../tags/tag22.xml" /><Relationship Id="rId5" Type="http://schemas.openxmlformats.org/officeDocument/2006/relationships/tags" Target="../tags/tag2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9.xml" /><Relationship Id="rId3" Type="http://schemas.openxmlformats.org/officeDocument/2006/relationships/notesSlide" Target="../notesSlides/notesSlide12.xml"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10.xml" /><Relationship Id="rId3" Type="http://schemas.openxmlformats.org/officeDocument/2006/relationships/notesSlide" Target="../notesSlides/notesSlide13.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4.xml" /><Relationship Id="rId3" Type="http://schemas.openxmlformats.org/officeDocument/2006/relationships/tags" Target="../tags/tag30.xml" /><Relationship Id="rId4" Type="http://schemas.openxmlformats.org/officeDocument/2006/relationships/tags" Target="../tags/tag3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5.xml" /><Relationship Id="rId3" Type="http://schemas.openxmlformats.org/officeDocument/2006/relationships/tags" Target="../tags/tag32.xml" /><Relationship Id="rId4" Type="http://schemas.openxmlformats.org/officeDocument/2006/relationships/tags" Target="../tags/tag3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6.xml" /><Relationship Id="rId3" Type="http://schemas.openxmlformats.org/officeDocument/2006/relationships/tags" Target="../tags/tag34.xml" /><Relationship Id="rId4" Type="http://schemas.openxmlformats.org/officeDocument/2006/relationships/tags" Target="../tags/tag3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7.xml" /><Relationship Id="rId3" Type="http://schemas.openxmlformats.org/officeDocument/2006/relationships/tags" Target="../tags/tag36.xml" /><Relationship Id="rId4" Type="http://schemas.openxmlformats.org/officeDocument/2006/relationships/tags" Target="../tags/tag3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8.xml" /><Relationship Id="rId3" Type="http://schemas.openxmlformats.org/officeDocument/2006/relationships/tags" Target="../tags/tag3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9.xml" /><Relationship Id="rId3" Type="http://schemas.openxmlformats.org/officeDocument/2006/relationships/tags" Target="../tags/tag39.xml" /><Relationship Id="rId4" Type="http://schemas.openxmlformats.org/officeDocument/2006/relationships/tags" Target="../tags/tag4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0.xml" /><Relationship Id="rId3" Type="http://schemas.openxmlformats.org/officeDocument/2006/relationships/image" Target="../media/image5.png" /><Relationship Id="rId4" Type="http://schemas.openxmlformats.org/officeDocument/2006/relationships/tags" Target="../tags/tag4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2.xml" /><Relationship Id="rId3" Type="http://schemas.openxmlformats.org/officeDocument/2006/relationships/tags" Target="../tags/tag4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0551021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7" title=""/>
          <p:cNvSpPr txBox="1"/>
          <p:nvPr>
            <p:custDataLst>
              <p:tags r:id="rId4"/>
            </p:custDataLst>
          </p:nvPr>
        </p:nvSpPr>
        <p:spPr>
          <a:xfrm>
            <a:off x="3900170" y="2616835"/>
            <a:ext cx="4392295" cy="1220470"/>
          </a:xfrm>
          <a:prstGeom prst="rect">
            <a:avLst/>
          </a:prstGeom>
        </p:spPr>
        <p:txBody>
          <a:bodyPr vert="horz" lIns="90000" tIns="46800" rIns="90000" bIns="46800" rtlCol="0" anchor="b">
            <a:noAutofit/>
          </a:bodyPr>
          <a:lstStyle>
            <a:defPPr>
              <a:defRPr lang="zh-CN"/>
            </a:defPPr>
            <a:lvl1pPr marL="0" algn="ctr" defTabSz="914400" rtl="0" eaLnBrk="1" latinLnBrk="0" hangingPunct="1">
              <a:lnSpc>
                <a:spcPct val="120000"/>
              </a:lnSpc>
              <a:spcBef>
                <a:spcPct val="0"/>
              </a:spcBef>
              <a:buNone/>
              <a:defRPr sz="4000" kern="1200">
                <a:solidFill>
                  <a:schemeClr val="bg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t>病句</a:t>
            </a:r>
            <a:endParaRPr lang="zh-CN" altLang="en-US" sz="5400"/>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3"/>
            </p:custDataLst>
          </p:nvPr>
        </p:nvSpPr>
        <p:spPr>
          <a:xfrm>
            <a:off x="778272" y="991897"/>
            <a:ext cx="10673316" cy="5361437"/>
          </a:xfrm>
        </p:spPr>
        <p:txBody>
          <a:bodyPr anchor="ctr">
            <a:noAutofit/>
          </a:bodyPr>
          <a:lstStyle/>
          <a:p>
            <a:pPr marL="0" lvl="0" indent="0" algn="l" fontAlgn="base">
              <a:lnSpc>
                <a:spcPct val="120000"/>
              </a:lnSpc>
              <a:spcAft>
                <a:spcPct val="0"/>
              </a:spcAft>
              <a:buNone/>
              <a:defRPr/>
            </a:pPr>
            <a:r>
              <a:rPr lang="en-US" altLang="zh-CN" sz="3200" b="1" smtClean="0">
                <a:solidFill>
                  <a:schemeClr val="tx1"/>
                </a:solidFill>
                <a:latin typeface="+mj-ea"/>
                <a:ea typeface="+mj-ea"/>
                <a:cs typeface="+mj-ea"/>
                <a:sym typeface="+mn-ea"/>
              </a:rPr>
              <a:t>1</a:t>
            </a:r>
            <a:r>
              <a:rPr lang="en-US" altLang="zh-CN" sz="3200" b="1">
                <a:solidFill>
                  <a:schemeClr val="tx1"/>
                </a:solidFill>
                <a:latin typeface="+mj-ea"/>
                <a:ea typeface="+mj-ea"/>
                <a:cs typeface="+mj-ea"/>
                <a:sym typeface="+mn-ea"/>
              </a:rPr>
              <a:t>.</a:t>
            </a:r>
            <a:r>
              <a:rPr lang="zh-CN" altLang="en-US" sz="3200" b="1">
                <a:solidFill>
                  <a:schemeClr val="tx1"/>
                </a:solidFill>
                <a:latin typeface="+mj-ea"/>
                <a:ea typeface="+mj-ea"/>
                <a:cs typeface="+mj-ea"/>
                <a:sym typeface="+mn-ea"/>
              </a:rPr>
              <a:t>成分残</a:t>
            </a:r>
            <a:r>
              <a:rPr lang="zh-CN" altLang="en-US" sz="3200" b="1" smtClean="0">
                <a:solidFill>
                  <a:schemeClr val="tx1"/>
                </a:solidFill>
                <a:latin typeface="+mj-ea"/>
                <a:ea typeface="+mj-ea"/>
                <a:cs typeface="+mj-ea"/>
                <a:sym typeface="+mn-ea"/>
              </a:rPr>
              <a:t>缺</a:t>
            </a:r>
            <a:r>
              <a:rPr lang="en-US" altLang="zh-CN" sz="3200" b="1">
                <a:solidFill>
                  <a:schemeClr val="tx1"/>
                </a:solidFill>
                <a:latin typeface="+mj-ea"/>
                <a:ea typeface="+mj-ea"/>
                <a:cs typeface="+mj-ea"/>
                <a:sym typeface="+mn-ea"/>
              </a:rPr>
              <a:t> </a:t>
            </a:r>
            <a:r>
              <a:rPr lang="en-US" altLang="zh-CN" sz="3200" b="1" smtClean="0">
                <a:solidFill>
                  <a:schemeClr val="tx1"/>
                </a:solidFill>
                <a:latin typeface="+mj-ea"/>
                <a:ea typeface="+mj-ea"/>
                <a:cs typeface="+mj-ea"/>
                <a:sym typeface="+mn-ea"/>
              </a:rPr>
              <a:t>                         2</a:t>
            </a:r>
            <a:r>
              <a:rPr lang="en-US" altLang="zh-CN" sz="3200" b="1">
                <a:solidFill>
                  <a:schemeClr val="tx1"/>
                </a:solidFill>
                <a:latin typeface="+mj-ea"/>
                <a:ea typeface="+mj-ea"/>
                <a:cs typeface="+mj-ea"/>
                <a:sym typeface="+mn-ea"/>
              </a:rPr>
              <a:t>.</a:t>
            </a:r>
            <a:r>
              <a:rPr lang="zh-CN" altLang="en-US" sz="3200" b="1">
                <a:solidFill>
                  <a:schemeClr val="tx1"/>
                </a:solidFill>
                <a:latin typeface="+mj-ea"/>
                <a:ea typeface="+mj-ea"/>
                <a:cs typeface="+mj-ea"/>
                <a:sym typeface="+mn-ea"/>
              </a:rPr>
              <a:t>重复赘</a:t>
            </a:r>
            <a:r>
              <a:rPr lang="zh-CN" altLang="en-US" sz="3200" b="1" smtClean="0">
                <a:solidFill>
                  <a:schemeClr val="tx1"/>
                </a:solidFill>
                <a:latin typeface="+mj-ea"/>
                <a:ea typeface="+mj-ea"/>
                <a:cs typeface="+mj-ea"/>
                <a:sym typeface="+mn-ea"/>
              </a:rPr>
              <a:t>余</a:t>
            </a:r>
            <a:endParaRPr lang="en-US" altLang="zh-CN" sz="3200" b="1" smtClean="0">
              <a:solidFill>
                <a:schemeClr val="tx1"/>
              </a:solidFill>
              <a:latin typeface="+mj-ea"/>
              <a:ea typeface="+mj-ea"/>
              <a:cs typeface="+mj-ea"/>
              <a:sym typeface="+mn-ea"/>
            </a:endParaRPr>
          </a:p>
          <a:p>
            <a:pPr marL="0" indent="0" fontAlgn="base">
              <a:spcAft>
                <a:spcPct val="0"/>
              </a:spcAft>
              <a:buNone/>
              <a:defRPr/>
            </a:pPr>
            <a:r>
              <a:rPr lang="en-US" altLang="zh-CN" sz="3200" b="1" smtClean="0">
                <a:solidFill>
                  <a:schemeClr val="tx1"/>
                </a:solidFill>
                <a:latin typeface="+mj-ea"/>
                <a:ea typeface="+mj-ea"/>
                <a:cs typeface="+mj-ea"/>
                <a:sym typeface="+mn-ea"/>
              </a:rPr>
              <a:t>3.</a:t>
            </a:r>
            <a:r>
              <a:rPr lang="zh-CN" altLang="en-US" sz="3200" b="1" smtClean="0">
                <a:solidFill>
                  <a:schemeClr val="tx1"/>
                </a:solidFill>
                <a:latin typeface="+mj-ea"/>
                <a:ea typeface="+mj-ea"/>
                <a:cs typeface="+mj-ea"/>
                <a:sym typeface="+mn-ea"/>
              </a:rPr>
              <a:t>搭配不当</a:t>
            </a:r>
            <a:r>
              <a:rPr lang="zh-CN" altLang="en-US" sz="3200" b="1" smtClean="0">
                <a:solidFill>
                  <a:schemeClr val="tx1"/>
                </a:solidFill>
                <a:latin typeface="+mj-ea"/>
                <a:ea typeface="+mj-ea"/>
                <a:cs typeface="+mj-ea"/>
              </a:rPr>
              <a:t>             </a:t>
            </a:r>
            <a:r>
              <a:rPr lang="en-US" altLang="zh-CN" sz="3200" b="1">
                <a:solidFill>
                  <a:schemeClr val="tx1"/>
                </a:solidFill>
                <a:latin typeface="+mj-ea"/>
                <a:ea typeface="+mj-ea"/>
                <a:cs typeface="+mj-ea"/>
              </a:rPr>
              <a:t> </a:t>
            </a:r>
            <a:r>
              <a:rPr lang="en-US" altLang="zh-CN" sz="3200" b="1" smtClean="0">
                <a:solidFill>
                  <a:schemeClr val="tx1"/>
                </a:solidFill>
                <a:latin typeface="+mj-ea"/>
                <a:ea typeface="+mj-ea"/>
                <a:cs typeface="+mj-ea"/>
              </a:rPr>
              <a:t>            4</a:t>
            </a:r>
            <a:r>
              <a:rPr lang="en-US" altLang="zh-CN" sz="3200" b="1">
                <a:solidFill>
                  <a:schemeClr val="tx1"/>
                </a:solidFill>
                <a:latin typeface="+mj-ea"/>
                <a:ea typeface="+mj-ea"/>
                <a:cs typeface="+mj-ea"/>
              </a:rPr>
              <a:t>.</a:t>
            </a:r>
            <a:r>
              <a:rPr lang="zh-CN" altLang="en-US" sz="3200" b="1">
                <a:solidFill>
                  <a:schemeClr val="tx1"/>
                </a:solidFill>
                <a:latin typeface="+mj-ea"/>
                <a:ea typeface="+mj-ea"/>
                <a:cs typeface="+mj-ea"/>
              </a:rPr>
              <a:t>语序不</a:t>
            </a:r>
            <a:r>
              <a:rPr lang="zh-CN" altLang="en-US" sz="3200" b="1" smtClean="0">
                <a:solidFill>
                  <a:schemeClr val="tx1"/>
                </a:solidFill>
                <a:latin typeface="+mj-ea"/>
                <a:ea typeface="+mj-ea"/>
                <a:cs typeface="+mj-ea"/>
              </a:rPr>
              <a:t>当</a:t>
            </a:r>
            <a:r>
              <a:rPr lang="en-US" altLang="zh-CN" sz="3200" b="1">
                <a:solidFill>
                  <a:schemeClr val="tx1"/>
                </a:solidFill>
                <a:latin typeface="+mj-ea"/>
                <a:ea typeface="+mj-ea"/>
                <a:cs typeface="+mj-ea"/>
              </a:rPr>
              <a:t>	</a:t>
            </a:r>
            <a:endParaRPr lang="en-US" altLang="zh-CN" sz="3200" b="1">
              <a:solidFill>
                <a:schemeClr val="tx1"/>
              </a:solidFill>
              <a:latin typeface="+mj-ea"/>
              <a:ea typeface="+mj-ea"/>
              <a:cs typeface="+mj-ea"/>
            </a:endParaRPr>
          </a:p>
          <a:p>
            <a:pPr marL="0" lvl="0" indent="0" fontAlgn="base">
              <a:spcAft>
                <a:spcPct val="0"/>
              </a:spcAft>
              <a:buNone/>
              <a:defRPr/>
            </a:pPr>
            <a:r>
              <a:rPr lang="en-US" altLang="zh-CN" sz="3200" b="1" smtClean="0">
                <a:solidFill>
                  <a:schemeClr val="tx1"/>
                </a:solidFill>
                <a:latin typeface="+mj-ea"/>
                <a:ea typeface="+mj-ea"/>
                <a:cs typeface="+mj-ea"/>
                <a:sym typeface="+mn-ea"/>
              </a:rPr>
              <a:t>5</a:t>
            </a:r>
            <a:r>
              <a:rPr lang="en-US" altLang="zh-CN" sz="3200" b="1">
                <a:solidFill>
                  <a:schemeClr val="tx1"/>
                </a:solidFill>
                <a:latin typeface="+mj-ea"/>
                <a:ea typeface="+mj-ea"/>
                <a:cs typeface="+mj-ea"/>
                <a:sym typeface="+mn-ea"/>
              </a:rPr>
              <a:t>.</a:t>
            </a:r>
            <a:r>
              <a:rPr lang="zh-CN" altLang="en-US" sz="3200" b="1">
                <a:solidFill>
                  <a:schemeClr val="tx1"/>
                </a:solidFill>
                <a:latin typeface="+mj-ea"/>
                <a:ea typeface="+mj-ea"/>
                <a:cs typeface="+mj-ea"/>
                <a:sym typeface="+mn-ea"/>
              </a:rPr>
              <a:t>不合逻辑</a:t>
            </a:r>
            <a:r>
              <a:rPr lang="zh-CN" altLang="en-US" sz="3200" b="1">
                <a:solidFill>
                  <a:schemeClr val="tx1"/>
                </a:solidFill>
                <a:latin typeface="+mj-ea"/>
                <a:ea typeface="+mj-ea"/>
                <a:cs typeface="+mj-ea"/>
              </a:rPr>
              <a:t> </a:t>
            </a:r>
            <a:r>
              <a:rPr lang="en-US" altLang="zh-CN" sz="3200" b="1">
                <a:solidFill>
                  <a:schemeClr val="tx1"/>
                </a:solidFill>
                <a:latin typeface="+mj-ea"/>
                <a:ea typeface="+mj-ea"/>
                <a:cs typeface="+mj-ea"/>
              </a:rPr>
              <a:t> </a:t>
            </a:r>
            <a:r>
              <a:rPr lang="en-US" altLang="zh-CN" sz="3200" b="1" smtClean="0">
                <a:solidFill>
                  <a:schemeClr val="tx1"/>
                </a:solidFill>
                <a:latin typeface="+mj-ea"/>
                <a:ea typeface="+mj-ea"/>
                <a:cs typeface="+mj-ea"/>
              </a:rPr>
              <a:t>                        6</a:t>
            </a:r>
            <a:r>
              <a:rPr lang="en-US" altLang="zh-CN" sz="3200" b="1">
                <a:solidFill>
                  <a:schemeClr val="tx1"/>
                </a:solidFill>
                <a:latin typeface="+mj-ea"/>
                <a:ea typeface="+mj-ea"/>
                <a:cs typeface="+mj-ea"/>
              </a:rPr>
              <a:t>.</a:t>
            </a:r>
            <a:r>
              <a:rPr lang="zh-CN" altLang="en-US" sz="3200" b="1">
                <a:solidFill>
                  <a:schemeClr val="tx1"/>
                </a:solidFill>
                <a:latin typeface="+mj-ea"/>
                <a:ea typeface="+mj-ea"/>
                <a:cs typeface="+mj-ea"/>
              </a:rPr>
              <a:t>结构混乱</a:t>
            </a:r>
            <a:endParaRPr lang="zh-CN" altLang="en-US" sz="3200" b="1">
              <a:solidFill>
                <a:schemeClr val="tx1"/>
              </a:solidFill>
              <a:latin typeface="+mj-ea"/>
              <a:ea typeface="+mj-ea"/>
              <a:cs typeface="+mj-ea"/>
            </a:endParaRPr>
          </a:p>
          <a:p>
            <a:pPr marL="0" lvl="0" indent="0" fontAlgn="base">
              <a:spcAft>
                <a:spcPct val="0"/>
              </a:spcAft>
              <a:buNone/>
              <a:defRPr/>
            </a:pPr>
            <a:r>
              <a:rPr lang="en-US" altLang="zh-CN" sz="3200" b="1" smtClean="0">
                <a:solidFill>
                  <a:schemeClr val="tx1"/>
                </a:solidFill>
                <a:latin typeface="+mj-ea"/>
                <a:ea typeface="+mj-ea"/>
                <a:cs typeface="+mj-ea"/>
              </a:rPr>
              <a:t>7</a:t>
            </a:r>
            <a:r>
              <a:rPr lang="en-US" altLang="zh-CN" sz="3200" b="1">
                <a:solidFill>
                  <a:schemeClr val="tx1"/>
                </a:solidFill>
                <a:latin typeface="+mj-ea"/>
                <a:ea typeface="+mj-ea"/>
                <a:cs typeface="+mj-ea"/>
              </a:rPr>
              <a:t>.</a:t>
            </a:r>
            <a:r>
              <a:rPr lang="zh-CN" altLang="en-US" sz="3200" b="1">
                <a:solidFill>
                  <a:schemeClr val="tx1"/>
                </a:solidFill>
                <a:latin typeface="+mj-ea"/>
                <a:ea typeface="+mj-ea"/>
                <a:cs typeface="+mj-ea"/>
              </a:rPr>
              <a:t>表意不明</a:t>
            </a:r>
            <a:endParaRPr lang="zh-CN" altLang="en-US" sz="3200" b="1">
              <a:solidFill>
                <a:schemeClr val="tx1"/>
              </a:solidFill>
              <a:latin typeface="+mj-ea"/>
              <a:ea typeface="+mj-ea"/>
              <a:cs typeface="+mj-ea"/>
            </a:endParaRPr>
          </a:p>
          <a:p>
            <a:pPr marL="0" lvl="0" indent="0" algn="l" fontAlgn="base">
              <a:lnSpc>
                <a:spcPct val="120000"/>
              </a:lnSpc>
              <a:spcAft>
                <a:spcPct val="0"/>
              </a:spcAft>
              <a:buNone/>
              <a:defRPr/>
            </a:pPr>
            <a:endParaRPr lang="en-US" altLang="zh-CN" sz="3200" smtClean="0">
              <a:solidFill>
                <a:schemeClr val="tx1"/>
              </a:solidFill>
            </a:endParaRPr>
          </a:p>
          <a:p>
            <a:pPr marL="0" lvl="0" indent="0" algn="l" fontAlgn="base">
              <a:lnSpc>
                <a:spcPct val="120000"/>
              </a:lnSpc>
              <a:spcAft>
                <a:spcPct val="0"/>
              </a:spcAft>
              <a:buNone/>
              <a:defRPr/>
            </a:pPr>
            <a:endParaRPr lang="zh-CN" altLang="en-US" sz="3200">
              <a:solidFill>
                <a:schemeClr val="tx1"/>
              </a:solidFill>
            </a:endParaRPr>
          </a:p>
          <a:p>
            <a:pPr marL="0" lvl="0" indent="0" algn="l" fontAlgn="base">
              <a:lnSpc>
                <a:spcPct val="120000"/>
              </a:lnSpc>
              <a:spcAft>
                <a:spcPct val="0"/>
              </a:spcAft>
              <a:buNone/>
              <a:defRPr/>
            </a:pPr>
            <a:r>
              <a:rPr lang="en-US" altLang="zh-CN" sz="3200" smtClean="0">
                <a:solidFill>
                  <a:schemeClr val="tx1"/>
                </a:solidFill>
              </a:rPr>
              <a:t>1</a:t>
            </a:r>
            <a:r>
              <a:rPr lang="en-US" altLang="zh-CN" sz="3200">
                <a:solidFill>
                  <a:schemeClr val="tx1"/>
                </a:solidFill>
              </a:rPr>
              <a:t>.</a:t>
            </a:r>
            <a:r>
              <a:rPr lang="zh-CN" altLang="en-US" sz="3200">
                <a:solidFill>
                  <a:schemeClr val="tx1"/>
                </a:solidFill>
              </a:rPr>
              <a:t>以不改变</a:t>
            </a:r>
            <a:r>
              <a:rPr lang="zh-CN" altLang="en-US" sz="3200">
                <a:solidFill>
                  <a:srgbClr val="FF0000"/>
                </a:solidFill>
              </a:rPr>
              <a:t>句子本意</a:t>
            </a:r>
            <a:r>
              <a:rPr lang="zh-CN" altLang="en-US" sz="3200">
                <a:solidFill>
                  <a:schemeClr val="tx1"/>
                </a:solidFill>
              </a:rPr>
              <a:t>为前提，改动</a:t>
            </a:r>
            <a:r>
              <a:rPr lang="zh-CN" altLang="en-US" sz="3200">
                <a:solidFill>
                  <a:srgbClr val="FF0000"/>
                </a:solidFill>
              </a:rPr>
              <a:t>越少越好</a:t>
            </a:r>
            <a:r>
              <a:rPr lang="zh-CN" altLang="en-US" sz="3200">
                <a:solidFill>
                  <a:schemeClr val="tx1"/>
                </a:solidFill>
              </a:rPr>
              <a:t>。</a:t>
            </a:r>
            <a:endParaRPr lang="zh-CN" altLang="en-US" sz="3200">
              <a:solidFill>
                <a:schemeClr val="tx1"/>
              </a:solidFill>
            </a:endParaRPr>
          </a:p>
          <a:p>
            <a:pPr marL="0" lvl="0" indent="0" algn="l" fontAlgn="base">
              <a:lnSpc>
                <a:spcPct val="120000"/>
              </a:lnSpc>
              <a:spcAft>
                <a:spcPct val="0"/>
              </a:spcAft>
              <a:buNone/>
              <a:defRPr/>
            </a:pPr>
            <a:r>
              <a:rPr lang="en-US" altLang="zh-CN" sz="3200">
                <a:solidFill>
                  <a:schemeClr val="tx1"/>
                </a:solidFill>
              </a:rPr>
              <a:t>2.</a:t>
            </a:r>
            <a:r>
              <a:rPr lang="zh-CN" altLang="en-US" sz="3200">
                <a:solidFill>
                  <a:schemeClr val="tx1"/>
                </a:solidFill>
              </a:rPr>
              <a:t>增、删、调、换</a:t>
            </a:r>
            <a:endParaRPr lang="zh-CN" altLang="en-US" sz="3200">
              <a:solidFill>
                <a:schemeClr val="tx1"/>
              </a:solidFill>
            </a:endParaRPr>
          </a:p>
        </p:txBody>
      </p:sp>
      <p:sp>
        <p:nvSpPr>
          <p:cNvPr id="2" name="TextBox 1" title=""/>
          <p:cNvSpPr txBox="1"/>
          <p:nvPr/>
        </p:nvSpPr>
        <p:spPr>
          <a:xfrm>
            <a:off x="170120" y="241481"/>
            <a:ext cx="7315200"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smtClean="0"/>
              <a:t>一、类型</a:t>
            </a:r>
            <a:endParaRPr lang="zh-CN" altLang="en-US" sz="4000" b="1"/>
          </a:p>
        </p:txBody>
      </p:sp>
      <p:sp>
        <p:nvSpPr>
          <p:cNvPr id="6" name="TextBox 5" title=""/>
          <p:cNvSpPr txBox="1"/>
          <p:nvPr/>
        </p:nvSpPr>
        <p:spPr>
          <a:xfrm>
            <a:off x="95798" y="4210493"/>
            <a:ext cx="7315200" cy="75764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lnSpc>
                <a:spcPct val="120000"/>
              </a:lnSpc>
              <a:spcAft>
                <a:spcPct val="0"/>
              </a:spcAft>
              <a:defRPr/>
            </a:pPr>
            <a:r>
              <a:rPr lang="zh-CN" altLang="en-US" sz="4000" b="1"/>
              <a:t>二、原则及方法</a:t>
            </a:r>
            <a:endParaRPr lang="en-US" altLang="zh-CN" sz="4000" b="1"/>
          </a:p>
        </p:txBody>
      </p:sp>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4"/>
            </p:custDataLst>
          </p:nvPr>
        </p:nvSpPr>
        <p:spPr>
          <a:xfrm>
            <a:off x="680484" y="3064349"/>
            <a:ext cx="10515600" cy="3044617"/>
          </a:xfrm>
        </p:spPr>
        <p:txBody>
          <a:bodyPr anchor="ctr">
            <a:noAutofit/>
          </a:bodyPr>
          <a:lstStyle/>
          <a:p>
            <a:pPr marL="0" lvl="0" indent="0" algn="l" fontAlgn="base">
              <a:lnSpc>
                <a:spcPct val="130000"/>
              </a:lnSpc>
              <a:spcAft>
                <a:spcPct val="0"/>
              </a:spcAft>
              <a:buFont typeface="+mj-ea"/>
              <a:buNone/>
              <a:defRPr/>
            </a:pPr>
            <a:r>
              <a:rPr lang="zh-CN" altLang="en-US" sz="2800" smtClean="0">
                <a:latin typeface="Calibri"/>
                <a:sym typeface="+mn-ea"/>
              </a:rPr>
              <a:t>①</a:t>
            </a:r>
            <a:r>
              <a:rPr lang="zh-CN" altLang="en-US" sz="2800">
                <a:sym typeface="+mn-ea"/>
              </a:rPr>
              <a:t>主语：句子陈述的对象</a:t>
            </a:r>
            <a:r>
              <a:rPr lang="zh-CN" altLang="en-US" sz="2800" smtClean="0">
                <a:sym typeface="+mn-ea"/>
              </a:rPr>
              <a:t>。</a:t>
            </a:r>
            <a:endParaRPr lang="zh-CN" altLang="en-US" sz="2800">
              <a:sym typeface="+mn-ea"/>
            </a:endParaRPr>
          </a:p>
          <a:p>
            <a:pPr marL="0" lvl="0" indent="0" algn="l" fontAlgn="base">
              <a:lnSpc>
                <a:spcPct val="130000"/>
              </a:lnSpc>
              <a:spcAft>
                <a:spcPct val="0"/>
              </a:spcAft>
              <a:buFont typeface="+mj-ea"/>
              <a:buNone/>
              <a:defRPr/>
            </a:pPr>
            <a:r>
              <a:rPr lang="zh-CN" altLang="en-US" sz="2800">
                <a:latin typeface="Calibri"/>
                <a:sym typeface="+mn-ea"/>
              </a:rPr>
              <a:t>②</a:t>
            </a:r>
            <a:r>
              <a:rPr lang="zh-CN" altLang="en-US" sz="2800">
                <a:sym typeface="+mn-ea"/>
              </a:rPr>
              <a:t>谓语：陈述主语的内容。说明主语怎么样或者是什么</a:t>
            </a:r>
            <a:r>
              <a:rPr lang="zh-CN" altLang="en-US" sz="2800" smtClean="0">
                <a:sym typeface="+mn-ea"/>
              </a:rPr>
              <a:t>。</a:t>
            </a:r>
            <a:endParaRPr lang="zh-CN" altLang="en-US" sz="2800"/>
          </a:p>
          <a:p>
            <a:pPr marL="0" lvl="0" indent="0" algn="l" fontAlgn="base">
              <a:lnSpc>
                <a:spcPct val="130000"/>
              </a:lnSpc>
              <a:spcAft>
                <a:spcPct val="0"/>
              </a:spcAft>
              <a:buFont typeface="+mj-ea"/>
              <a:buNone/>
              <a:defRPr/>
            </a:pPr>
            <a:r>
              <a:rPr lang="zh-CN" altLang="en-US" sz="2800">
                <a:latin typeface="Calibri"/>
              </a:rPr>
              <a:t>③</a:t>
            </a:r>
            <a:r>
              <a:rPr lang="zh-CN" altLang="en-US" sz="2800"/>
              <a:t>宾语：谓语所支配、影响或所涉及的对象，能回答“谁”或“什么”等问题</a:t>
            </a:r>
            <a:r>
              <a:rPr lang="zh-CN" altLang="en-US" sz="2800" smtClean="0"/>
              <a:t>。</a:t>
            </a:r>
            <a:endParaRPr lang="zh-CN" altLang="en-US" sz="2800"/>
          </a:p>
        </p:txBody>
      </p:sp>
      <p:sp>
        <p:nvSpPr>
          <p:cNvPr id="2" name="TextBox 1" title=""/>
          <p:cNvSpPr txBox="1"/>
          <p:nvPr/>
        </p:nvSpPr>
        <p:spPr>
          <a:xfrm>
            <a:off x="148856" y="180769"/>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类型一：成分残缺</a:t>
            </a:r>
            <a:endParaRPr lang="zh-CN" altLang="en-US" sz="3200" b="1"/>
          </a:p>
        </p:txBody>
      </p:sp>
      <p:sp>
        <p:nvSpPr>
          <p:cNvPr id="3" name="TextBox 2" title=""/>
          <p:cNvSpPr txBox="1"/>
          <p:nvPr/>
        </p:nvSpPr>
        <p:spPr>
          <a:xfrm>
            <a:off x="616689" y="1275907"/>
            <a:ext cx="5784111" cy="15081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3600" b="1">
                <a:sym typeface="+mn-ea"/>
              </a:rPr>
              <a:t>拓展：句子成分的辨</a:t>
            </a:r>
            <a:r>
              <a:rPr lang="zh-CN" altLang="en-US" sz="3600" b="1" smtClean="0">
                <a:sym typeface="+mn-ea"/>
              </a:rPr>
              <a:t>析</a:t>
            </a:r>
            <a:endParaRPr lang="en-US" altLang="zh-CN" sz="3600" b="1" smtClean="0">
              <a:sym typeface="+mn-ea"/>
            </a:endParaRPr>
          </a:p>
          <a:p>
            <a:pPr lvl="0"/>
            <a:endParaRPr lang="en-US" altLang="zh-CN" sz="2800" b="1">
              <a:sym typeface="+mn-ea"/>
            </a:endParaRPr>
          </a:p>
          <a:p>
            <a:pPr lvl="0"/>
            <a:r>
              <a:rPr lang="zh-CN" altLang="en-US" sz="2800" b="1" smtClean="0">
                <a:sym typeface="+mn-ea"/>
              </a:rPr>
              <a:t>例：</a:t>
            </a:r>
            <a:r>
              <a:rPr lang="zh-CN" altLang="en-US" sz="2800" smtClean="0">
                <a:sym typeface="+mn-ea"/>
              </a:rPr>
              <a:t>解放军叔叔高举着五星红旗</a:t>
            </a:r>
            <a:endParaRPr lang="zh-CN" altLang="en-US" sz="2800">
              <a:sym typeface="+mn-ea"/>
            </a:endParaRPr>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4"/>
            </p:custDataLst>
          </p:nvPr>
        </p:nvSpPr>
        <p:spPr>
          <a:xfrm>
            <a:off x="555670" y="1474677"/>
            <a:ext cx="10515600" cy="4733627"/>
          </a:xfrm>
        </p:spPr>
        <p:txBody>
          <a:bodyPr anchor="ctr">
            <a:noAutofit/>
          </a:bodyPr>
          <a:lstStyle/>
          <a:p>
            <a:pPr marL="0" lvl="0" indent="0" algn="l" fontAlgn="base">
              <a:lnSpc>
                <a:spcPct val="150000"/>
              </a:lnSpc>
              <a:spcAft>
                <a:spcPct val="0"/>
              </a:spcAft>
              <a:buNone/>
              <a:defRPr/>
            </a:pPr>
            <a:endParaRPr lang="zh-CN" altLang="en-US" sz="2800"/>
          </a:p>
          <a:p>
            <a:pPr marL="0" lvl="0" indent="0" algn="l" fontAlgn="base">
              <a:lnSpc>
                <a:spcPct val="150000"/>
              </a:lnSpc>
              <a:spcAft>
                <a:spcPct val="0"/>
              </a:spcAft>
              <a:buFont typeface="+mj-ea"/>
              <a:buNone/>
              <a:defRPr/>
            </a:pPr>
            <a:r>
              <a:rPr lang="zh-CN" altLang="en-US" sz="2800" smtClean="0">
                <a:latin typeface="Calibri"/>
              </a:rPr>
              <a:t>① </a:t>
            </a:r>
            <a:r>
              <a:rPr lang="zh-CN" altLang="en-US" sz="2800">
                <a:sym typeface="+mn-ea"/>
              </a:rPr>
              <a:t>在深圳国际会展中心建成后，将成为世界上最大的会展中心</a:t>
            </a:r>
            <a:r>
              <a:rPr lang="zh-CN" altLang="en-US" sz="2800" smtClean="0">
                <a:sym typeface="+mn-ea"/>
              </a:rPr>
              <a:t>。</a:t>
            </a:r>
            <a:endParaRPr lang="zh-CN" altLang="en-US" sz="2800">
              <a:latin typeface="Calibri"/>
            </a:endParaRPr>
          </a:p>
          <a:p>
            <a:pPr marL="0" lvl="0" indent="0" algn="l" fontAlgn="base">
              <a:lnSpc>
                <a:spcPct val="150000"/>
              </a:lnSpc>
              <a:spcAft>
                <a:spcPct val="0"/>
              </a:spcAft>
              <a:buFont typeface="+mj-ea"/>
              <a:buNone/>
              <a:defRPr/>
            </a:pPr>
            <a:r>
              <a:rPr lang="zh-CN" altLang="en-US" sz="2800">
                <a:latin typeface="Calibri"/>
              </a:rPr>
              <a:t>② </a:t>
            </a:r>
            <a:r>
              <a:rPr lang="zh-CN" altLang="en-US" sz="2800">
                <a:sym typeface="+mn-ea"/>
              </a:rPr>
              <a:t>由于受阴雨天气影响，使得部分地区的天文爱好者没能欣赏到“金星凌日”的奇观</a:t>
            </a:r>
            <a:r>
              <a:rPr lang="zh-CN" altLang="en-US" sz="2800" smtClean="0">
                <a:sym typeface="+mn-ea"/>
              </a:rPr>
              <a:t>。</a:t>
            </a:r>
            <a:endParaRPr lang="zh-CN" altLang="en-US" sz="2800">
              <a:sym typeface="+mn-ea"/>
            </a:endParaRPr>
          </a:p>
          <a:p>
            <a:pPr marL="0" lvl="0" indent="0" algn="l" fontAlgn="base">
              <a:lnSpc>
                <a:spcPct val="150000"/>
              </a:lnSpc>
              <a:spcAft>
                <a:spcPct val="0"/>
              </a:spcAft>
              <a:buFont typeface="+mj-ea"/>
              <a:buNone/>
              <a:defRPr/>
            </a:pPr>
            <a:r>
              <a:rPr lang="zh-CN" altLang="en-US" sz="2800">
                <a:latin typeface="Calibri"/>
                <a:sym typeface="+mn-ea"/>
              </a:rPr>
              <a:t>③ </a:t>
            </a:r>
            <a:r>
              <a:rPr lang="zh-CN" altLang="en-US" sz="2800"/>
              <a:t>可惜,这部在他心中酝酿了很久,即将成熟的巨著未及完篇</a:t>
            </a:r>
            <a:r>
              <a:rPr lang="en-US" altLang="zh-CN" sz="2800"/>
              <a:t>,</a:t>
            </a:r>
            <a:r>
              <a:rPr lang="zh-CN" altLang="en-US" sz="2800"/>
              <a:t>就过早地离开了我们。</a:t>
            </a:r>
            <a:endParaRPr lang="en-US" altLang="zh-CN" sz="2800"/>
          </a:p>
          <a:p>
            <a:pPr marL="0" lvl="0" indent="0" algn="l" fontAlgn="base">
              <a:lnSpc>
                <a:spcPct val="150000"/>
              </a:lnSpc>
              <a:spcAft>
                <a:spcPct val="0"/>
              </a:spcAft>
              <a:buFont typeface="+mj-ea"/>
              <a:buNone/>
              <a:defRPr/>
            </a:pPr>
            <a:endParaRPr lang="zh-CN" altLang="en-US" sz="2800"/>
          </a:p>
        </p:txBody>
      </p:sp>
      <p:sp>
        <p:nvSpPr>
          <p:cNvPr id="6" name="TextBox 5" title=""/>
          <p:cNvSpPr txBox="1"/>
          <p:nvPr/>
        </p:nvSpPr>
        <p:spPr>
          <a:xfrm>
            <a:off x="148856" y="287094"/>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类型一：成分残缺</a:t>
            </a:r>
            <a:endParaRPr lang="zh-CN" altLang="en-US" sz="3200" b="1"/>
          </a:p>
        </p:txBody>
      </p:sp>
      <p:sp>
        <p:nvSpPr>
          <p:cNvPr id="7" name="TextBox 6" title=""/>
          <p:cNvSpPr txBox="1"/>
          <p:nvPr/>
        </p:nvSpPr>
        <p:spPr>
          <a:xfrm>
            <a:off x="616689" y="1275907"/>
            <a:ext cx="5784111"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200" b="1" smtClean="0">
                <a:sym typeface="+mn-ea"/>
              </a:rPr>
              <a:t>1</a:t>
            </a:r>
            <a:r>
              <a:rPr lang="zh-CN" altLang="en-US" sz="3200" b="1" smtClean="0">
                <a:sym typeface="+mn-ea"/>
              </a:rPr>
              <a:t>、缺少主语</a:t>
            </a:r>
            <a:endParaRPr lang="zh-CN" altLang="en-US" sz="3200">
              <a:sym typeface="+mn-ea"/>
            </a:endParaRPr>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 title=""/>
          <p:cNvSpPr txBox="1"/>
          <p:nvPr/>
        </p:nvSpPr>
        <p:spPr>
          <a:xfrm>
            <a:off x="148856" y="180769"/>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类型一：成分残缺</a:t>
            </a:r>
            <a:endParaRPr lang="zh-CN" altLang="en-US" sz="3200" b="1"/>
          </a:p>
        </p:txBody>
      </p:sp>
      <p:sp>
        <p:nvSpPr>
          <p:cNvPr id="3" name="TextBox 2" title=""/>
          <p:cNvSpPr txBox="1"/>
          <p:nvPr/>
        </p:nvSpPr>
        <p:spPr>
          <a:xfrm>
            <a:off x="616689" y="1275907"/>
            <a:ext cx="5784111"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4000" smtClean="0">
                <a:sym typeface="+mn-ea"/>
              </a:rPr>
              <a:t>标志：</a:t>
            </a:r>
            <a:endParaRPr lang="zh-CN" altLang="en-US" sz="4000">
              <a:sym typeface="+mn-ea"/>
            </a:endParaRPr>
          </a:p>
        </p:txBody>
      </p:sp>
      <p:sp>
        <p:nvSpPr>
          <p:cNvPr id="7" name="矩形 6" title=""/>
          <p:cNvSpPr/>
          <p:nvPr/>
        </p:nvSpPr>
        <p:spPr>
          <a:xfrm>
            <a:off x="616688" y="2215088"/>
            <a:ext cx="10834901" cy="230832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3200" b="1" smtClean="0">
                <a:latin typeface="+mn-ea"/>
                <a:sym typeface="+mn-ea"/>
              </a:rPr>
              <a:t>句</a:t>
            </a:r>
            <a:r>
              <a:rPr lang="zh-CN" altLang="en-US" sz="3200" b="1">
                <a:latin typeface="+mn-ea"/>
                <a:sym typeface="+mn-ea"/>
              </a:rPr>
              <a:t>子首常出现的介</a:t>
            </a:r>
            <a:r>
              <a:rPr lang="zh-CN" altLang="en-US" sz="3200" b="1" smtClean="0">
                <a:latin typeface="+mn-ea"/>
                <a:sym typeface="+mn-ea"/>
              </a:rPr>
              <a:t>词：“</a:t>
            </a:r>
            <a:r>
              <a:rPr lang="zh-CN" altLang="en-US" sz="3200">
                <a:latin typeface="+mn-ea"/>
                <a:sym typeface="+mn-ea"/>
              </a:rPr>
              <a:t>通过”、“经过”、“由于”、“对于”、“鉴于”、“关于”、“在</a:t>
            </a:r>
            <a:r>
              <a:rPr lang="en-US" altLang="zh-CN" sz="3200">
                <a:latin typeface="+mn-ea"/>
                <a:sym typeface="+mn-ea"/>
              </a:rPr>
              <a:t>......</a:t>
            </a:r>
            <a:r>
              <a:rPr lang="zh-CN" altLang="en-US" sz="3200">
                <a:latin typeface="+mn-ea"/>
                <a:sym typeface="+mn-ea"/>
              </a:rPr>
              <a:t>中”、“为了”、“随着”、“当……”等等</a:t>
            </a:r>
            <a:endParaRPr lang="zh-CN" altLang="en-US" sz="3200">
              <a:latin typeface="+mn-ea"/>
            </a:endParaRPr>
          </a:p>
        </p:txBody>
      </p:sp>
      <p:sp>
        <p:nvSpPr>
          <p:cNvPr id="8" name="TextBox 7" title=""/>
          <p:cNvSpPr txBox="1"/>
          <p:nvPr/>
        </p:nvSpPr>
        <p:spPr>
          <a:xfrm>
            <a:off x="616690" y="5018568"/>
            <a:ext cx="10834900" cy="15696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b="1"/>
              <a:t>句中常出现的使令动词：</a:t>
            </a:r>
            <a:r>
              <a:rPr lang="zh-CN" altLang="en-US" sz="3200"/>
              <a:t>“让”、“令”、“让”、“给”等等。</a:t>
            </a:r>
            <a:endParaRPr lang="zh-CN" altLang="en-US" sz="3200"/>
          </a:p>
        </p:txBody>
      </p:sp>
    </p:spTree>
    <p:custDataLst>
      <p:tags r:id="rId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4"/>
            </p:custDataLst>
          </p:nvPr>
        </p:nvSpPr>
        <p:spPr>
          <a:xfrm>
            <a:off x="616689" y="2054308"/>
            <a:ext cx="10515600" cy="3580474"/>
          </a:xfrm>
        </p:spPr>
        <p:txBody>
          <a:bodyPr anchor="ctr">
            <a:noAutofit/>
          </a:bodyPr>
          <a:lstStyle/>
          <a:p>
            <a:pPr marL="0" lvl="0" indent="0" algn="l" fontAlgn="base">
              <a:lnSpc>
                <a:spcPct val="150000"/>
              </a:lnSpc>
              <a:spcAft>
                <a:spcPct val="0"/>
              </a:spcAft>
              <a:buNone/>
              <a:defRPr/>
            </a:pPr>
            <a:endParaRPr lang="zh-CN" altLang="en-US" sz="2800"/>
          </a:p>
          <a:p>
            <a:pPr marL="0" lvl="0" indent="0" algn="l" fontAlgn="base">
              <a:lnSpc>
                <a:spcPct val="150000"/>
              </a:lnSpc>
              <a:spcAft>
                <a:spcPct val="0"/>
              </a:spcAft>
              <a:buFont typeface="+mj-ea"/>
              <a:buNone/>
              <a:defRPr/>
            </a:pPr>
            <a:r>
              <a:rPr lang="zh-CN" altLang="en-US" sz="2800">
                <a:latin typeface="Calibri"/>
              </a:rPr>
              <a:t>①  最近又发动了全面的质量大检查运动，要在这个运动中建立与加强技术管理制度等一系列的工作</a:t>
            </a:r>
            <a:r>
              <a:rPr lang="zh-CN" altLang="en-US" sz="2800" smtClean="0">
                <a:latin typeface="Calibri"/>
              </a:rPr>
              <a:t>。</a:t>
            </a:r>
            <a:endParaRPr lang="zh-CN" altLang="en-US" sz="2800">
              <a:latin typeface="Calibri"/>
            </a:endParaRPr>
          </a:p>
          <a:p>
            <a:pPr marL="0" lvl="0" indent="0" algn="l" fontAlgn="base">
              <a:lnSpc>
                <a:spcPct val="150000"/>
              </a:lnSpc>
              <a:spcAft>
                <a:spcPct val="0"/>
              </a:spcAft>
              <a:buFont typeface="+mj-ea"/>
              <a:buNone/>
              <a:defRPr/>
            </a:pPr>
            <a:r>
              <a:rPr lang="zh-CN" altLang="en-US" sz="2800">
                <a:latin typeface="Calibri"/>
              </a:rPr>
              <a:t>② </a:t>
            </a:r>
            <a:r>
              <a:rPr lang="zh-CN" altLang="en-US" sz="2800"/>
              <a:t>发射试验通讯卫星取得圆满成功，表明我国已经独立自主、自力更生地建成、研制、发射、跟踪、测控和试验地球同步通讯卫星工程体系的能力。</a:t>
            </a:r>
            <a:endParaRPr lang="zh-CN" altLang="en-US" sz="2800"/>
          </a:p>
          <a:p>
            <a:pPr marL="0" lvl="0" indent="0" algn="l" fontAlgn="base">
              <a:lnSpc>
                <a:spcPct val="150000"/>
              </a:lnSpc>
              <a:spcAft>
                <a:spcPct val="0"/>
              </a:spcAft>
              <a:buFont typeface="+mj-ea"/>
              <a:buNone/>
              <a:defRPr/>
            </a:pPr>
            <a:endParaRPr lang="zh-CN" altLang="en-US" sz="2800"/>
          </a:p>
        </p:txBody>
      </p:sp>
      <p:sp>
        <p:nvSpPr>
          <p:cNvPr id="6" name="TextBox 5" title=""/>
          <p:cNvSpPr txBox="1"/>
          <p:nvPr/>
        </p:nvSpPr>
        <p:spPr>
          <a:xfrm>
            <a:off x="148856" y="265829"/>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类型一：成分残缺</a:t>
            </a:r>
            <a:endParaRPr lang="zh-CN" altLang="en-US" sz="3200" b="1"/>
          </a:p>
        </p:txBody>
      </p:sp>
      <p:sp>
        <p:nvSpPr>
          <p:cNvPr id="7" name="TextBox 6" title=""/>
          <p:cNvSpPr txBox="1"/>
          <p:nvPr/>
        </p:nvSpPr>
        <p:spPr>
          <a:xfrm>
            <a:off x="616689" y="1275907"/>
            <a:ext cx="5784111"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200" b="1" smtClean="0">
                <a:sym typeface="+mn-ea"/>
              </a:rPr>
              <a:t>2</a:t>
            </a:r>
            <a:r>
              <a:rPr lang="zh-CN" altLang="en-US" sz="3200" b="1" smtClean="0">
                <a:sym typeface="+mn-ea"/>
              </a:rPr>
              <a:t>、缺少谓语</a:t>
            </a:r>
            <a:endParaRPr lang="zh-CN" altLang="en-US" sz="3200">
              <a:sym typeface="+mn-ea"/>
            </a:endParaRPr>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4"/>
            </p:custDataLst>
          </p:nvPr>
        </p:nvSpPr>
        <p:spPr>
          <a:xfrm>
            <a:off x="616689" y="2020186"/>
            <a:ext cx="10515600" cy="3507761"/>
          </a:xfrm>
        </p:spPr>
        <p:txBody>
          <a:bodyPr anchor="ctr">
            <a:normAutofit/>
          </a:bodyPr>
          <a:lstStyle/>
          <a:p>
            <a:pPr marL="457200" lvl="0" indent="-457200" algn="l" fontAlgn="base">
              <a:lnSpc>
                <a:spcPct val="150000"/>
              </a:lnSpc>
              <a:spcAft>
                <a:spcPct val="0"/>
              </a:spcAft>
              <a:buFont typeface="+mj-ea"/>
              <a:buAutoNum type="circleNumDbPlain"/>
              <a:defRPr/>
            </a:pPr>
            <a:r>
              <a:rPr lang="zh-CN" altLang="en-US" sz="2800" smtClean="0"/>
              <a:t>部</a:t>
            </a:r>
            <a:r>
              <a:rPr lang="zh-CN" altLang="en-US" sz="2800"/>
              <a:t>分网络移动支付机构内控薄弱，出现了客户资金被非法挪用</a:t>
            </a:r>
            <a:r>
              <a:rPr lang="zh-CN" altLang="en-US" sz="2800" smtClean="0"/>
              <a:t>。</a:t>
            </a:r>
            <a:endParaRPr lang="zh-CN" altLang="en-US" sz="2800"/>
          </a:p>
          <a:p>
            <a:pPr marL="0" lvl="0" indent="0" algn="l" fontAlgn="base">
              <a:lnSpc>
                <a:spcPct val="150000"/>
              </a:lnSpc>
              <a:spcAft>
                <a:spcPct val="0"/>
              </a:spcAft>
              <a:buFont typeface="+mj-ea"/>
              <a:buNone/>
              <a:defRPr/>
            </a:pPr>
            <a:r>
              <a:rPr lang="zh-CN" altLang="en-US" sz="2800">
                <a:latin typeface="Calibri"/>
              </a:rPr>
              <a:t>② </a:t>
            </a:r>
            <a:r>
              <a:rPr lang="zh-CN" altLang="en-US" sz="2800" smtClean="0"/>
              <a:t>天</a:t>
            </a:r>
            <a:r>
              <a:rPr lang="zh-CN" altLang="en-US" sz="2800"/>
              <a:t>津市为大部分农民工办理了银行卡，建立工资“月支付，季结算”，维护了广大农民工的合法权益</a:t>
            </a:r>
            <a:r>
              <a:rPr lang="zh-CN" altLang="en-US" sz="2800" smtClean="0"/>
              <a:t>。</a:t>
            </a:r>
            <a:endParaRPr lang="zh-CN" altLang="en-US" sz="2800"/>
          </a:p>
          <a:p>
            <a:pPr marL="0" lvl="0" indent="0" algn="l" fontAlgn="base">
              <a:lnSpc>
                <a:spcPct val="150000"/>
              </a:lnSpc>
              <a:spcAft>
                <a:spcPct val="0"/>
              </a:spcAft>
              <a:buFont typeface="+mj-ea"/>
              <a:buNone/>
              <a:defRPr/>
            </a:pPr>
            <a:r>
              <a:rPr lang="en-US" altLang="zh-CN" sz="2800" smtClean="0">
                <a:latin typeface="Calibri"/>
              </a:rPr>
              <a:t>③ </a:t>
            </a:r>
            <a:r>
              <a:rPr lang="zh-CN" altLang="en-US" sz="2800" smtClean="0">
                <a:latin typeface="Calibri"/>
              </a:rPr>
              <a:t>随着科技的进步，人类已进入知识产权的归属和利益的分成。</a:t>
            </a:r>
            <a:endParaRPr lang="zh-CN" altLang="en-US" sz="2800">
              <a:latin typeface="Calibri"/>
            </a:endParaRPr>
          </a:p>
        </p:txBody>
      </p:sp>
      <p:sp>
        <p:nvSpPr>
          <p:cNvPr id="6" name="TextBox 5" title=""/>
          <p:cNvSpPr txBox="1"/>
          <p:nvPr/>
        </p:nvSpPr>
        <p:spPr>
          <a:xfrm>
            <a:off x="148856" y="223299"/>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类型一：成分残缺</a:t>
            </a:r>
            <a:endParaRPr lang="zh-CN" altLang="en-US" sz="3200" b="1"/>
          </a:p>
        </p:txBody>
      </p:sp>
      <p:sp>
        <p:nvSpPr>
          <p:cNvPr id="7" name="TextBox 6" title=""/>
          <p:cNvSpPr txBox="1"/>
          <p:nvPr/>
        </p:nvSpPr>
        <p:spPr>
          <a:xfrm>
            <a:off x="616689" y="1275907"/>
            <a:ext cx="5784111"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200" b="1" smtClean="0">
                <a:sym typeface="+mn-ea"/>
              </a:rPr>
              <a:t>3</a:t>
            </a:r>
            <a:r>
              <a:rPr lang="zh-CN" altLang="en-US" sz="3200" b="1" smtClean="0">
                <a:sym typeface="+mn-ea"/>
              </a:rPr>
              <a:t>、缺少宾语</a:t>
            </a:r>
            <a:endParaRPr lang="zh-CN" altLang="en-US" sz="3200">
              <a:sym typeface="+mn-ea"/>
            </a:endParaRPr>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5" title=""/>
          <p:cNvSpPr txBox="1"/>
          <p:nvPr/>
        </p:nvSpPr>
        <p:spPr>
          <a:xfrm>
            <a:off x="170121" y="327384"/>
            <a:ext cx="6485860"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mtClean="0"/>
              <a:t>小试身手：</a:t>
            </a:r>
            <a:endParaRPr lang="zh-CN" altLang="en-US" sz="3600" b="1"/>
          </a:p>
        </p:txBody>
      </p:sp>
      <p:sp>
        <p:nvSpPr>
          <p:cNvPr id="3" name="TextBox 2" title=""/>
          <p:cNvSpPr txBox="1"/>
          <p:nvPr/>
        </p:nvSpPr>
        <p:spPr>
          <a:xfrm>
            <a:off x="840297" y="2101952"/>
            <a:ext cx="10313581" cy="39703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smtClean="0"/>
              <a:t>1</a:t>
            </a:r>
            <a:r>
              <a:rPr lang="zh-CN" altLang="en-US" sz="2800" smtClean="0"/>
              <a:t>、通</a:t>
            </a:r>
            <a:r>
              <a:rPr lang="zh-CN" altLang="en-US" sz="2800"/>
              <a:t>过不懈努力，使百里杜鹃成为国家</a:t>
            </a:r>
            <a:r>
              <a:rPr lang="en-US" altLang="zh-CN" sz="2800"/>
              <a:t>5A</a:t>
            </a:r>
            <a:r>
              <a:rPr lang="zh-CN" altLang="en-US" sz="2800"/>
              <a:t>级旅游风景</a:t>
            </a:r>
            <a:r>
              <a:rPr lang="zh-CN" altLang="en-US" sz="2800" smtClean="0"/>
              <a:t>区</a:t>
            </a:r>
            <a:endParaRPr lang="en-US" altLang="zh-CN" sz="2800" smtClean="0"/>
          </a:p>
          <a:p>
            <a:pPr>
              <a:lnSpc>
                <a:spcPct val="150000"/>
              </a:lnSpc>
            </a:pPr>
            <a:r>
              <a:rPr lang="en-US" altLang="zh-CN" sz="2800" smtClean="0"/>
              <a:t>2</a:t>
            </a:r>
            <a:r>
              <a:rPr lang="zh-CN" altLang="en-US" sz="2800"/>
              <a:t>、他们胸怀祖国，放眼世界，大力发扬了敢拼敢搏，终于夺得了冠军</a:t>
            </a:r>
            <a:r>
              <a:rPr lang="zh-CN" altLang="en-US" sz="2800" smtClean="0"/>
              <a:t>。</a:t>
            </a:r>
            <a:endParaRPr lang="en-US" altLang="zh-CN" sz="2800" smtClean="0"/>
          </a:p>
          <a:p>
            <a:pPr>
              <a:lnSpc>
                <a:spcPct val="150000"/>
              </a:lnSpc>
            </a:pPr>
            <a:r>
              <a:rPr lang="en-US" altLang="zh-CN" sz="2800" smtClean="0"/>
              <a:t>3</a:t>
            </a:r>
            <a:r>
              <a:rPr lang="zh-CN" altLang="en-US" sz="2800"/>
              <a:t>、我国人民正在意气风发地为建设一个现代化的社会主义强国</a:t>
            </a:r>
            <a:r>
              <a:rPr lang="zh-CN" altLang="en-US" sz="2800" smtClean="0"/>
              <a:t>。</a:t>
            </a:r>
            <a:endParaRPr lang="en-US" altLang="zh-CN" sz="2800" smtClean="0"/>
          </a:p>
          <a:p>
            <a:pPr>
              <a:lnSpc>
                <a:spcPct val="150000"/>
              </a:lnSpc>
            </a:pPr>
            <a:r>
              <a:rPr lang="en-US" altLang="zh-CN" sz="2800" smtClean="0"/>
              <a:t>4</a:t>
            </a:r>
            <a:r>
              <a:rPr lang="zh-CN" altLang="en-US" sz="2800"/>
              <a:t>、虽然每天工作很忙，但我还是抓紧和同学们研究问题或自己看书</a:t>
            </a:r>
            <a:r>
              <a:rPr lang="zh-CN" altLang="en-US" sz="2800" smtClean="0"/>
              <a:t>。</a:t>
            </a:r>
            <a:endParaRPr lang="en-US" altLang="zh-CN" sz="2800" smtClean="0"/>
          </a:p>
        </p:txBody>
      </p:sp>
      <p:sp>
        <p:nvSpPr>
          <p:cNvPr id="7" name="TextBox 6" title=""/>
          <p:cNvSpPr txBox="1"/>
          <p:nvPr/>
        </p:nvSpPr>
        <p:spPr>
          <a:xfrm>
            <a:off x="542587" y="1333273"/>
            <a:ext cx="7931888"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你能辨别下列语句的问题并改正吗</a:t>
            </a:r>
            <a:r>
              <a:rPr lang="zh-CN" altLang="en-US" sz="2800" b="1" smtClean="0"/>
              <a:t>?</a:t>
            </a:r>
            <a:endParaRPr lang="zh-CN" altLang="en-US" sz="2800" b="1"/>
          </a:p>
        </p:txBody>
      </p:sp>
    </p:spTree>
    <p:custDataLst>
      <p:tags r:id="rId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4"/>
            </p:custDataLst>
          </p:nvPr>
        </p:nvSpPr>
        <p:spPr>
          <a:xfrm>
            <a:off x="432715" y="1267918"/>
            <a:ext cx="11125200" cy="4664577"/>
          </a:xfrm>
        </p:spPr>
        <p:txBody>
          <a:bodyPr anchor="ctr">
            <a:normAutofit/>
          </a:bodyPr>
          <a:lstStyle/>
          <a:p>
            <a:pPr marL="0" lvl="0" indent="0" algn="l" fontAlgn="base">
              <a:lnSpc>
                <a:spcPct val="120000"/>
              </a:lnSpc>
              <a:spcAft>
                <a:spcPct val="0"/>
              </a:spcAft>
              <a:buNone/>
              <a:defRPr/>
            </a:pPr>
            <a:endParaRPr lang="zh-CN" altLang="en-US" sz="2800"/>
          </a:p>
          <a:p>
            <a:pPr marL="457200" lvl="0" indent="-457200" algn="l" fontAlgn="base">
              <a:lnSpc>
                <a:spcPct val="120000"/>
              </a:lnSpc>
              <a:spcAft>
                <a:spcPct val="0"/>
              </a:spcAft>
              <a:buFont typeface="+mj-ea"/>
              <a:buAutoNum type="circleNumDbPlain"/>
              <a:defRPr/>
            </a:pPr>
            <a:r>
              <a:rPr lang="zh-CN" altLang="en-US" sz="2800"/>
              <a:t>据新华社报道，缅北地区发生军事冲突，已有至少2万余缅甸籍边民涌人中方境内临时避战。     </a:t>
            </a:r>
            <a:endParaRPr lang="zh-CN" altLang="en-US" sz="2800"/>
          </a:p>
          <a:p>
            <a:pPr marL="457200" lvl="0" indent="-457200" algn="l" fontAlgn="base">
              <a:lnSpc>
                <a:spcPct val="120000"/>
              </a:lnSpc>
              <a:spcAft>
                <a:spcPct val="0"/>
              </a:spcAft>
              <a:buFont typeface="+mj-ea"/>
              <a:buAutoNum type="circleNumDbPlain"/>
              <a:defRPr/>
            </a:pPr>
            <a:endParaRPr lang="zh-CN" altLang="en-US" sz="2800"/>
          </a:p>
          <a:p>
            <a:pPr marL="457200" lvl="0" indent="-457200" fontAlgn="base">
              <a:spcAft>
                <a:spcPct val="0"/>
              </a:spcAft>
              <a:buFont typeface="+mj-ea"/>
              <a:buAutoNum type="circleNumDbPlain"/>
              <a:defRPr/>
            </a:pPr>
            <a:r>
              <a:rPr lang="zh-CN" altLang="en-US" sz="2800">
                <a:sym typeface="+mn-ea"/>
              </a:rPr>
              <a:t>因我在心里由衷地感谢这些人。</a:t>
            </a:r>
            <a:endParaRPr lang="zh-CN" altLang="en-US" sz="2800">
              <a:sym typeface="+mn-ea"/>
            </a:endParaRPr>
          </a:p>
          <a:p>
            <a:pPr marL="457200" lvl="0" indent="-457200" algn="l" fontAlgn="base">
              <a:lnSpc>
                <a:spcPct val="120000"/>
              </a:lnSpc>
              <a:spcAft>
                <a:spcPct val="0"/>
              </a:spcAft>
              <a:buFont typeface="+mj-ea"/>
              <a:buAutoNum type="circleNumDbPlain"/>
              <a:defRPr/>
            </a:pPr>
            <a:endParaRPr lang="zh-CN" altLang="en-US" sz="2800">
              <a:sym typeface="+mn-ea"/>
            </a:endParaRPr>
          </a:p>
          <a:p>
            <a:pPr marL="457200" lvl="0" indent="-457200" fontAlgn="base">
              <a:spcAft>
                <a:spcPct val="0"/>
              </a:spcAft>
              <a:buFont typeface="+mj-ea"/>
              <a:buAutoNum type="circleNumDbPlain"/>
              <a:defRPr/>
            </a:pPr>
            <a:r>
              <a:rPr lang="zh-CN" altLang="en-US" sz="2800">
                <a:sym typeface="+mn-ea"/>
              </a:rPr>
              <a:t>全面推行素质教育，是当前教育的当务之</a:t>
            </a:r>
            <a:r>
              <a:rPr lang="zh-CN" altLang="en-US" sz="2800" smtClean="0">
                <a:sym typeface="+mn-ea"/>
              </a:rPr>
              <a:t>急。</a:t>
            </a:r>
            <a:endParaRPr lang="zh-CN" altLang="en-US" sz="2800"/>
          </a:p>
        </p:txBody>
      </p:sp>
      <p:sp>
        <p:nvSpPr>
          <p:cNvPr id="6" name="TextBox 5" title=""/>
          <p:cNvSpPr txBox="1"/>
          <p:nvPr/>
        </p:nvSpPr>
        <p:spPr>
          <a:xfrm>
            <a:off x="170121" y="350889"/>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类型二：重复赘余</a:t>
            </a:r>
            <a:endParaRPr lang="zh-CN" altLang="en-US" sz="3200" b="1"/>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4"/>
            </p:custDataLst>
          </p:nvPr>
        </p:nvSpPr>
        <p:spPr>
          <a:xfrm>
            <a:off x="497957" y="1297172"/>
            <a:ext cx="11240387" cy="4805916"/>
          </a:xfrm>
        </p:spPr>
        <p:txBody>
          <a:bodyPr anchor="ctr">
            <a:noAutofit/>
          </a:bodyPr>
          <a:lstStyle/>
          <a:p>
            <a:pPr marL="0" lvl="0" indent="0" algn="l" fontAlgn="base">
              <a:lnSpc>
                <a:spcPct val="150000"/>
              </a:lnSpc>
              <a:spcAft>
                <a:spcPct val="0"/>
              </a:spcAft>
              <a:buFont typeface="+mj-ea"/>
              <a:buNone/>
              <a:defRPr/>
            </a:pPr>
            <a:endParaRPr lang="en-US" altLang="zh-CN" sz="2800" b="1"/>
          </a:p>
          <a:p>
            <a:pPr marL="0" lvl="0" indent="0" algn="l" fontAlgn="base">
              <a:lnSpc>
                <a:spcPct val="150000"/>
              </a:lnSpc>
              <a:spcAft>
                <a:spcPct val="0"/>
              </a:spcAft>
              <a:buFont typeface="+mj-ea"/>
              <a:buNone/>
              <a:defRPr/>
            </a:pPr>
            <a:r>
              <a:rPr lang="zh-CN" altLang="en-US" sz="2800" b="1"/>
              <a:t>常见重复词语：</a:t>
            </a:r>
            <a:endParaRPr lang="en-US" altLang="zh-CN" sz="2800" b="1"/>
          </a:p>
          <a:p>
            <a:pPr marL="0" lvl="0" indent="0" algn="l" fontAlgn="base">
              <a:lnSpc>
                <a:spcPct val="150000"/>
              </a:lnSpc>
              <a:spcAft>
                <a:spcPct val="0"/>
              </a:spcAft>
              <a:buFont typeface="+mj-ea"/>
              <a:buNone/>
              <a:defRPr/>
            </a:pPr>
            <a:r>
              <a:rPr lang="zh-CN" altLang="en-US" sz="2800">
                <a:solidFill>
                  <a:srgbClr val="FF0000"/>
                </a:solidFill>
              </a:rPr>
              <a:t>      </a:t>
            </a:r>
            <a:r>
              <a:rPr lang="zh-CN" altLang="en-US" sz="2800" smtClean="0">
                <a:solidFill>
                  <a:schemeClr val="tx1"/>
                </a:solidFill>
                <a:sym typeface="+mn-ea"/>
              </a:rPr>
              <a:t>涉</a:t>
            </a:r>
            <a:r>
              <a:rPr lang="zh-CN" altLang="en-US" sz="2800">
                <a:solidFill>
                  <a:schemeClr val="tx1"/>
                </a:solidFill>
                <a:sym typeface="+mn-ea"/>
              </a:rPr>
              <a:t>及</a:t>
            </a:r>
            <a:r>
              <a:rPr lang="zh-CN" altLang="en-US" sz="2800" smtClean="0">
                <a:solidFill>
                  <a:schemeClr val="tx1"/>
                </a:solidFill>
                <a:sym typeface="+mn-ea"/>
              </a:rPr>
              <a:t>到、</a:t>
            </a:r>
            <a:r>
              <a:rPr lang="zh-CN" altLang="en-US" sz="2800" smtClean="0">
                <a:solidFill>
                  <a:schemeClr val="tx1"/>
                </a:solidFill>
              </a:rPr>
              <a:t>过</a:t>
            </a:r>
            <a:r>
              <a:rPr lang="zh-CN" altLang="en-US" sz="2800">
                <a:solidFill>
                  <a:schemeClr val="tx1"/>
                </a:solidFill>
              </a:rPr>
              <a:t>早夭</a:t>
            </a:r>
            <a:r>
              <a:rPr lang="zh-CN" altLang="en-US" sz="2800" smtClean="0">
                <a:solidFill>
                  <a:schemeClr val="tx1"/>
                </a:solidFill>
              </a:rPr>
              <a:t>折、一</a:t>
            </a:r>
            <a:r>
              <a:rPr lang="zh-CN" altLang="en-US" sz="2800">
                <a:solidFill>
                  <a:schemeClr val="tx1"/>
                </a:solidFill>
              </a:rPr>
              <a:t>致公</a:t>
            </a:r>
            <a:r>
              <a:rPr lang="zh-CN" altLang="en-US" sz="2800" smtClean="0">
                <a:solidFill>
                  <a:schemeClr val="tx1"/>
                </a:solidFill>
              </a:rPr>
              <a:t>认、悬</a:t>
            </a:r>
            <a:r>
              <a:rPr lang="zh-CN" altLang="en-US" sz="2800">
                <a:solidFill>
                  <a:schemeClr val="tx1"/>
                </a:solidFill>
              </a:rPr>
              <a:t>殊很大 </a:t>
            </a:r>
            <a:r>
              <a:rPr lang="zh-CN" altLang="en-US" sz="2800" smtClean="0">
                <a:solidFill>
                  <a:schemeClr val="tx1"/>
                </a:solidFill>
              </a:rPr>
              <a:t>、胜</a:t>
            </a:r>
            <a:r>
              <a:rPr lang="zh-CN" altLang="en-US" sz="2800">
                <a:solidFill>
                  <a:schemeClr val="tx1"/>
                </a:solidFill>
              </a:rPr>
              <a:t>利凯旋 </a:t>
            </a:r>
            <a:r>
              <a:rPr lang="zh-CN" altLang="en-US" sz="2800" smtClean="0">
                <a:solidFill>
                  <a:schemeClr val="tx1"/>
                </a:solidFill>
              </a:rPr>
              <a:t>、过</a:t>
            </a:r>
            <a:r>
              <a:rPr lang="zh-CN" altLang="en-US" sz="2800">
                <a:solidFill>
                  <a:schemeClr val="tx1"/>
                </a:solidFill>
              </a:rPr>
              <a:t>高奢望        </a:t>
            </a:r>
            <a:endParaRPr lang="zh-CN" altLang="en-US" sz="2800">
              <a:solidFill>
                <a:schemeClr val="tx1"/>
              </a:solidFill>
            </a:endParaRPr>
          </a:p>
          <a:p>
            <a:pPr marL="0" lvl="0" indent="0" algn="l" fontAlgn="base">
              <a:lnSpc>
                <a:spcPct val="150000"/>
              </a:lnSpc>
              <a:spcAft>
                <a:spcPct val="0"/>
              </a:spcAft>
              <a:buFont typeface="+mj-ea"/>
              <a:buNone/>
              <a:defRPr/>
            </a:pPr>
            <a:r>
              <a:rPr lang="zh-CN" altLang="en-US" sz="2800">
                <a:solidFill>
                  <a:schemeClr val="tx1"/>
                </a:solidFill>
              </a:rPr>
              <a:t>      </a:t>
            </a:r>
            <a:r>
              <a:rPr lang="zh-CN" altLang="en-US" sz="2800" smtClean="0">
                <a:solidFill>
                  <a:schemeClr val="tx1"/>
                </a:solidFill>
              </a:rPr>
              <a:t>过</a:t>
            </a:r>
            <a:r>
              <a:rPr lang="zh-CN" altLang="en-US" sz="2800">
                <a:solidFill>
                  <a:schemeClr val="tx1"/>
                </a:solidFill>
              </a:rPr>
              <a:t>分苛</a:t>
            </a:r>
            <a:r>
              <a:rPr lang="zh-CN" altLang="en-US" sz="2800" smtClean="0">
                <a:solidFill>
                  <a:schemeClr val="tx1"/>
                </a:solidFill>
              </a:rPr>
              <a:t>求、</a:t>
            </a:r>
            <a:r>
              <a:rPr lang="zh-CN" altLang="en-US" sz="2800" smtClean="0">
                <a:solidFill>
                  <a:schemeClr val="tx1"/>
                </a:solidFill>
                <a:sym typeface="+mn-ea"/>
              </a:rPr>
              <a:t>破</a:t>
            </a:r>
            <a:r>
              <a:rPr lang="zh-CN" altLang="en-US" sz="2800">
                <a:solidFill>
                  <a:schemeClr val="tx1"/>
                </a:solidFill>
                <a:sym typeface="+mn-ea"/>
              </a:rPr>
              <a:t>天荒第一</a:t>
            </a:r>
            <a:r>
              <a:rPr lang="zh-CN" altLang="en-US" sz="2800" smtClean="0">
                <a:solidFill>
                  <a:schemeClr val="tx1"/>
                </a:solidFill>
                <a:sym typeface="+mn-ea"/>
              </a:rPr>
              <a:t>次、一</a:t>
            </a:r>
            <a:r>
              <a:rPr lang="zh-CN" altLang="en-US" sz="2800">
                <a:solidFill>
                  <a:schemeClr val="tx1"/>
                </a:solidFill>
                <a:sym typeface="+mn-ea"/>
              </a:rPr>
              <a:t>起同归于</a:t>
            </a:r>
            <a:r>
              <a:rPr lang="zh-CN" altLang="en-US" sz="2800" smtClean="0">
                <a:solidFill>
                  <a:schemeClr val="tx1"/>
                </a:solidFill>
                <a:sym typeface="+mn-ea"/>
              </a:rPr>
              <a:t>尽、津</a:t>
            </a:r>
            <a:r>
              <a:rPr lang="zh-CN" altLang="en-US" sz="2800">
                <a:solidFill>
                  <a:schemeClr val="tx1"/>
                </a:solidFill>
                <a:sym typeface="+mn-ea"/>
              </a:rPr>
              <a:t>津乐道的谈论 </a:t>
            </a:r>
            <a:r>
              <a:rPr lang="zh-CN" altLang="en-US" sz="2800" smtClean="0">
                <a:solidFill>
                  <a:schemeClr val="tx1"/>
                </a:solidFill>
                <a:sym typeface="+mn-ea"/>
              </a:rPr>
              <a:t>、更   </a:t>
            </a:r>
            <a:endParaRPr lang="en-US" altLang="zh-CN" sz="2800" smtClean="0">
              <a:solidFill>
                <a:schemeClr val="tx1"/>
              </a:solidFill>
              <a:sym typeface="+mn-ea"/>
            </a:endParaRPr>
          </a:p>
          <a:p>
            <a:pPr marL="0" lvl="0" indent="0" algn="l" fontAlgn="base">
              <a:lnSpc>
                <a:spcPct val="150000"/>
              </a:lnSpc>
              <a:spcAft>
                <a:spcPct val="0"/>
              </a:spcAft>
              <a:buFont typeface="+mj-ea"/>
              <a:buNone/>
              <a:defRPr/>
            </a:pPr>
            <a:r>
              <a:rPr lang="en-US" altLang="zh-CN" sz="2800">
                <a:solidFill>
                  <a:schemeClr val="tx1"/>
                </a:solidFill>
                <a:sym typeface="+mn-ea"/>
              </a:rPr>
              <a:t> </a:t>
            </a:r>
            <a:r>
              <a:rPr lang="en-US" altLang="zh-CN" sz="2800" smtClean="0">
                <a:solidFill>
                  <a:schemeClr val="tx1"/>
                </a:solidFill>
                <a:sym typeface="+mn-ea"/>
              </a:rPr>
              <a:t>     </a:t>
            </a:r>
            <a:r>
              <a:rPr lang="zh-CN" altLang="en-US" sz="2800" smtClean="0">
                <a:solidFill>
                  <a:schemeClr val="tx1"/>
                </a:solidFill>
                <a:sym typeface="+mn-ea"/>
              </a:rPr>
              <a:t>加</a:t>
            </a:r>
            <a:r>
              <a:rPr lang="zh-CN" altLang="en-US" sz="2800">
                <a:solidFill>
                  <a:schemeClr val="tx1"/>
                </a:solidFill>
                <a:sym typeface="+mn-ea"/>
              </a:rPr>
              <a:t>变本加</a:t>
            </a:r>
            <a:r>
              <a:rPr lang="zh-CN" altLang="en-US" sz="2800" smtClean="0">
                <a:solidFill>
                  <a:schemeClr val="tx1"/>
                </a:solidFill>
                <a:sym typeface="+mn-ea"/>
              </a:rPr>
              <a:t>厉、让</a:t>
            </a:r>
            <a:r>
              <a:rPr lang="zh-CN" altLang="en-US" sz="2800">
                <a:solidFill>
                  <a:schemeClr val="tx1"/>
                </a:solidFill>
                <a:sym typeface="+mn-ea"/>
              </a:rPr>
              <a:t>它任其自</a:t>
            </a:r>
            <a:r>
              <a:rPr lang="zh-CN" altLang="en-US" sz="2800" smtClean="0">
                <a:solidFill>
                  <a:schemeClr val="tx1"/>
                </a:solidFill>
                <a:sym typeface="+mn-ea"/>
              </a:rPr>
              <a:t>然、忍</a:t>
            </a:r>
            <a:r>
              <a:rPr lang="zh-CN" altLang="en-US" sz="2800">
                <a:solidFill>
                  <a:schemeClr val="tx1"/>
                </a:solidFill>
                <a:sym typeface="+mn-ea"/>
              </a:rPr>
              <a:t>俊不禁地笑起</a:t>
            </a:r>
            <a:r>
              <a:rPr lang="zh-CN" altLang="en-US" sz="2800" smtClean="0">
                <a:solidFill>
                  <a:schemeClr val="tx1"/>
                </a:solidFill>
                <a:sym typeface="+mn-ea"/>
              </a:rPr>
              <a:t>来、从</a:t>
            </a:r>
            <a:r>
              <a:rPr lang="zh-CN" altLang="en-US" sz="2800">
                <a:solidFill>
                  <a:schemeClr val="tx1"/>
                </a:solidFill>
                <a:sym typeface="+mn-ea"/>
              </a:rPr>
              <a:t>心里发自肺</a:t>
            </a:r>
            <a:r>
              <a:rPr lang="zh-CN" altLang="en-US" sz="2800" smtClean="0">
                <a:solidFill>
                  <a:schemeClr val="tx1"/>
                </a:solidFill>
                <a:sym typeface="+mn-ea"/>
              </a:rPr>
              <a:t>腑</a:t>
            </a:r>
            <a:endParaRPr lang="en-US" altLang="zh-CN" sz="2800" smtClean="0">
              <a:solidFill>
                <a:schemeClr val="tx1"/>
              </a:solidFill>
              <a:sym typeface="+mn-ea"/>
            </a:endParaRPr>
          </a:p>
          <a:p>
            <a:pPr marL="0" lvl="0" indent="0" algn="l" fontAlgn="base">
              <a:lnSpc>
                <a:spcPct val="150000"/>
              </a:lnSpc>
              <a:spcAft>
                <a:spcPct val="0"/>
              </a:spcAft>
              <a:buFont typeface="+mj-ea"/>
              <a:buNone/>
              <a:defRPr/>
            </a:pPr>
            <a:r>
              <a:rPr lang="en-US" altLang="zh-CN" sz="2800">
                <a:solidFill>
                  <a:schemeClr val="tx1"/>
                </a:solidFill>
                <a:sym typeface="+mn-ea"/>
              </a:rPr>
              <a:t> </a:t>
            </a:r>
            <a:r>
              <a:rPr lang="en-US" altLang="zh-CN" sz="2800" smtClean="0">
                <a:solidFill>
                  <a:schemeClr val="tx1"/>
                </a:solidFill>
                <a:sym typeface="+mn-ea"/>
              </a:rPr>
              <a:t>     </a:t>
            </a:r>
            <a:r>
              <a:rPr lang="zh-CN" altLang="en-US" sz="2800" smtClean="0">
                <a:solidFill>
                  <a:schemeClr val="tx1"/>
                </a:solidFill>
                <a:sym typeface="+mn-ea"/>
              </a:rPr>
              <a:t>显</a:t>
            </a:r>
            <a:r>
              <a:rPr lang="zh-CN" altLang="en-US" sz="2800">
                <a:solidFill>
                  <a:schemeClr val="tx1"/>
                </a:solidFill>
                <a:sym typeface="+mn-ea"/>
              </a:rPr>
              <a:t>得相形见</a:t>
            </a:r>
            <a:r>
              <a:rPr lang="zh-CN" altLang="en-US" sz="2800" smtClean="0">
                <a:solidFill>
                  <a:schemeClr val="tx1"/>
                </a:solidFill>
                <a:sym typeface="+mn-ea"/>
              </a:rPr>
              <a:t>绌、一</a:t>
            </a:r>
            <a:r>
              <a:rPr lang="zh-CN" altLang="en-US" sz="2800">
                <a:solidFill>
                  <a:schemeClr val="tx1"/>
                </a:solidFill>
                <a:sym typeface="+mn-ea"/>
              </a:rPr>
              <a:t>气呵成地写</a:t>
            </a:r>
            <a:r>
              <a:rPr lang="zh-CN" altLang="en-US" sz="2800" smtClean="0">
                <a:solidFill>
                  <a:schemeClr val="tx1"/>
                </a:solidFill>
                <a:sym typeface="+mn-ea"/>
              </a:rPr>
              <a:t>就、浑</a:t>
            </a:r>
            <a:r>
              <a:rPr lang="zh-CN" altLang="en-US" sz="2800">
                <a:solidFill>
                  <a:schemeClr val="tx1"/>
                </a:solidFill>
                <a:sym typeface="+mn-ea"/>
              </a:rPr>
              <a:t>身被打得遍体鳞</a:t>
            </a:r>
            <a:r>
              <a:rPr lang="zh-CN" altLang="en-US" sz="2800" smtClean="0">
                <a:solidFill>
                  <a:schemeClr val="tx1"/>
                </a:solidFill>
                <a:sym typeface="+mn-ea"/>
              </a:rPr>
              <a:t>伤</a:t>
            </a:r>
            <a:endParaRPr lang="en-US" altLang="zh-CN" sz="2800" smtClean="0">
              <a:solidFill>
                <a:schemeClr val="tx1"/>
              </a:solidFill>
              <a:sym typeface="+mn-ea"/>
            </a:endParaRPr>
          </a:p>
          <a:p>
            <a:pPr marL="0" lvl="0" indent="0" algn="l" fontAlgn="base">
              <a:lnSpc>
                <a:spcPct val="150000"/>
              </a:lnSpc>
              <a:spcAft>
                <a:spcPct val="0"/>
              </a:spcAft>
              <a:buFont typeface="+mj-ea"/>
              <a:buNone/>
              <a:defRPr/>
            </a:pPr>
            <a:r>
              <a:rPr lang="zh-CN" altLang="en-US" sz="2800" smtClean="0">
                <a:solidFill>
                  <a:schemeClr val="tx1"/>
                </a:solidFill>
                <a:sym typeface="+mn-ea"/>
              </a:rPr>
              <a:t>      一</a:t>
            </a:r>
            <a:r>
              <a:rPr lang="zh-CN" altLang="en-US" sz="2800">
                <a:solidFill>
                  <a:schemeClr val="tx1"/>
                </a:solidFill>
                <a:sym typeface="+mn-ea"/>
              </a:rPr>
              <a:t>个刻骨铭心的难忘的教</a:t>
            </a:r>
            <a:r>
              <a:rPr lang="zh-CN" altLang="en-US" sz="2800" smtClean="0">
                <a:solidFill>
                  <a:schemeClr val="tx1"/>
                </a:solidFill>
                <a:sym typeface="+mn-ea"/>
              </a:rPr>
              <a:t>训</a:t>
            </a:r>
            <a:r>
              <a:rPr lang="zh-CN" altLang="en-US" sz="2800">
                <a:solidFill>
                  <a:schemeClr val="tx1"/>
                </a:solidFill>
                <a:sym typeface="+mn-ea"/>
              </a:rPr>
              <a:t>、</a:t>
            </a:r>
            <a:r>
              <a:rPr lang="zh-CN" altLang="en-US" sz="2800" smtClean="0">
                <a:solidFill>
                  <a:schemeClr val="tx1"/>
                </a:solidFill>
                <a:sym typeface="+mn-ea"/>
              </a:rPr>
              <a:t> 过</a:t>
            </a:r>
            <a:r>
              <a:rPr lang="zh-CN" altLang="en-US" sz="2800">
                <a:solidFill>
                  <a:schemeClr val="tx1"/>
                </a:solidFill>
                <a:sym typeface="+mn-ea"/>
              </a:rPr>
              <a:t>去的往</a:t>
            </a:r>
            <a:r>
              <a:rPr lang="zh-CN" altLang="en-US" sz="2800" smtClean="0">
                <a:solidFill>
                  <a:schemeClr val="tx1"/>
                </a:solidFill>
                <a:sym typeface="+mn-ea"/>
              </a:rPr>
              <a:t>事</a:t>
            </a:r>
            <a:endParaRPr lang="en-US" altLang="zh-CN" sz="2800">
              <a:solidFill>
                <a:schemeClr val="tx1"/>
              </a:solidFill>
              <a:sym typeface="+mn-ea"/>
            </a:endParaRPr>
          </a:p>
          <a:p>
            <a:pPr marL="0" lvl="0" indent="0" algn="l" fontAlgn="base">
              <a:lnSpc>
                <a:spcPct val="150000"/>
              </a:lnSpc>
              <a:spcAft>
                <a:spcPct val="0"/>
              </a:spcAft>
              <a:buFont typeface="+mj-ea"/>
              <a:buNone/>
              <a:defRPr/>
            </a:pPr>
            <a:endParaRPr lang="en-US" altLang="zh-CN" sz="2800" smtClean="0">
              <a:solidFill>
                <a:schemeClr val="tx1"/>
              </a:solidFill>
              <a:sym typeface="+mn-ea"/>
            </a:endParaRPr>
          </a:p>
        </p:txBody>
      </p:sp>
      <p:sp>
        <p:nvSpPr>
          <p:cNvPr id="6" name="TextBox 5" title=""/>
          <p:cNvSpPr txBox="1"/>
          <p:nvPr/>
        </p:nvSpPr>
        <p:spPr>
          <a:xfrm>
            <a:off x="170121" y="350889"/>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类型二：重复赘余</a:t>
            </a:r>
            <a:endParaRPr lang="zh-CN" altLang="en-US" sz="3200" b="1"/>
          </a:p>
        </p:txBody>
      </p:sp>
    </p:spTree>
    <p:custDataLst>
      <p:tags r:id="rId5"/>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custDataLst>
              <p:tags r:id="rId4"/>
            </p:custDataLst>
          </p:nvPr>
        </p:nvSpPr>
        <p:spPr>
          <a:xfrm>
            <a:off x="774405" y="1879524"/>
            <a:ext cx="10515600" cy="4478745"/>
          </a:xfrm>
        </p:spPr>
        <p:txBody>
          <a:bodyPr>
            <a:noAutofit/>
          </a:bodyPr>
          <a:lstStyle/>
          <a:p>
            <a:pPr marL="0" indent="0">
              <a:lnSpc>
                <a:spcPct val="130000"/>
              </a:lnSpc>
              <a:buNone/>
            </a:pPr>
            <a:r>
              <a:rPr lang="en-US" altLang="zh-CN" sz="2800" smtClean="0"/>
              <a:t>1</a:t>
            </a:r>
            <a:r>
              <a:rPr lang="zh-CN" altLang="en-US" sz="2800" smtClean="0"/>
              <a:t>、青春往往伴随着成长的疼痛，每一位初中生都在体验并经历这样的一种人生的过程。</a:t>
            </a:r>
            <a:endParaRPr lang="en-US" altLang="zh-CN" sz="2800" smtClean="0"/>
          </a:p>
          <a:p>
            <a:pPr marL="0" indent="0">
              <a:lnSpc>
                <a:spcPct val="130000"/>
              </a:lnSpc>
              <a:buNone/>
            </a:pPr>
            <a:r>
              <a:rPr lang="zh-CN" altLang="en-US" sz="2800" smtClean="0"/>
              <a:t>2</a:t>
            </a:r>
            <a:r>
              <a:rPr lang="en-US" altLang="zh-CN" sz="2800" smtClean="0"/>
              <a:t>.</a:t>
            </a:r>
            <a:r>
              <a:rPr lang="zh-CN" altLang="en-US" sz="2800" smtClean="0"/>
              <a:t>、</a:t>
            </a:r>
            <a:r>
              <a:rPr lang="zh-CN" altLang="en-US" sz="2800">
                <a:sym typeface="+mn-ea"/>
              </a:rPr>
              <a:t>漫山遍野到处都是水果：梨呀、苹果、柿</a:t>
            </a:r>
            <a:r>
              <a:rPr lang="zh-CN" altLang="en-US" sz="2800" smtClean="0">
                <a:sym typeface="+mn-ea"/>
              </a:rPr>
              <a:t>子</a:t>
            </a:r>
            <a:r>
              <a:rPr lang="en-US" altLang="zh-CN" sz="2800">
                <a:sym typeface="+mn-ea"/>
              </a:rPr>
              <a:t>……</a:t>
            </a:r>
            <a:endParaRPr lang="en-US" altLang="zh-CN" sz="2800" smtClean="0">
              <a:sym typeface="+mn-ea"/>
            </a:endParaRPr>
          </a:p>
          <a:p>
            <a:pPr marL="0" indent="0">
              <a:lnSpc>
                <a:spcPct val="130000"/>
              </a:lnSpc>
              <a:buNone/>
            </a:pPr>
            <a:r>
              <a:rPr lang="en-US" altLang="zh-CN" sz="2800" smtClean="0">
                <a:sym typeface="+mn-ea"/>
              </a:rPr>
              <a:t>3</a:t>
            </a:r>
            <a:r>
              <a:rPr lang="zh-CN" altLang="en-US" sz="2800" smtClean="0">
                <a:sym typeface="+mn-ea"/>
              </a:rPr>
              <a:t>、学校里出现了从来没有过的空前学习的热潮。</a:t>
            </a:r>
            <a:endParaRPr lang="zh-CN" altLang="en-US" sz="2800"/>
          </a:p>
          <a:p>
            <a:pPr marL="0" indent="0" algn="just" fontAlgn="auto">
              <a:lnSpc>
                <a:spcPct val="130000"/>
              </a:lnSpc>
              <a:buNone/>
            </a:pPr>
            <a:r>
              <a:rPr lang="en-US" altLang="zh-CN" sz="2800" smtClean="0">
                <a:sym typeface="+mn-ea"/>
              </a:rPr>
              <a:t>4</a:t>
            </a:r>
            <a:r>
              <a:rPr lang="zh-CN" altLang="en-US" sz="2800" smtClean="0">
                <a:sym typeface="+mn-ea"/>
              </a:rPr>
              <a:t>、</a:t>
            </a:r>
            <a:r>
              <a:rPr lang="en-US" altLang="zh-CN" sz="2800" smtClean="0">
                <a:sym typeface="+mn-ea"/>
              </a:rPr>
              <a:t> </a:t>
            </a:r>
            <a:r>
              <a:rPr lang="zh-CN" altLang="en-US" sz="2800">
                <a:sym typeface="+mn-ea"/>
              </a:rPr>
              <a:t>据统计，2017年一季度，国内汽油行业销售量与去年同期相比，增加大约12．7%左</a:t>
            </a:r>
            <a:r>
              <a:rPr lang="zh-CN" altLang="en-US" sz="2800" smtClean="0">
                <a:sym typeface="+mn-ea"/>
              </a:rPr>
              <a:t>右</a:t>
            </a:r>
            <a:r>
              <a:rPr lang="zh-CN" altLang="en-US" sz="2800">
                <a:sym typeface="+mn-ea"/>
              </a:rPr>
              <a:t>。</a:t>
            </a:r>
            <a:endParaRPr lang="zh-CN" altLang="en-US" sz="2800">
              <a:sym typeface="+mn-ea"/>
            </a:endParaRPr>
          </a:p>
        </p:txBody>
      </p:sp>
      <p:sp>
        <p:nvSpPr>
          <p:cNvPr id="5" name="TextBox 4" title=""/>
          <p:cNvSpPr txBox="1"/>
          <p:nvPr/>
        </p:nvSpPr>
        <p:spPr>
          <a:xfrm>
            <a:off x="542587" y="1163153"/>
            <a:ext cx="7931888"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你能辨别下列语句的问题并改正吗</a:t>
            </a:r>
            <a:r>
              <a:rPr lang="zh-CN" altLang="en-US" sz="2800" b="1" smtClean="0"/>
              <a:t>?</a:t>
            </a:r>
            <a:endParaRPr lang="zh-CN" altLang="en-US" sz="2800" b="1"/>
          </a:p>
        </p:txBody>
      </p:sp>
      <p:sp>
        <p:nvSpPr>
          <p:cNvPr id="6" name="TextBox 5" title=""/>
          <p:cNvSpPr txBox="1"/>
          <p:nvPr/>
        </p:nvSpPr>
        <p:spPr>
          <a:xfrm>
            <a:off x="170121" y="327384"/>
            <a:ext cx="6485860"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mtClean="0"/>
              <a:t>小试身手：</a:t>
            </a:r>
            <a:endParaRPr lang="zh-CN" altLang="en-US" sz="3600" b="1"/>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custDataLst>
              <p:tags r:id="rId4"/>
            </p:custDataLst>
          </p:nvPr>
        </p:nvSpPr>
        <p:spPr>
          <a:xfrm>
            <a:off x="297815" y="233916"/>
            <a:ext cx="10515600" cy="833364"/>
          </a:xfrm>
        </p:spPr>
        <p:txBody>
          <a:bodyPr vert="horz" wrap="square" lIns="91440" tIns="45720" rIns="91440" bIns="45720" rtlCol="0" anchor="ctr">
            <a:normAutofit fontScale="90000"/>
          </a:bodyPr>
          <a:lstStyle/>
          <a:p>
            <a:r>
              <a:rPr lang="zh-CN" altLang="en-US" b="1">
                <a:solidFill>
                  <a:schemeClr val="tx1"/>
                </a:solidFill>
              </a:rPr>
              <a:t>实战演练</a:t>
            </a:r>
            <a:endParaRPr lang="zh-CN" altLang="en-US" b="1">
              <a:solidFill>
                <a:schemeClr val="tx1"/>
              </a:solidFill>
            </a:endParaRPr>
          </a:p>
        </p:txBody>
      </p:sp>
      <p:sp>
        <p:nvSpPr>
          <p:cNvPr id="3" name="内容占位符 2" title=""/>
          <p:cNvSpPr>
            <a:spLocks noGrp="1"/>
          </p:cNvSpPr>
          <p:nvPr>
            <p:ph idx="1"/>
            <p:custDataLst>
              <p:tags r:id="rId5"/>
            </p:custDataLst>
          </p:nvPr>
        </p:nvSpPr>
        <p:spPr>
          <a:xfrm>
            <a:off x="414019" y="1284605"/>
            <a:ext cx="11451915" cy="4669155"/>
          </a:xfrm>
        </p:spPr>
        <p:txBody>
          <a:bodyPr>
            <a:noAutofit/>
          </a:bodyPr>
          <a:lstStyle/>
          <a:p>
            <a:pPr marL="0" indent="0" algn="just">
              <a:lnSpc>
                <a:spcPct val="120000"/>
              </a:lnSpc>
              <a:buNone/>
            </a:pPr>
            <a:r>
              <a:rPr lang="zh-CN" altLang="en-US" sz="2800">
                <a:latin typeface="+mn-ea"/>
              </a:rPr>
              <a:t>典例      下列各句没有语病的一句是(     </a:t>
            </a:r>
            <a:r>
              <a:rPr lang="zh-CN" altLang="en-US" sz="2800" smtClean="0">
                <a:latin typeface="+mn-ea"/>
              </a:rPr>
              <a:t>   </a:t>
            </a:r>
            <a:r>
              <a:rPr lang="zh-CN" altLang="en-US" sz="2800">
                <a:latin typeface="+mn-ea"/>
              </a:rPr>
              <a:t>)</a:t>
            </a:r>
            <a:endParaRPr lang="zh-CN" altLang="en-US" sz="2800">
              <a:latin typeface="+mn-ea"/>
            </a:endParaRPr>
          </a:p>
          <a:p>
            <a:pPr marL="0" indent="0" algn="just">
              <a:lnSpc>
                <a:spcPct val="120000"/>
              </a:lnSpc>
              <a:buNone/>
            </a:pPr>
            <a:r>
              <a:rPr lang="zh-CN" altLang="en-US" sz="2800">
                <a:latin typeface="+mn-ea"/>
              </a:rPr>
              <a:t>A</a:t>
            </a:r>
            <a:r>
              <a:rPr lang="en-US" altLang="zh-CN" sz="2800">
                <a:latin typeface="+mn-ea"/>
              </a:rPr>
              <a:t>.  </a:t>
            </a:r>
            <a:r>
              <a:rPr lang="zh-CN" altLang="en-US" sz="2800">
                <a:latin typeface="+mn-ea"/>
                <a:sym typeface="+mn-ea"/>
              </a:rPr>
              <a:t>我市启动市级公费定向师范生培养计划，今年首批招收将近320余人</a:t>
            </a:r>
            <a:r>
              <a:rPr lang="zh-CN" altLang="en-US" sz="2800" smtClean="0">
                <a:latin typeface="+mn-ea"/>
                <a:sym typeface="+mn-ea"/>
              </a:rPr>
              <a:t>。</a:t>
            </a:r>
            <a:endParaRPr lang="zh-CN" altLang="en-US" sz="2800">
              <a:latin typeface="+mn-ea"/>
              <a:sym typeface="+mn-ea"/>
            </a:endParaRPr>
          </a:p>
          <a:p>
            <a:pPr marL="0" indent="0" algn="just">
              <a:lnSpc>
                <a:spcPct val="120000"/>
              </a:lnSpc>
              <a:buNone/>
            </a:pPr>
            <a:r>
              <a:rPr lang="zh-CN" altLang="en-US" sz="2800">
                <a:latin typeface="+mn-ea"/>
              </a:rPr>
              <a:t>B</a:t>
            </a:r>
            <a:r>
              <a:rPr lang="en-US" altLang="zh-CN" sz="2800">
                <a:latin typeface="+mn-ea"/>
              </a:rPr>
              <a:t>.  </a:t>
            </a:r>
            <a:r>
              <a:rPr lang="zh-CN" altLang="en-US" sz="2800">
                <a:latin typeface="+mn-ea"/>
                <a:sym typeface="+mn-ea"/>
              </a:rPr>
              <a:t>武汉市新一轮招商引资工作取得了阶段性成果，但仍存在产业项目不多、项目转化速度不快</a:t>
            </a:r>
            <a:r>
              <a:rPr lang="zh-CN" altLang="en-US" sz="2800" smtClean="0">
                <a:latin typeface="+mn-ea"/>
                <a:sym typeface="+mn-ea"/>
              </a:rPr>
              <a:t>。</a:t>
            </a:r>
            <a:endParaRPr lang="zh-CN" altLang="en-US" sz="2800">
              <a:latin typeface="+mn-ea"/>
              <a:sym typeface="+mn-ea"/>
            </a:endParaRPr>
          </a:p>
          <a:p>
            <a:pPr marL="0" indent="0" algn="just">
              <a:lnSpc>
                <a:spcPct val="120000"/>
              </a:lnSpc>
              <a:buNone/>
            </a:pPr>
            <a:r>
              <a:rPr lang="zh-CN" altLang="en-US" sz="2800">
                <a:latin typeface="+mn-ea"/>
              </a:rPr>
              <a:t>C</a:t>
            </a:r>
            <a:r>
              <a:rPr lang="en-US" altLang="zh-CN" sz="2800">
                <a:latin typeface="+mn-ea"/>
              </a:rPr>
              <a:t>. </a:t>
            </a:r>
            <a:r>
              <a:rPr lang="zh-CN" altLang="en-US" sz="2800">
                <a:latin typeface="+mn-ea"/>
                <a:sym typeface="+mn-ea"/>
              </a:rPr>
              <a:t>在科学家邓稼先的一生中，无处不以务实的作风和非凡的才学震惊于世</a:t>
            </a:r>
            <a:r>
              <a:rPr lang="zh-CN" altLang="en-US" sz="2800" smtClean="0">
                <a:latin typeface="+mn-ea"/>
                <a:sym typeface="+mn-ea"/>
              </a:rPr>
              <a:t>。</a:t>
            </a:r>
            <a:endParaRPr lang="zh-CN" altLang="en-US" sz="2800">
              <a:latin typeface="+mn-ea"/>
            </a:endParaRPr>
          </a:p>
          <a:p>
            <a:pPr marL="0" indent="0" algn="just">
              <a:lnSpc>
                <a:spcPct val="120000"/>
              </a:lnSpc>
              <a:buNone/>
            </a:pPr>
            <a:r>
              <a:rPr lang="zh-CN" altLang="en-US" sz="2800">
                <a:latin typeface="+mn-ea"/>
              </a:rPr>
              <a:t>D</a:t>
            </a:r>
            <a:r>
              <a:rPr lang="en-US" altLang="zh-CN" sz="2800">
                <a:latin typeface="+mn-ea"/>
              </a:rPr>
              <a:t>. </a:t>
            </a:r>
            <a:r>
              <a:rPr lang="zh-CN" altLang="en-US" sz="2800">
                <a:latin typeface="+mn-ea"/>
                <a:sym typeface="+mn-ea"/>
              </a:rPr>
              <a:t>歼-31在珠海航展的公开亮相，表明我国已成为继美国和俄罗斯之后第三个具备出口隐身战斗机能力的国家。</a:t>
            </a:r>
            <a:endParaRPr lang="zh-CN" altLang="en-US" sz="2800" b="1">
              <a:latin typeface="+mn-ea"/>
            </a:endParaRPr>
          </a:p>
        </p:txBody>
      </p:sp>
    </p:spTree>
    <p:custDataLst>
      <p:tags r:id="rId6"/>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custDataLst>
              <p:tags r:id="rId4"/>
            </p:custDataLst>
          </p:nvPr>
        </p:nvSpPr>
        <p:spPr>
          <a:xfrm>
            <a:off x="297815" y="340241"/>
            <a:ext cx="10515600" cy="712493"/>
          </a:xfrm>
        </p:spPr>
        <p:txBody>
          <a:bodyPr vert="horz" wrap="square" lIns="91440" tIns="45720" rIns="91440" bIns="45720" rtlCol="0" anchor="ctr">
            <a:normAutofit fontScale="90000"/>
          </a:bodyPr>
          <a:lstStyle/>
          <a:p>
            <a:r>
              <a:rPr lang="zh-CN" altLang="en-US">
                <a:solidFill>
                  <a:schemeClr val="tx1"/>
                </a:solidFill>
              </a:rPr>
              <a:t>实战演练</a:t>
            </a:r>
            <a:endParaRPr lang="zh-CN" altLang="en-US">
              <a:solidFill>
                <a:schemeClr val="tx1"/>
              </a:solidFill>
            </a:endParaRPr>
          </a:p>
        </p:txBody>
      </p:sp>
      <p:sp>
        <p:nvSpPr>
          <p:cNvPr id="3" name="内容占位符 2" title=""/>
          <p:cNvSpPr>
            <a:spLocks noGrp="1"/>
          </p:cNvSpPr>
          <p:nvPr>
            <p:ph idx="1"/>
            <p:custDataLst>
              <p:tags r:id="rId5"/>
            </p:custDataLst>
          </p:nvPr>
        </p:nvSpPr>
        <p:spPr>
          <a:xfrm>
            <a:off x="838200" y="1231474"/>
            <a:ext cx="10515600" cy="5275651"/>
          </a:xfrm>
        </p:spPr>
        <p:txBody>
          <a:bodyPr>
            <a:noAutofit/>
          </a:bodyPr>
          <a:lstStyle/>
          <a:p>
            <a:pPr marL="0" indent="0" algn="just">
              <a:lnSpc>
                <a:spcPct val="120000"/>
              </a:lnSpc>
              <a:buNone/>
            </a:pPr>
            <a:r>
              <a:rPr lang="zh-CN" altLang="en-US" sz="2800"/>
              <a:t>典例      下列各句没有语病的一句是(               )</a:t>
            </a:r>
            <a:endParaRPr lang="zh-CN" altLang="en-US" sz="2800"/>
          </a:p>
          <a:p>
            <a:pPr marL="0" indent="0">
              <a:buNone/>
            </a:pPr>
            <a:r>
              <a:rPr lang="zh-CN" altLang="en-US" sz="2800"/>
              <a:t>A</a:t>
            </a:r>
            <a:r>
              <a:rPr lang="en-US" altLang="zh-CN" sz="2800"/>
              <a:t>.  </a:t>
            </a:r>
            <a:r>
              <a:rPr lang="zh-CN" altLang="en-US" sz="2800">
                <a:sym typeface="+mn-ea"/>
              </a:rPr>
              <a:t>“中华文化湖南行”以“弘扬中华优秀传统文化，展示伟人故里锦绣湖南”为主题，举办了文化讲坛、书画精品联展等</a:t>
            </a:r>
            <a:r>
              <a:rPr lang="zh-CN" altLang="en-US" sz="2800" smtClean="0">
                <a:sym typeface="+mn-ea"/>
              </a:rPr>
              <a:t>。</a:t>
            </a:r>
            <a:endParaRPr lang="zh-CN" altLang="en-US" sz="2800">
              <a:sym typeface="+mn-ea"/>
            </a:endParaRPr>
          </a:p>
          <a:p>
            <a:pPr marL="0" indent="0">
              <a:buNone/>
            </a:pPr>
            <a:r>
              <a:rPr lang="zh-CN" altLang="en-US" sz="2800"/>
              <a:t>B</a:t>
            </a:r>
            <a:r>
              <a:rPr lang="en-US" altLang="zh-CN" sz="2800"/>
              <a:t>.  </a:t>
            </a:r>
            <a:r>
              <a:rPr lang="zh-CN" altLang="en-US" sz="2800">
                <a:sym typeface="+mn-ea"/>
              </a:rPr>
              <a:t>“十三•五”期间，根据总体工作部署，我国将对近1000</a:t>
            </a:r>
            <a:r>
              <a:rPr lang="zh-CN" altLang="en-US" sz="2800" smtClean="0">
                <a:sym typeface="+mn-ea"/>
              </a:rPr>
              <a:t>万左右贫</a:t>
            </a:r>
            <a:r>
              <a:rPr lang="zh-CN" altLang="en-US" sz="2800">
                <a:sym typeface="+mn-ea"/>
              </a:rPr>
              <a:t>困人口实施异地扶贫搬迁</a:t>
            </a:r>
            <a:r>
              <a:rPr lang="zh-CN" altLang="en-US" sz="2800" smtClean="0">
                <a:sym typeface="+mn-ea"/>
              </a:rPr>
              <a:t>。</a:t>
            </a:r>
            <a:endParaRPr lang="zh-CN" altLang="en-US" sz="2800"/>
          </a:p>
          <a:p>
            <a:pPr marL="0" indent="0" algn="just">
              <a:buNone/>
            </a:pPr>
            <a:r>
              <a:rPr lang="zh-CN" altLang="en-US" sz="2800"/>
              <a:t>C</a:t>
            </a:r>
            <a:r>
              <a:rPr lang="en-US" altLang="zh-CN" sz="2800" smtClean="0"/>
              <a:t>.</a:t>
            </a:r>
            <a:r>
              <a:rPr lang="zh-CN" altLang="en-US" sz="2800"/>
              <a:t>淮剧，原名江淮戏，是一种古老的地方戏曲剧种，流行于盐城、淮安等地。</a:t>
            </a:r>
            <a:endParaRPr lang="zh-CN" altLang="en-US" sz="2800">
              <a:sym typeface="+mn-ea"/>
            </a:endParaRPr>
          </a:p>
          <a:p>
            <a:pPr marL="0" indent="0" algn="just">
              <a:lnSpc>
                <a:spcPct val="120000"/>
              </a:lnSpc>
              <a:buNone/>
            </a:pPr>
            <a:r>
              <a:rPr lang="zh-CN" altLang="en-US" sz="2800"/>
              <a:t>D</a:t>
            </a:r>
            <a:r>
              <a:rPr lang="en-US" altLang="zh-CN" sz="2800"/>
              <a:t>.  </a:t>
            </a:r>
            <a:r>
              <a:rPr lang="zh-CN" altLang="en-US" sz="2800">
                <a:sym typeface="+mn-ea"/>
              </a:rPr>
              <a:t>通过观看电影《摔跤吧，爸爸》，使我重新认识了“虎爸狼妈”的必要性。</a:t>
            </a:r>
            <a:endParaRPr lang="en-US" altLang="zh-CN" sz="2800"/>
          </a:p>
        </p:txBody>
      </p:sp>
    </p:spTree>
    <p:custDataLst>
      <p:tags r:id="rId6"/>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3"/>
            </p:custDataLst>
          </p:nvPr>
        </p:nvSpPr>
        <p:spPr>
          <a:xfrm>
            <a:off x="534405" y="1581002"/>
            <a:ext cx="10515600" cy="4096783"/>
          </a:xfrm>
        </p:spPr>
        <p:txBody>
          <a:bodyPr anchor="ctr">
            <a:noAutofit/>
          </a:bodyPr>
          <a:lstStyle/>
          <a:p>
            <a:pPr marL="0" lvl="0" indent="0" algn="l" fontAlgn="base">
              <a:lnSpc>
                <a:spcPct val="150000"/>
              </a:lnSpc>
              <a:spcAft>
                <a:spcPct val="0"/>
              </a:spcAft>
              <a:buNone/>
              <a:defRPr/>
            </a:pPr>
            <a:endParaRPr lang="zh-CN" altLang="en-US" sz="2800"/>
          </a:p>
          <a:p>
            <a:pPr marL="0" lvl="0" indent="0" fontAlgn="base">
              <a:lnSpc>
                <a:spcPct val="150000"/>
              </a:lnSpc>
              <a:spcAft>
                <a:spcPct val="0"/>
              </a:spcAft>
              <a:buNone/>
              <a:defRPr/>
            </a:pPr>
            <a:r>
              <a:rPr lang="zh-CN" altLang="en-US" sz="2800">
                <a:latin typeface="Calibri"/>
              </a:rPr>
              <a:t>①轻风吹过，月光、树枝晃动起来，发出沙沙的声响</a:t>
            </a:r>
            <a:r>
              <a:rPr lang="zh-CN" altLang="en-US" sz="2800" smtClean="0">
                <a:latin typeface="Calibri"/>
              </a:rPr>
              <a:t>。</a:t>
            </a:r>
            <a:endParaRPr lang="zh-CN" altLang="en-US" sz="2800" smtClean="0">
              <a:latin typeface="Calibri"/>
            </a:endParaRPr>
          </a:p>
          <a:p>
            <a:pPr marL="0" lvl="0" indent="0" fontAlgn="base">
              <a:lnSpc>
                <a:spcPct val="150000"/>
              </a:lnSpc>
              <a:spcAft>
                <a:spcPct val="0"/>
              </a:spcAft>
              <a:buNone/>
              <a:defRPr/>
            </a:pPr>
            <a:r>
              <a:rPr lang="zh-CN" altLang="en-US" sz="2800">
                <a:latin typeface="Calibri"/>
              </a:rPr>
              <a:t>②他那和蔼可亲的音容笑貌，循循善诱的教导，又重</a:t>
            </a:r>
            <a:r>
              <a:rPr lang="zh-CN" altLang="en-US" sz="2800" smtClean="0">
                <a:latin typeface="Calibri"/>
              </a:rPr>
              <a:t>新浮现</a:t>
            </a:r>
            <a:r>
              <a:rPr lang="zh-CN" altLang="en-US" sz="2800">
                <a:latin typeface="Calibri"/>
              </a:rPr>
              <a:t>在</a:t>
            </a:r>
            <a:r>
              <a:rPr lang="zh-CN" altLang="en-US" sz="2800" smtClean="0">
                <a:latin typeface="Calibri"/>
              </a:rPr>
              <a:t>我眼前。</a:t>
            </a:r>
            <a:endParaRPr lang="zh-CN" altLang="en-US" sz="2800" smtClean="0">
              <a:sym typeface="+mn-ea"/>
            </a:endParaRPr>
          </a:p>
          <a:p>
            <a:pPr marL="0" lvl="0" indent="0" fontAlgn="base">
              <a:lnSpc>
                <a:spcPct val="150000"/>
              </a:lnSpc>
              <a:spcAft>
                <a:spcPct val="0"/>
              </a:spcAft>
              <a:buNone/>
              <a:defRPr/>
            </a:pPr>
            <a:r>
              <a:rPr lang="zh-CN" altLang="en-US" sz="2800">
                <a:latin typeface="Calibri"/>
                <a:sym typeface="+mn-ea"/>
              </a:rPr>
              <a:t>③他的革命精神时刻浮现在我眼前。</a:t>
            </a:r>
            <a:endParaRPr lang="zh-CN" altLang="en-US" sz="2800"/>
          </a:p>
        </p:txBody>
      </p:sp>
      <p:sp>
        <p:nvSpPr>
          <p:cNvPr id="6" name="TextBox 5" title=""/>
          <p:cNvSpPr txBox="1"/>
          <p:nvPr/>
        </p:nvSpPr>
        <p:spPr>
          <a:xfrm>
            <a:off x="148856" y="287094"/>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类型三：搭配不当</a:t>
            </a:r>
            <a:endParaRPr lang="zh-CN" altLang="en-US" sz="3200" b="1"/>
          </a:p>
        </p:txBody>
      </p:sp>
      <p:sp>
        <p:nvSpPr>
          <p:cNvPr id="7" name="TextBox 6" title=""/>
          <p:cNvSpPr txBox="1"/>
          <p:nvPr/>
        </p:nvSpPr>
        <p:spPr>
          <a:xfrm>
            <a:off x="616689" y="1360967"/>
            <a:ext cx="5784111"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200" b="1" smtClean="0">
                <a:sym typeface="+mn-ea"/>
              </a:rPr>
              <a:t>1</a:t>
            </a:r>
            <a:r>
              <a:rPr lang="zh-CN" altLang="en-US" sz="3200" b="1">
                <a:sym typeface="+mn-ea"/>
              </a:rPr>
              <a:t>、主谓搭配不当</a:t>
            </a:r>
            <a:endParaRPr lang="zh-CN" altLang="en-US" sz="3200">
              <a:sym typeface="+mn-ea"/>
            </a:endParaRPr>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3"/>
            </p:custDataLst>
          </p:nvPr>
        </p:nvSpPr>
        <p:spPr>
          <a:xfrm>
            <a:off x="616689" y="2054308"/>
            <a:ext cx="10515600" cy="3580474"/>
          </a:xfrm>
        </p:spPr>
        <p:txBody>
          <a:bodyPr anchor="ctr">
            <a:noAutofit/>
          </a:bodyPr>
          <a:lstStyle/>
          <a:p>
            <a:pPr marL="0" lvl="0" indent="0" algn="l" fontAlgn="base">
              <a:lnSpc>
                <a:spcPct val="150000"/>
              </a:lnSpc>
              <a:spcAft>
                <a:spcPct val="0"/>
              </a:spcAft>
              <a:buNone/>
              <a:defRPr/>
            </a:pPr>
            <a:endParaRPr lang="zh-CN" altLang="en-US" sz="2800"/>
          </a:p>
          <a:p>
            <a:pPr marL="0" lvl="0" indent="0" fontAlgn="base">
              <a:lnSpc>
                <a:spcPct val="150000"/>
              </a:lnSpc>
              <a:spcAft>
                <a:spcPct val="0"/>
              </a:spcAft>
              <a:buNone/>
              <a:defRPr/>
            </a:pPr>
            <a:r>
              <a:rPr lang="zh-CN" altLang="en-US" sz="2800" smtClean="0">
                <a:latin typeface="Calibri"/>
              </a:rPr>
              <a:t>①一个人找准了目标就等于降低了与成功的距离。</a:t>
            </a:r>
            <a:endParaRPr lang="zh-CN" altLang="en-US" sz="2800">
              <a:latin typeface="Calibri"/>
            </a:endParaRPr>
          </a:p>
          <a:p>
            <a:pPr marL="0" lvl="0" indent="0" fontAlgn="base">
              <a:lnSpc>
                <a:spcPct val="150000"/>
              </a:lnSpc>
              <a:spcAft>
                <a:spcPct val="0"/>
              </a:spcAft>
              <a:buNone/>
              <a:defRPr/>
            </a:pPr>
            <a:r>
              <a:rPr lang="zh-CN" altLang="en-US" sz="2800">
                <a:latin typeface="Calibri"/>
              </a:rPr>
              <a:t>②解放前，爸爸和哥哥两人挣来的钱还不够养活一家人的生活</a:t>
            </a:r>
            <a:r>
              <a:rPr lang="zh-CN" altLang="en-US" sz="2800" smtClean="0">
                <a:latin typeface="Calibri"/>
              </a:rPr>
              <a:t>。</a:t>
            </a:r>
            <a:endParaRPr lang="en-US" altLang="zh-CN" sz="2800" smtClean="0">
              <a:latin typeface="Calibri"/>
            </a:endParaRPr>
          </a:p>
          <a:p>
            <a:pPr marL="0" lvl="0" indent="0" fontAlgn="base">
              <a:lnSpc>
                <a:spcPct val="150000"/>
              </a:lnSpc>
              <a:spcAft>
                <a:spcPct val="0"/>
              </a:spcAft>
              <a:buNone/>
              <a:defRPr/>
            </a:pPr>
            <a:r>
              <a:rPr lang="zh-CN" altLang="en-US" sz="2800"/>
              <a:t>③增加质量是语文教学改革的当务之</a:t>
            </a:r>
            <a:r>
              <a:rPr lang="zh-CN" altLang="en-US" sz="2800" smtClean="0"/>
              <a:t>急。</a:t>
            </a:r>
            <a:endParaRPr lang="en-US" altLang="zh-CN" sz="2800" smtClean="0"/>
          </a:p>
          <a:p>
            <a:pPr marL="0" lvl="0" indent="0" fontAlgn="base">
              <a:lnSpc>
                <a:spcPct val="150000"/>
              </a:lnSpc>
              <a:spcAft>
                <a:spcPct val="0"/>
              </a:spcAft>
              <a:buNone/>
              <a:defRPr/>
            </a:pPr>
            <a:r>
              <a:rPr lang="zh-CN" altLang="en-US" sz="2800"/>
              <a:t>④我们认真倾听了他那慈祥的面容和感人的报告。</a:t>
            </a:r>
            <a:endParaRPr lang="zh-CN" altLang="en-US" sz="2800"/>
          </a:p>
          <a:p>
            <a:pPr marL="0" lvl="0" indent="0" algn="l" fontAlgn="base">
              <a:lnSpc>
                <a:spcPct val="150000"/>
              </a:lnSpc>
              <a:spcAft>
                <a:spcPct val="0"/>
              </a:spcAft>
              <a:buFont typeface="+mj-ea"/>
              <a:buNone/>
              <a:defRPr/>
            </a:pPr>
            <a:endParaRPr lang="zh-CN" altLang="en-US" sz="2800"/>
          </a:p>
        </p:txBody>
      </p:sp>
      <p:sp>
        <p:nvSpPr>
          <p:cNvPr id="6" name="TextBox 5" title=""/>
          <p:cNvSpPr txBox="1"/>
          <p:nvPr/>
        </p:nvSpPr>
        <p:spPr>
          <a:xfrm>
            <a:off x="148856" y="265829"/>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a:t>
            </a:r>
            <a:r>
              <a:rPr lang="zh-CN" altLang="en-US" sz="3200" b="1"/>
              <a:t>三</a:t>
            </a:r>
            <a:r>
              <a:rPr lang="zh-CN" altLang="en-US" sz="3200" b="1" smtClean="0"/>
              <a:t>：搭配不当</a:t>
            </a:r>
            <a:endParaRPr lang="zh-CN" altLang="en-US" sz="3200" b="1"/>
          </a:p>
        </p:txBody>
      </p:sp>
      <p:sp>
        <p:nvSpPr>
          <p:cNvPr id="7" name="TextBox 6" title=""/>
          <p:cNvSpPr txBox="1"/>
          <p:nvPr/>
        </p:nvSpPr>
        <p:spPr>
          <a:xfrm>
            <a:off x="616689" y="1275907"/>
            <a:ext cx="5784111"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200" b="1" smtClean="0">
                <a:sym typeface="+mn-ea"/>
              </a:rPr>
              <a:t>2</a:t>
            </a:r>
            <a:r>
              <a:rPr lang="zh-CN" altLang="en-US" sz="3200" b="1" smtClean="0">
                <a:sym typeface="+mn-ea"/>
              </a:rPr>
              <a:t>、动宾</a:t>
            </a:r>
            <a:r>
              <a:rPr lang="zh-CN" altLang="en-US" sz="3200" b="1">
                <a:sym typeface="+mn-ea"/>
              </a:rPr>
              <a:t>搭配不当</a:t>
            </a:r>
            <a:endParaRPr lang="zh-CN" altLang="en-US" sz="3200">
              <a:sym typeface="+mn-ea"/>
            </a:endParaRPr>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3"/>
            </p:custDataLst>
          </p:nvPr>
        </p:nvSpPr>
        <p:spPr>
          <a:xfrm>
            <a:off x="616689" y="2020186"/>
            <a:ext cx="10515600" cy="3507761"/>
          </a:xfrm>
        </p:spPr>
        <p:txBody>
          <a:bodyPr anchor="ctr">
            <a:normAutofit lnSpcReduction="10000"/>
          </a:bodyPr>
          <a:lstStyle/>
          <a:p>
            <a:pPr marL="457200" lvl="0" indent="-457200" fontAlgn="base">
              <a:lnSpc>
                <a:spcPct val="150000"/>
              </a:lnSpc>
              <a:spcAft>
                <a:spcPct val="0"/>
              </a:spcAft>
              <a:buFont typeface="+mj-ea"/>
              <a:buAutoNum type="circleNumDbPlain"/>
              <a:defRPr/>
            </a:pPr>
            <a:r>
              <a:rPr lang="zh-CN" altLang="en-US" sz="2800"/>
              <a:t>世界是一个永远不停地运动、变化和转化的过程</a:t>
            </a:r>
            <a:r>
              <a:rPr lang="zh-CN" altLang="en-US" sz="2800" smtClean="0"/>
              <a:t>。</a:t>
            </a:r>
            <a:endParaRPr lang="en-US" altLang="zh-CN" sz="2800" smtClean="0"/>
          </a:p>
          <a:p>
            <a:pPr marL="457200" lvl="0" indent="-457200" fontAlgn="base">
              <a:lnSpc>
                <a:spcPct val="150000"/>
              </a:lnSpc>
              <a:spcAft>
                <a:spcPct val="0"/>
              </a:spcAft>
              <a:buFont typeface="+mj-ea"/>
              <a:buAutoNum type="circleNumDbPlain"/>
              <a:defRPr/>
            </a:pPr>
            <a:r>
              <a:rPr lang="zh-CN" altLang="en-US" sz="2800">
                <a:latin typeface="Calibri"/>
              </a:rPr>
              <a:t>五一路乒乓球馆是经体育局和民政局批准的专门推广乒乓球运动的团</a:t>
            </a:r>
            <a:r>
              <a:rPr lang="zh-CN" altLang="en-US" sz="2800" smtClean="0">
                <a:latin typeface="Calibri"/>
              </a:rPr>
              <a:t>体</a:t>
            </a:r>
            <a:r>
              <a:rPr lang="zh-CN" altLang="en-US" sz="2800">
                <a:latin typeface="Calibri"/>
              </a:rPr>
              <a:t>。</a:t>
            </a:r>
            <a:endParaRPr lang="en-US" altLang="zh-CN" sz="2800" smtClean="0">
              <a:latin typeface="Calibri"/>
            </a:endParaRPr>
          </a:p>
          <a:p>
            <a:pPr marL="457200" lvl="0" indent="-457200" fontAlgn="base">
              <a:lnSpc>
                <a:spcPct val="150000"/>
              </a:lnSpc>
              <a:spcAft>
                <a:spcPct val="0"/>
              </a:spcAft>
              <a:buFont typeface="+mj-ea"/>
              <a:buAutoNum type="circleNumDbPlain"/>
              <a:defRPr/>
            </a:pPr>
            <a:r>
              <a:rPr lang="zh-CN" altLang="en-US" sz="2800">
                <a:latin typeface="Calibri"/>
              </a:rPr>
              <a:t>秋天的香山是一个美丽的季</a:t>
            </a:r>
            <a:r>
              <a:rPr lang="zh-CN" altLang="en-US" sz="2800" smtClean="0">
                <a:latin typeface="Calibri"/>
              </a:rPr>
              <a:t>节。</a:t>
            </a:r>
            <a:endParaRPr lang="en-US" altLang="zh-CN" sz="2800" smtClean="0">
              <a:latin typeface="Calibri"/>
            </a:endParaRPr>
          </a:p>
          <a:p>
            <a:pPr marL="457200" lvl="0" indent="-457200" fontAlgn="base">
              <a:lnSpc>
                <a:spcPct val="150000"/>
              </a:lnSpc>
              <a:spcAft>
                <a:spcPct val="0"/>
              </a:spcAft>
              <a:buFont typeface="+mj-ea"/>
              <a:buAutoNum type="circleNumDbPlain"/>
              <a:defRPr/>
            </a:pPr>
            <a:r>
              <a:rPr lang="zh-CN" altLang="en-US" sz="2800">
                <a:latin typeface="Calibri"/>
              </a:rPr>
              <a:t>中学生是学习的重要阶</a:t>
            </a:r>
            <a:r>
              <a:rPr lang="zh-CN" altLang="en-US" sz="2800" smtClean="0">
                <a:latin typeface="Calibri"/>
              </a:rPr>
              <a:t>段。</a:t>
            </a:r>
            <a:endParaRPr lang="zh-CN" altLang="en-US" sz="2800">
              <a:latin typeface="Calibri"/>
            </a:endParaRPr>
          </a:p>
        </p:txBody>
      </p:sp>
      <p:sp>
        <p:nvSpPr>
          <p:cNvPr id="6" name="TextBox 5" title=""/>
          <p:cNvSpPr txBox="1"/>
          <p:nvPr/>
        </p:nvSpPr>
        <p:spPr>
          <a:xfrm>
            <a:off x="148856" y="223299"/>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类型三：搭配不当</a:t>
            </a:r>
            <a:endParaRPr lang="zh-CN" altLang="en-US" sz="3200" b="1"/>
          </a:p>
        </p:txBody>
      </p:sp>
      <p:sp>
        <p:nvSpPr>
          <p:cNvPr id="7" name="TextBox 6" title=""/>
          <p:cNvSpPr txBox="1"/>
          <p:nvPr/>
        </p:nvSpPr>
        <p:spPr>
          <a:xfrm>
            <a:off x="616689" y="1275907"/>
            <a:ext cx="5784111"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200" b="1" smtClean="0">
                <a:sym typeface="+mn-ea"/>
              </a:rPr>
              <a:t>3</a:t>
            </a:r>
            <a:r>
              <a:rPr lang="zh-CN" altLang="en-US" sz="3200" b="1" smtClean="0">
                <a:sym typeface="+mn-ea"/>
              </a:rPr>
              <a:t>、主宾搭配不当</a:t>
            </a:r>
            <a:endParaRPr lang="zh-CN" altLang="en-US" sz="3200">
              <a:sym typeface="+mn-ea"/>
            </a:endParaRPr>
          </a:p>
        </p:txBody>
      </p:sp>
    </p:spTree>
    <p:custDataLst>
      <p:tags r:id="rId4"/>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3"/>
            </p:custDataLst>
          </p:nvPr>
        </p:nvSpPr>
        <p:spPr>
          <a:xfrm>
            <a:off x="616689" y="2020186"/>
            <a:ext cx="10515600" cy="3507761"/>
          </a:xfrm>
        </p:spPr>
        <p:txBody>
          <a:bodyPr anchor="ctr">
            <a:normAutofit fontScale="92500"/>
          </a:bodyPr>
          <a:lstStyle/>
          <a:p>
            <a:pPr marL="457200" lvl="0" indent="-457200" fontAlgn="base">
              <a:lnSpc>
                <a:spcPct val="150000"/>
              </a:lnSpc>
              <a:spcAft>
                <a:spcPct val="0"/>
              </a:spcAft>
              <a:buFont typeface="+mj-ea"/>
              <a:buAutoNum type="circleNumDbPlain"/>
              <a:defRPr/>
            </a:pPr>
            <a:r>
              <a:rPr lang="zh-CN" altLang="en-US" sz="2800"/>
              <a:t>能否帮助孩子树立正确的财富观，是使他们形成良好人生观的关键</a:t>
            </a:r>
            <a:r>
              <a:rPr lang="zh-CN" altLang="en-US" sz="2800" smtClean="0"/>
              <a:t>。</a:t>
            </a:r>
            <a:endParaRPr lang="en-US" altLang="zh-CN" sz="2800" smtClean="0"/>
          </a:p>
          <a:p>
            <a:pPr marL="457200" lvl="0" indent="-457200" fontAlgn="base">
              <a:lnSpc>
                <a:spcPct val="150000"/>
              </a:lnSpc>
              <a:spcAft>
                <a:spcPct val="0"/>
              </a:spcAft>
              <a:buFont typeface="+mj-ea"/>
              <a:buAutoNum type="circleNumDbPlain"/>
              <a:defRPr/>
            </a:pPr>
            <a:r>
              <a:rPr lang="zh-CN" altLang="en-US" sz="2800">
                <a:latin typeface="Calibri"/>
              </a:rPr>
              <a:t>随地吐痰，是衡量一个市民素质高低的重要标准。</a:t>
            </a:r>
            <a:endParaRPr lang="en-US" altLang="zh-CN" sz="2800" smtClean="0">
              <a:latin typeface="Calibri"/>
            </a:endParaRPr>
          </a:p>
          <a:p>
            <a:pPr marL="457200" lvl="0" indent="-457200" fontAlgn="base">
              <a:lnSpc>
                <a:spcPct val="150000"/>
              </a:lnSpc>
              <a:spcAft>
                <a:spcPct val="0"/>
              </a:spcAft>
              <a:buFont typeface="+mj-ea"/>
              <a:buAutoNum type="circleNumDbPlain"/>
              <a:defRPr/>
            </a:pPr>
            <a:r>
              <a:rPr lang="zh-CN" altLang="en-US" sz="2800">
                <a:latin typeface="Calibri"/>
              </a:rPr>
              <a:t>班级面貌变不变，最根本之点在于全班同学对学习的 </a:t>
            </a:r>
            <a:r>
              <a:rPr lang="zh-CN" altLang="en-US" sz="2800" smtClean="0">
                <a:latin typeface="Calibri"/>
              </a:rPr>
              <a:t>目</a:t>
            </a:r>
            <a:r>
              <a:rPr lang="zh-CN" altLang="en-US" sz="2800">
                <a:latin typeface="Calibri"/>
              </a:rPr>
              <a:t>的意义要有正确的认</a:t>
            </a:r>
            <a:r>
              <a:rPr lang="zh-CN" altLang="en-US" sz="2800" smtClean="0">
                <a:latin typeface="Calibri"/>
              </a:rPr>
              <a:t>识</a:t>
            </a:r>
            <a:endParaRPr lang="en-US" altLang="zh-CN" sz="2800" smtClean="0">
              <a:latin typeface="Calibri"/>
            </a:endParaRPr>
          </a:p>
          <a:p>
            <a:pPr marL="457200" lvl="0" indent="-457200" fontAlgn="base">
              <a:lnSpc>
                <a:spcPct val="150000"/>
              </a:lnSpc>
              <a:spcAft>
                <a:spcPct val="0"/>
              </a:spcAft>
              <a:buFont typeface="+mj-ea"/>
              <a:buAutoNum type="circleNumDbPlain"/>
              <a:defRPr/>
            </a:pPr>
            <a:r>
              <a:rPr lang="zh-CN" altLang="en-US" sz="2800">
                <a:latin typeface="Calibri"/>
              </a:rPr>
              <a:t>汽车质量的好坏，是安全行驶的重要因素。</a:t>
            </a:r>
            <a:endParaRPr lang="zh-CN" altLang="en-US" sz="2800">
              <a:latin typeface="Calibri"/>
            </a:endParaRPr>
          </a:p>
        </p:txBody>
      </p:sp>
      <p:sp>
        <p:nvSpPr>
          <p:cNvPr id="6" name="TextBox 5" title=""/>
          <p:cNvSpPr txBox="1"/>
          <p:nvPr/>
        </p:nvSpPr>
        <p:spPr>
          <a:xfrm>
            <a:off x="148856" y="223299"/>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类型三：搭配不当</a:t>
            </a:r>
            <a:endParaRPr lang="zh-CN" altLang="en-US" sz="3200" b="1"/>
          </a:p>
        </p:txBody>
      </p:sp>
      <p:sp>
        <p:nvSpPr>
          <p:cNvPr id="7" name="TextBox 6" title=""/>
          <p:cNvSpPr txBox="1"/>
          <p:nvPr/>
        </p:nvSpPr>
        <p:spPr>
          <a:xfrm>
            <a:off x="616689" y="1275907"/>
            <a:ext cx="5784111"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200" b="1" smtClean="0">
                <a:sym typeface="+mn-ea"/>
              </a:rPr>
              <a:t>4</a:t>
            </a:r>
            <a:r>
              <a:rPr lang="zh-CN" altLang="en-US" sz="3200" b="1" smtClean="0">
                <a:sym typeface="+mn-ea"/>
              </a:rPr>
              <a:t>、一面与两面搭</a:t>
            </a:r>
            <a:r>
              <a:rPr lang="zh-CN" altLang="en-US" sz="3200" b="1">
                <a:sym typeface="+mn-ea"/>
              </a:rPr>
              <a:t>配不当</a:t>
            </a:r>
            <a:endParaRPr lang="zh-CN" altLang="en-US" sz="3200">
              <a:sym typeface="+mn-ea"/>
            </a:endParaRPr>
          </a:p>
        </p:txBody>
      </p:sp>
    </p:spTree>
    <p:custDataLst>
      <p:tags r:id="rId4"/>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 title=""/>
          <p:cNvSpPr txBox="1"/>
          <p:nvPr/>
        </p:nvSpPr>
        <p:spPr>
          <a:xfrm>
            <a:off x="148856" y="180769"/>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类型三：搭配不当</a:t>
            </a:r>
            <a:endParaRPr lang="zh-CN" altLang="en-US" sz="3200" b="1"/>
          </a:p>
        </p:txBody>
      </p:sp>
      <p:sp>
        <p:nvSpPr>
          <p:cNvPr id="3" name="TextBox 2" title=""/>
          <p:cNvSpPr txBox="1"/>
          <p:nvPr/>
        </p:nvSpPr>
        <p:spPr>
          <a:xfrm>
            <a:off x="616689" y="1275907"/>
            <a:ext cx="5784111"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4000" smtClean="0">
                <a:sym typeface="+mn-ea"/>
              </a:rPr>
              <a:t>标志：</a:t>
            </a:r>
            <a:endParaRPr lang="zh-CN" altLang="en-US" sz="4000">
              <a:sym typeface="+mn-ea"/>
            </a:endParaRPr>
          </a:p>
        </p:txBody>
      </p:sp>
      <p:sp>
        <p:nvSpPr>
          <p:cNvPr id="7" name="矩形 6" title=""/>
          <p:cNvSpPr/>
          <p:nvPr/>
        </p:nvSpPr>
        <p:spPr>
          <a:xfrm>
            <a:off x="616688" y="2172558"/>
            <a:ext cx="10834901" cy="37856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3200" smtClean="0">
                <a:latin typeface="+mn-ea"/>
                <a:sym typeface="+mn-ea"/>
              </a:rPr>
              <a:t>反</a:t>
            </a:r>
            <a:r>
              <a:rPr lang="zh-CN" altLang="en-US" sz="3200">
                <a:latin typeface="+mn-ea"/>
                <a:sym typeface="+mn-ea"/>
              </a:rPr>
              <a:t>问句（怎么、难道、谁）相当于一重否定。</a:t>
            </a:r>
            <a:endParaRPr lang="zh-CN" altLang="en-US" sz="3200">
              <a:latin typeface="+mn-ea"/>
              <a:sym typeface="+mn-ea"/>
            </a:endParaRPr>
          </a:p>
          <a:p>
            <a:pPr fontAlgn="auto">
              <a:lnSpc>
                <a:spcPct val="150000"/>
              </a:lnSpc>
            </a:pPr>
            <a:r>
              <a:rPr lang="zh-CN" altLang="en-US" sz="3200" smtClean="0">
                <a:latin typeface="+mn-ea"/>
                <a:sym typeface="+mn-ea"/>
              </a:rPr>
              <a:t>不</a:t>
            </a:r>
            <a:r>
              <a:rPr lang="zh-CN" altLang="en-US" sz="3200">
                <a:latin typeface="+mn-ea"/>
                <a:sym typeface="+mn-ea"/>
              </a:rPr>
              <a:t>要忽略有否定意味的词（暗否定词），像“忌”、“避免”、“防止”、“缺乏”、“杜绝”、“禁止”、“切记”等。</a:t>
            </a:r>
            <a:endParaRPr lang="zh-CN" altLang="en-US" sz="3200">
              <a:latin typeface="+mn-ea"/>
              <a:sym typeface="+mn-ea"/>
            </a:endParaRPr>
          </a:p>
          <a:p>
            <a:pPr fontAlgn="auto">
              <a:lnSpc>
                <a:spcPct val="150000"/>
              </a:lnSpc>
            </a:pPr>
            <a:r>
              <a:rPr lang="zh-CN" altLang="en-US" sz="3200" smtClean="0">
                <a:latin typeface="+mn-ea"/>
                <a:sym typeface="+mn-ea"/>
              </a:rPr>
              <a:t>要</a:t>
            </a:r>
            <a:r>
              <a:rPr lang="zh-CN" altLang="en-US" sz="3200">
                <a:latin typeface="+mn-ea"/>
                <a:sym typeface="+mn-ea"/>
              </a:rPr>
              <a:t>牢记“无时无刻”、“无缘无故”这些成语是单重否定</a:t>
            </a:r>
            <a:r>
              <a:rPr lang="zh-CN" altLang="en-US" sz="3200" smtClean="0">
                <a:latin typeface="+mn-ea"/>
                <a:sym typeface="+mn-ea"/>
              </a:rPr>
              <a:t>。</a:t>
            </a:r>
            <a:endParaRPr lang="zh-CN" altLang="en-US" sz="3200">
              <a:latin typeface="+mn-ea"/>
              <a:sym typeface="+mn-ea"/>
            </a:endParaRPr>
          </a:p>
        </p:txBody>
      </p:sp>
    </p:spTree>
    <p:custDataLst>
      <p:tags r:id="rId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title=""/>
          <p:cNvSpPr>
            <a:spLocks noGrp="1"/>
          </p:cNvSpPr>
          <p:nvPr>
            <p:ph sz="quarter" idx="13"/>
            <p:custDataLst>
              <p:tags r:id="rId3"/>
            </p:custDataLst>
          </p:nvPr>
        </p:nvSpPr>
        <p:spPr>
          <a:xfrm>
            <a:off x="616689" y="2020186"/>
            <a:ext cx="10515600" cy="3507761"/>
          </a:xfrm>
        </p:spPr>
        <p:txBody>
          <a:bodyPr anchor="ctr">
            <a:normAutofit fontScale="85000" lnSpcReduction="10000"/>
          </a:bodyPr>
          <a:lstStyle/>
          <a:p>
            <a:pPr marL="457200" lvl="0" indent="-457200" fontAlgn="base">
              <a:lnSpc>
                <a:spcPct val="150000"/>
              </a:lnSpc>
              <a:spcAft>
                <a:spcPct val="0"/>
              </a:spcAft>
              <a:buFont typeface="+mj-ea"/>
              <a:buAutoNum type="circleNumDbPlain"/>
              <a:defRPr/>
            </a:pPr>
            <a:r>
              <a:rPr lang="zh-CN" altLang="en-US" sz="2800"/>
              <a:t>一个领导干部，只有关心群众冷暖，热心为人民办实事，就能得到群众的拥护和爱戴</a:t>
            </a:r>
            <a:r>
              <a:rPr lang="zh-CN" altLang="en-US" sz="2800" smtClean="0"/>
              <a:t>。</a:t>
            </a:r>
            <a:endParaRPr lang="en-US" altLang="zh-CN" sz="2800" smtClean="0"/>
          </a:p>
          <a:p>
            <a:pPr marL="457200" lvl="0" indent="-457200" fontAlgn="base">
              <a:lnSpc>
                <a:spcPct val="150000"/>
              </a:lnSpc>
              <a:spcAft>
                <a:spcPct val="0"/>
              </a:spcAft>
              <a:buFont typeface="+mj-ea"/>
              <a:buAutoNum type="circleNumDbPlain"/>
              <a:defRPr/>
            </a:pPr>
            <a:r>
              <a:rPr lang="zh-CN" altLang="en-US" sz="2800">
                <a:latin typeface="Calibri"/>
              </a:rPr>
              <a:t>我们中学生如果缺乏创新精神，也不能适应知识经济时代的要求。</a:t>
            </a:r>
            <a:endParaRPr lang="en-US" altLang="zh-CN" sz="2800" smtClean="0">
              <a:latin typeface="Calibri"/>
            </a:endParaRPr>
          </a:p>
          <a:p>
            <a:pPr marL="457200" lvl="0" indent="-457200" fontAlgn="base">
              <a:lnSpc>
                <a:spcPct val="150000"/>
              </a:lnSpc>
              <a:spcAft>
                <a:spcPct val="0"/>
              </a:spcAft>
              <a:buFont typeface="+mj-ea"/>
              <a:buAutoNum type="circleNumDbPlain"/>
              <a:defRPr/>
            </a:pPr>
            <a:r>
              <a:rPr lang="zh-CN" altLang="en-US" sz="2800">
                <a:latin typeface="Calibri"/>
              </a:rPr>
              <a:t>即使你是天才，却同样离不开老师的培养教</a:t>
            </a:r>
            <a:r>
              <a:rPr lang="zh-CN" altLang="en-US" sz="2800" smtClean="0">
                <a:latin typeface="Calibri"/>
              </a:rPr>
              <a:t>育</a:t>
            </a:r>
            <a:endParaRPr lang="en-US" altLang="zh-CN" sz="2800" smtClean="0">
              <a:latin typeface="Calibri"/>
            </a:endParaRPr>
          </a:p>
          <a:p>
            <a:pPr marL="457200" lvl="0" indent="-457200" fontAlgn="base">
              <a:lnSpc>
                <a:spcPct val="150000"/>
              </a:lnSpc>
              <a:spcAft>
                <a:spcPct val="0"/>
              </a:spcAft>
              <a:buFont typeface="+mj-ea"/>
              <a:buAutoNum type="circleNumDbPlain"/>
              <a:defRPr/>
            </a:pPr>
            <a:r>
              <a:rPr lang="zh-CN" altLang="en-US" sz="2800">
                <a:latin typeface="Calibri"/>
              </a:rPr>
              <a:t>想象不但对于诗人的创作是一种必要，对于读者的欣赏也是一种必要。</a:t>
            </a:r>
            <a:endParaRPr lang="zh-CN" altLang="en-US" sz="2800">
              <a:latin typeface="Calibri"/>
            </a:endParaRPr>
          </a:p>
        </p:txBody>
      </p:sp>
      <p:sp>
        <p:nvSpPr>
          <p:cNvPr id="6" name="TextBox 5" title=""/>
          <p:cNvSpPr txBox="1"/>
          <p:nvPr/>
        </p:nvSpPr>
        <p:spPr>
          <a:xfrm>
            <a:off x="148856" y="223299"/>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类型三：搭配不当</a:t>
            </a:r>
            <a:endParaRPr lang="zh-CN" altLang="en-US" sz="3200" b="1"/>
          </a:p>
        </p:txBody>
      </p:sp>
      <p:sp>
        <p:nvSpPr>
          <p:cNvPr id="7" name="TextBox 6" title=""/>
          <p:cNvSpPr txBox="1"/>
          <p:nvPr/>
        </p:nvSpPr>
        <p:spPr>
          <a:xfrm>
            <a:off x="616689" y="1275907"/>
            <a:ext cx="5784111"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200" b="1" smtClean="0">
                <a:sym typeface="+mn-ea"/>
              </a:rPr>
              <a:t>5</a:t>
            </a:r>
            <a:r>
              <a:rPr lang="zh-CN" altLang="en-US" sz="3200" b="1" smtClean="0">
                <a:sym typeface="+mn-ea"/>
              </a:rPr>
              <a:t>、关联词语</a:t>
            </a:r>
            <a:endParaRPr lang="zh-CN" altLang="en-US" sz="3200">
              <a:sym typeface="+mn-ea"/>
            </a:endParaRPr>
          </a:p>
        </p:txBody>
      </p:sp>
    </p:spTree>
    <p:custDataLst>
      <p:tags r:id="rId4"/>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5" title=""/>
          <p:cNvSpPr txBox="1"/>
          <p:nvPr/>
        </p:nvSpPr>
        <p:spPr>
          <a:xfrm>
            <a:off x="170121" y="327384"/>
            <a:ext cx="6485860"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mtClean="0"/>
              <a:t>小试身手：</a:t>
            </a:r>
            <a:endParaRPr lang="zh-CN" altLang="en-US" sz="3600" b="1"/>
          </a:p>
        </p:txBody>
      </p:sp>
      <p:sp>
        <p:nvSpPr>
          <p:cNvPr id="3" name="TextBox 2" title=""/>
          <p:cNvSpPr txBox="1"/>
          <p:nvPr/>
        </p:nvSpPr>
        <p:spPr>
          <a:xfrm>
            <a:off x="840297" y="1910567"/>
            <a:ext cx="10313581" cy="46166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smtClean="0"/>
              <a:t>1</a:t>
            </a:r>
            <a:r>
              <a:rPr lang="zh-CN" altLang="en-US" sz="2800"/>
              <a:t>、青年学生是长身体、长知识，形成人生观、世界观的关键时期，因此我们必须对他们全面关心和严格要</a:t>
            </a:r>
            <a:r>
              <a:rPr lang="zh-CN" altLang="en-US" sz="2800" smtClean="0"/>
              <a:t>求。</a:t>
            </a:r>
            <a:endParaRPr lang="en-US" altLang="zh-CN" sz="2800" smtClean="0"/>
          </a:p>
          <a:p>
            <a:pPr>
              <a:lnSpc>
                <a:spcPct val="150000"/>
              </a:lnSpc>
            </a:pPr>
            <a:r>
              <a:rPr lang="en-US" altLang="zh-CN" sz="2800" smtClean="0"/>
              <a:t>2</a:t>
            </a:r>
            <a:r>
              <a:rPr lang="zh-CN" altLang="en-US" sz="2800"/>
              <a:t>、苏联小说</a:t>
            </a:r>
            <a:r>
              <a:rPr lang="en-US" altLang="zh-CN" sz="2800"/>
              <a:t>《</a:t>
            </a:r>
            <a:r>
              <a:rPr lang="zh-CN" altLang="en-US" sz="2800"/>
              <a:t>钢铁是怎样炼成的</a:t>
            </a:r>
            <a:r>
              <a:rPr lang="en-US" altLang="zh-CN" sz="2800"/>
              <a:t>》</a:t>
            </a:r>
            <a:r>
              <a:rPr lang="zh-CN" altLang="en-US" sz="2800"/>
              <a:t>塑造了共产党员保尔</a:t>
            </a:r>
            <a:r>
              <a:rPr lang="en-US" altLang="zh-CN" sz="2800"/>
              <a:t>·</a:t>
            </a:r>
            <a:r>
              <a:rPr lang="zh-CN" altLang="en-US" sz="2800"/>
              <a:t>柯察金的英雄事迹。</a:t>
            </a:r>
            <a:endParaRPr lang="en-US" altLang="zh-CN" sz="2800" smtClean="0"/>
          </a:p>
          <a:p>
            <a:pPr>
              <a:lnSpc>
                <a:spcPct val="150000"/>
              </a:lnSpc>
            </a:pPr>
            <a:r>
              <a:rPr lang="en-US" altLang="zh-CN" sz="2800" smtClean="0"/>
              <a:t>3</a:t>
            </a:r>
            <a:r>
              <a:rPr lang="zh-CN" altLang="en-US" sz="2800"/>
              <a:t>、同学们怀着崇敬的心情注视和倾听着这位见义勇为的英雄的报告。</a:t>
            </a:r>
            <a:endParaRPr lang="en-US" altLang="zh-CN" sz="2800" smtClean="0"/>
          </a:p>
          <a:p>
            <a:pPr>
              <a:lnSpc>
                <a:spcPct val="150000"/>
              </a:lnSpc>
            </a:pPr>
            <a:r>
              <a:rPr lang="en-US" altLang="zh-CN" sz="2800" smtClean="0"/>
              <a:t>4</a:t>
            </a:r>
            <a:r>
              <a:rPr lang="zh-CN" altLang="en-US" sz="2800"/>
              <a:t>、只有好好听课，好好完成作业，学习成绩就能大幅度提高。</a:t>
            </a:r>
            <a:endParaRPr lang="en-US" altLang="zh-CN" sz="2800" smtClean="0"/>
          </a:p>
        </p:txBody>
      </p:sp>
      <p:sp>
        <p:nvSpPr>
          <p:cNvPr id="7" name="TextBox 6" title=""/>
          <p:cNvSpPr txBox="1"/>
          <p:nvPr/>
        </p:nvSpPr>
        <p:spPr>
          <a:xfrm>
            <a:off x="542587" y="1333273"/>
            <a:ext cx="7931888"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你能辨别下列语句的问题并改正吗</a:t>
            </a:r>
            <a:r>
              <a:rPr lang="zh-CN" altLang="en-US" sz="2800" b="1" smtClean="0"/>
              <a:t>?</a:t>
            </a:r>
            <a:endParaRPr lang="zh-CN" altLang="en-US" sz="2800" b="1"/>
          </a:p>
        </p:txBody>
      </p:sp>
      <p:pic>
        <p:nvPicPr>
          <p:cNvPr id="2" name="Picture 2"/>
          <p:cNvPicPr>
            <a:picLocks noChangeAspect="1"/>
          </p:cNvPicPr>
          <p:nvPr/>
        </p:nvPicPr>
        <p:blipFill>
          <a:blip r:embed="rId3"/>
          <a:stretch>
            <a:fillRect/>
          </a:stretch>
        </p:blipFill>
        <p:spPr>
          <a:xfrm flipH="1">
            <a:off x="11506200" y="12217400"/>
            <a:ext cx="0" cy="0"/>
          </a:xfrm>
          <a:prstGeom prst="rect">
            <a:avLst/>
          </a:prstGeom>
          <a:ln>
            <a:noFill/>
          </a:ln>
        </p:spPr>
      </p:pic>
    </p:spTree>
    <p:custDataLst>
      <p:tags r:id="rId4"/>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custDataLst>
              <p:tags r:id="rId3"/>
            </p:custDataLst>
          </p:nvPr>
        </p:nvSpPr>
        <p:spPr>
          <a:xfrm>
            <a:off x="297815" y="233916"/>
            <a:ext cx="10515600" cy="833364"/>
          </a:xfrm>
        </p:spPr>
        <p:txBody>
          <a:bodyPr vert="horz" wrap="square" lIns="91440" tIns="45720" rIns="91440" bIns="45720" rtlCol="0" anchor="ctr">
            <a:normAutofit fontScale="90000"/>
          </a:bodyPr>
          <a:lstStyle/>
          <a:p>
            <a:r>
              <a:rPr lang="zh-CN" altLang="en-US" b="1">
                <a:solidFill>
                  <a:schemeClr val="tx1"/>
                </a:solidFill>
              </a:rPr>
              <a:t>实战演练</a:t>
            </a:r>
            <a:endParaRPr lang="zh-CN" altLang="en-US" b="1">
              <a:solidFill>
                <a:schemeClr val="tx1"/>
              </a:solidFill>
            </a:endParaRPr>
          </a:p>
        </p:txBody>
      </p:sp>
      <p:sp>
        <p:nvSpPr>
          <p:cNvPr id="3" name="内容占位符 2" title=""/>
          <p:cNvSpPr>
            <a:spLocks noGrp="1"/>
          </p:cNvSpPr>
          <p:nvPr>
            <p:ph idx="1"/>
            <p:custDataLst>
              <p:tags r:id="rId4"/>
            </p:custDataLst>
          </p:nvPr>
        </p:nvSpPr>
        <p:spPr>
          <a:xfrm>
            <a:off x="414019" y="1284605"/>
            <a:ext cx="11451915" cy="4669155"/>
          </a:xfrm>
        </p:spPr>
        <p:txBody>
          <a:bodyPr>
            <a:noAutofit/>
          </a:bodyPr>
          <a:lstStyle/>
          <a:p>
            <a:pPr marL="0" indent="0" algn="just">
              <a:lnSpc>
                <a:spcPct val="120000"/>
              </a:lnSpc>
              <a:buNone/>
            </a:pPr>
            <a:r>
              <a:rPr lang="zh-CN" altLang="en-US" sz="2800">
                <a:latin typeface="+mn-ea"/>
              </a:rPr>
              <a:t>典例      下列各句没有语病的一句是(     </a:t>
            </a:r>
            <a:r>
              <a:rPr lang="zh-CN" altLang="en-US" sz="2800" smtClean="0">
                <a:latin typeface="+mn-ea"/>
              </a:rPr>
              <a:t>   </a:t>
            </a:r>
            <a:r>
              <a:rPr lang="zh-CN" altLang="en-US" sz="2800">
                <a:latin typeface="+mn-ea"/>
              </a:rPr>
              <a:t>)</a:t>
            </a:r>
            <a:endParaRPr lang="zh-CN" altLang="en-US" sz="2800">
              <a:latin typeface="+mn-ea"/>
            </a:endParaRPr>
          </a:p>
          <a:p>
            <a:pPr marL="0" indent="0" algn="just">
              <a:buNone/>
            </a:pPr>
            <a:r>
              <a:rPr lang="zh-CN" altLang="en-US" sz="2800">
                <a:latin typeface="+mn-ea"/>
              </a:rPr>
              <a:t>A</a:t>
            </a:r>
            <a:r>
              <a:rPr lang="en-US" altLang="zh-CN" sz="2800" smtClean="0">
                <a:latin typeface="+mn-ea"/>
              </a:rPr>
              <a:t>.</a:t>
            </a:r>
            <a:r>
              <a:rPr lang="zh-CN" altLang="en-US" sz="2800">
                <a:latin typeface="+mn-ea"/>
              </a:rPr>
              <a:t>市长能否下河游泳，成了一些市民检验河道水质达标的标准。。  </a:t>
            </a:r>
            <a:r>
              <a:rPr lang="zh-CN" altLang="en-US" sz="2800" smtClean="0">
                <a:latin typeface="+mn-ea"/>
                <a:sym typeface="+mn-ea"/>
              </a:rPr>
              <a:t>。</a:t>
            </a:r>
            <a:endParaRPr lang="zh-CN" altLang="en-US" sz="2800">
              <a:latin typeface="+mn-ea"/>
              <a:sym typeface="+mn-ea"/>
            </a:endParaRPr>
          </a:p>
          <a:p>
            <a:pPr marL="0" indent="0" algn="just">
              <a:lnSpc>
                <a:spcPct val="120000"/>
              </a:lnSpc>
              <a:buNone/>
            </a:pPr>
            <a:r>
              <a:rPr lang="zh-CN" altLang="en-US" sz="2800">
                <a:latin typeface="+mn-ea"/>
              </a:rPr>
              <a:t>B</a:t>
            </a:r>
            <a:r>
              <a:rPr lang="en-US" altLang="zh-CN" sz="2800" smtClean="0">
                <a:latin typeface="+mn-ea"/>
              </a:rPr>
              <a:t>.</a:t>
            </a:r>
            <a:r>
              <a:rPr lang="zh-CN" altLang="en-US" sz="2800" smtClean="0">
                <a:latin typeface="+mn-ea"/>
                <a:sym typeface="+mn-ea"/>
              </a:rPr>
              <a:t>武</a:t>
            </a:r>
            <a:r>
              <a:rPr lang="zh-CN" altLang="en-US" sz="2800">
                <a:latin typeface="+mn-ea"/>
                <a:sym typeface="+mn-ea"/>
              </a:rPr>
              <a:t>汉市新一轮招商引资工作取得了阶段性成果，但仍存在产业项目不多、项目转化速度不快</a:t>
            </a:r>
            <a:r>
              <a:rPr lang="zh-CN" altLang="en-US" sz="2800" smtClean="0">
                <a:latin typeface="+mn-ea"/>
                <a:sym typeface="+mn-ea"/>
              </a:rPr>
              <a:t>。</a:t>
            </a:r>
            <a:endParaRPr lang="zh-CN" altLang="en-US" sz="2800">
              <a:latin typeface="+mn-ea"/>
              <a:sym typeface="+mn-ea"/>
            </a:endParaRPr>
          </a:p>
          <a:p>
            <a:pPr marL="0" indent="0" algn="just">
              <a:buNone/>
            </a:pPr>
            <a:r>
              <a:rPr lang="zh-CN" altLang="en-US" sz="2800">
                <a:latin typeface="+mn-ea"/>
              </a:rPr>
              <a:t>C</a:t>
            </a:r>
            <a:r>
              <a:rPr lang="en-US" altLang="zh-CN" sz="2800" smtClean="0">
                <a:latin typeface="+mn-ea"/>
              </a:rPr>
              <a:t>.</a:t>
            </a:r>
            <a:r>
              <a:rPr lang="zh-CN" altLang="en-US" sz="2800">
                <a:latin typeface="+mn-ea"/>
              </a:rPr>
              <a:t>这篇小说完美地塑造了一个普通船长的光辉事迹</a:t>
            </a:r>
            <a:r>
              <a:rPr lang="zh-CN" altLang="en-US" sz="2800" smtClean="0">
                <a:latin typeface="+mn-ea"/>
                <a:sym typeface="+mn-ea"/>
              </a:rPr>
              <a:t>。</a:t>
            </a:r>
            <a:endParaRPr lang="zh-CN" altLang="en-US" sz="2800">
              <a:latin typeface="+mn-ea"/>
            </a:endParaRPr>
          </a:p>
          <a:p>
            <a:pPr marL="0" indent="0" algn="just">
              <a:lnSpc>
                <a:spcPct val="120000"/>
              </a:lnSpc>
              <a:buNone/>
            </a:pPr>
            <a:r>
              <a:rPr lang="zh-CN" altLang="en-US" sz="2800">
                <a:latin typeface="+mn-ea"/>
              </a:rPr>
              <a:t>D</a:t>
            </a:r>
            <a:r>
              <a:rPr lang="en-US" altLang="zh-CN" sz="2800">
                <a:latin typeface="+mn-ea"/>
              </a:rPr>
              <a:t>. </a:t>
            </a:r>
            <a:r>
              <a:rPr lang="zh-CN" altLang="en-US" sz="2800">
                <a:latin typeface="+mn-ea"/>
                <a:sym typeface="+mn-ea"/>
              </a:rPr>
              <a:t>歼-31在珠海航展的公开亮相，表明我国已成为继美国和俄罗斯之后第三个具备出口隐身战斗机能力的国家。</a:t>
            </a:r>
            <a:endParaRPr lang="zh-CN" altLang="en-US" sz="2800" b="1">
              <a:latin typeface="+mn-ea"/>
            </a:endParaRPr>
          </a:p>
        </p:txBody>
      </p:sp>
    </p:spTree>
    <p:custDataLst>
      <p:tags r:id="rId5"/>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5" title=""/>
          <p:cNvSpPr txBox="1"/>
          <p:nvPr/>
        </p:nvSpPr>
        <p:spPr>
          <a:xfrm>
            <a:off x="148856" y="287094"/>
            <a:ext cx="648586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t>类型四：语序不当</a:t>
            </a:r>
            <a:endParaRPr lang="zh-CN" altLang="en-US" sz="3200" b="1"/>
          </a:p>
        </p:txBody>
      </p:sp>
      <p:sp>
        <p:nvSpPr>
          <p:cNvPr id="7" name="TextBox 6" title=""/>
          <p:cNvSpPr txBox="1"/>
          <p:nvPr/>
        </p:nvSpPr>
        <p:spPr>
          <a:xfrm>
            <a:off x="616689" y="1409634"/>
            <a:ext cx="8357190"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4000" b="1" smtClean="0">
                <a:sym typeface="+mn-ea"/>
              </a:rPr>
              <a:t>一般情况下的句子成分及顺序是：</a:t>
            </a:r>
            <a:endParaRPr lang="zh-CN" altLang="en-US" sz="4000" b="1">
              <a:sym typeface="+mn-ea"/>
            </a:endParaRPr>
          </a:p>
        </p:txBody>
      </p:sp>
      <p:sp>
        <p:nvSpPr>
          <p:cNvPr id="3" name="TextBox 2" title=""/>
          <p:cNvSpPr txBox="1"/>
          <p:nvPr/>
        </p:nvSpPr>
        <p:spPr>
          <a:xfrm>
            <a:off x="606602" y="3433194"/>
            <a:ext cx="11483163" cy="7694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b="1" smtClean="0">
                <a:solidFill>
                  <a:schemeClr val="bg1"/>
                </a:solidFill>
              </a:rPr>
              <a:t>（定）主</a:t>
            </a:r>
            <a:r>
              <a:rPr lang="en-US" altLang="zh-CN" sz="4400" b="1" smtClean="0">
                <a:solidFill>
                  <a:schemeClr val="bg1"/>
                </a:solidFill>
              </a:rPr>
              <a:t>+</a:t>
            </a:r>
            <a:r>
              <a:rPr lang="zh-CN" altLang="en-US" sz="4400" b="1" smtClean="0">
                <a:solidFill>
                  <a:schemeClr val="bg1"/>
                </a:solidFill>
              </a:rPr>
              <a:t>（状）谓语</a:t>
            </a:r>
            <a:r>
              <a:rPr lang="zh-CN" altLang="en-US" sz="4400" b="1">
                <a:solidFill>
                  <a:schemeClr val="bg1"/>
                </a:solidFill>
              </a:rPr>
              <a:t>（</a:t>
            </a:r>
            <a:r>
              <a:rPr lang="zh-CN" altLang="en-US" sz="4400" b="1" smtClean="0">
                <a:solidFill>
                  <a:schemeClr val="bg1"/>
                </a:solidFill>
              </a:rPr>
              <a:t>补）</a:t>
            </a:r>
            <a:r>
              <a:rPr lang="en-US" altLang="zh-CN" sz="4400" b="1" smtClean="0">
                <a:solidFill>
                  <a:schemeClr val="bg1"/>
                </a:solidFill>
              </a:rPr>
              <a:t>+</a:t>
            </a:r>
            <a:r>
              <a:rPr lang="zh-CN" altLang="en-US" sz="4400" b="1" smtClean="0">
                <a:solidFill>
                  <a:schemeClr val="bg1"/>
                </a:solidFill>
              </a:rPr>
              <a:t>（定）宾语</a:t>
            </a:r>
            <a:endParaRPr lang="zh-CN" altLang="en-US" sz="4400" b="1">
              <a:solidFill>
                <a:schemeClr val="bg1"/>
              </a:solidFill>
            </a:endParaRPr>
          </a:p>
        </p:txBody>
      </p:sp>
    </p:spTree>
    <p:custDataLst>
      <p:tags r:id="rId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https://d.book118.com/706055102103010054</a:t>
            </a:r>
          </a:p>
        </p:txBody>
      </p:sp>
    </p:spTree>
  </p:cSld>
  <p:clrMapOvr>
    <a:masterClrMapping/>
  </p:clrMapOvr>
  <p:transition/>
  <p:timing/>
</p:sld>
</file>

<file path=ppt/tags/tag1.xml><?xml version="1.0" encoding="utf-8"?>
<p:tagLst xmlns:p="http://schemas.openxmlformats.org/presentationml/2006/main">
  <p:tag name="KSO_WM_TAG_VERSION" val="1.0"/>
  <p:tag name="KSO_WM_TEMPLATE_CATEGORY" val="custom"/>
  <p:tag name="KSO_WM_TEMPLATE_INDEX" val="20179349"/>
</p:tagLst>
</file>

<file path=ppt/tags/tag2.xml><?xml version="1.0" encoding="utf-8"?>
<p:tagLst xmlns:p="http://schemas.openxmlformats.org/presentationml/2006/main">
  <p:tag name="KSO_WM_TAG_VERSION" val="1.0"/>
  <p:tag name="KSO_WM_TEMPLATE_CATEGORY" val="custom"/>
  <p:tag name="KSO_WM_TEMPLATE_INDEX" val="20179349"/>
</p:tagLst>
</file>

<file path=ppt/tags/tag3.xml><?xml version="1.0" encoding="utf-8"?>
<p:tagLst xmlns:p="http://schemas.openxmlformats.org/presentationml/2006/main">
  <p:tag name="KSO_WM_BEAUTIFY_FLAG" val="#wm#"/>
  <p:tag name="KSO_WM_COMBINE_RELATE_SLIDE_ID" val="background20177940_1"/>
  <p:tag name="KSO_WM_TAG_VERSION" val="1.0"/>
  <p:tag name="KSO_WM_TEMPLATE_CATEGORY" val="custom"/>
  <p:tag name="KSO_WM_TEMPLATE_INDEX" val="20179349"/>
  <p:tag name="KSO_WM_TEMPLATE_SUBCATEGORY" val="combine"/>
  <p:tag name="KSO_WM_TEMPLATE_THUMBS_INDEX" val="1、6、11、12、18、23、26、27、30、31"/>
</p:tagLst>
</file>

<file path=ppt/tags/tag4.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1*a*1"/>
  <p:tag name="KSO_WM_UNIT_INDEX" val="1"/>
  <p:tag name="KSO_WM_UNIT_ISCONTENTSTITLE" val="0"/>
  <p:tag name="KSO_WM_UNIT_LAYERLEVEL" val="1"/>
  <p:tag name="KSO_WM_UNIT_PRESET_TEXT" val="小清新通用模板"/>
  <p:tag name="KSO_WM_UNIT_TYPE" val="a"/>
  <p:tag name="KSO_WM_UNIT_VALUE" val="9"/>
</p:tagLst>
</file>

<file path=ppt/tags/tag5.xml><?xml version="1.0" encoding="utf-8"?>
<p:tagLst xmlns:p="http://schemas.openxmlformats.org/presentationml/2006/main">
  <p:tag name="KSO_WM_BEAUTIFY_FLAG" val="#wm#"/>
  <p:tag name="KSO_WM_COMBINE_RELATE_SLIDE_ID" val="background20177940_1"/>
  <p:tag name="KSO_WM_DIAGRAM_GROUP_CODE" val="-1"/>
  <p:tag name="KSO_WM_SLIDE_ID" val="custom20179349_1"/>
  <p:tag name="KSO_WM_SLIDE_INDEX" val="1"/>
  <p:tag name="KSO_WM_SLIDE_ITEM_CNT" val="5"/>
  <p:tag name="KSO_WM_SLIDE_LAYOUT" val="a_b_f"/>
  <p:tag name="KSO_WM_SLIDE_LAYOUT_CNT" val="1_1_3"/>
  <p:tag name="KSO_WM_SLIDE_TYPE" val="title"/>
  <p:tag name="KSO_WM_TAG_VERSION" val="1.0"/>
  <p:tag name="KSO_WM_TEMPLATE_CATEGORY" val="custom"/>
  <p:tag name="KSO_WM_TEMPLATE_INDEX" val="20179349"/>
  <p:tag name="KSO_WM_TEMPLATE_SUBCATEGORY" val="combine"/>
  <p:tag name="KSO_WM_TEMPLATE_THUMBS_INDEX" val="1、6、11、12、18、23、26、27、30、31、"/>
</p:tagLst>
</file>

<file path=ppt/tags/tag6.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7.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8.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9.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10.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11.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12.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13.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14.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15.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16.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17.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18.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19.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20.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21.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22.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f*1"/>
  <p:tag name="KSO_WM_UNIT_INDEX" val="1"/>
  <p:tag name="KSO_WM_UNIT_LAYERLEVEL" val="1"/>
  <p:tag name="KSO_WM_UNIT_PRESET_TEXT_INDEX" val="2"/>
  <p:tag name="KSO_WM_UNIT_PRESET_TEXT_LEN" val="240"/>
  <p:tag name="KSO_WM_UNIT_TYPE" val="f"/>
  <p:tag name="KSO_WM_UNIT_VALUE" val="440"/>
</p:tagLst>
</file>

<file path=ppt/tags/tag23.xml><?xml version="1.0" encoding="utf-8"?>
<p:tagLst xmlns:p="http://schemas.openxmlformats.org/presentationml/2006/main">
  <p:tag name="KSO_WM_BEAUTIFY_FLAG" val="#wm#"/>
  <p:tag name="KSO_WM_COMBINE_RELATE_SLIDE_ID" val="background20177940_2"/>
  <p:tag name="KSO_WM_DIAGRAM_GROUP_CODE" val="-1"/>
  <p:tag name="KSO_WM_SLIDE_ID" val="custom20179349_2"/>
  <p:tag name="KSO_WM_SLIDE_INDEX" val="2"/>
  <p:tag name="KSO_WM_SLIDE_ITEM_CNT" val="1"/>
  <p:tag name="KSO_WM_SLIDE_LAYOUT" val="a_f"/>
  <p:tag name="KSO_WM_SLIDE_LAYOUT_CNT" val="1_1"/>
  <p:tag name="KSO_WM_SLIDE_POSITION" val="66*143"/>
  <p:tag name="KSO_WM_SLIDE_SIZE" val="828*342"/>
  <p:tag name="KSO_WM_SLIDE_TYPE" val="text"/>
  <p:tag name="KSO_WM_TAG_VERSION" val="1.0"/>
  <p:tag name="KSO_WM_TEMPLATE_CATEGORY" val="custom"/>
  <p:tag name="KSO_WM_TEMPLATE_INDEX" val="20179349"/>
  <p:tag name="KSO_WM_TEMPLATE_SUBCATEGORY" val="combine"/>
</p:tagLst>
</file>

<file path=ppt/tags/tag24.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a*1"/>
  <p:tag name="KSO_WM_UNIT_INDEX" val="1"/>
  <p:tag name="KSO_WM_UNIT_ISCONTENTSTITLE" val="0"/>
  <p:tag name="KSO_WM_UNIT_LAYERLEVEL" val="1"/>
  <p:tag name="KSO_WM_UNIT_PRESET_TEXT_INDEX" val="0"/>
  <p:tag name="KSO_WM_UNIT_PRESET_TEXT_LEN" val="9"/>
  <p:tag name="KSO_WM_UNIT_TYPE" val="a"/>
  <p:tag name="KSO_WM_UNIT_VALUE" val="20"/>
</p:tagLst>
</file>

<file path=ppt/tags/tag25.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f*1"/>
  <p:tag name="KSO_WM_UNIT_INDEX" val="1"/>
  <p:tag name="KSO_WM_UNIT_LAYERLEVEL" val="1"/>
  <p:tag name="KSO_WM_UNIT_PRESET_TEXT_INDEX" val="2"/>
  <p:tag name="KSO_WM_UNIT_PRESET_TEXT_LEN" val="240"/>
  <p:tag name="KSO_WM_UNIT_TYPE" val="f"/>
  <p:tag name="KSO_WM_UNIT_VALUE" val="440"/>
</p:tagLst>
</file>

<file path=ppt/tags/tag26.xml><?xml version="1.0" encoding="utf-8"?>
<p:tagLst xmlns:p="http://schemas.openxmlformats.org/presentationml/2006/main">
  <p:tag name="KSO_WM_BEAUTIFY_FLAG" val="#wm#"/>
  <p:tag name="KSO_WM_COMBINE_RELATE_SLIDE_ID" val="background20177940_2"/>
  <p:tag name="KSO_WM_DIAGRAM_GROUP_CODE" val="-1"/>
  <p:tag name="KSO_WM_SLIDE_ID" val="custom20179349_2"/>
  <p:tag name="KSO_WM_SLIDE_INDEX" val="2"/>
  <p:tag name="KSO_WM_SLIDE_ITEM_CNT" val="1"/>
  <p:tag name="KSO_WM_SLIDE_LAYOUT" val="a_f"/>
  <p:tag name="KSO_WM_SLIDE_LAYOUT_CNT" val="1_1"/>
  <p:tag name="KSO_WM_SLIDE_POSITION" val="66*143"/>
  <p:tag name="KSO_WM_SLIDE_SIZE" val="828*342"/>
  <p:tag name="KSO_WM_SLIDE_TYPE" val="text"/>
  <p:tag name="KSO_WM_TAG_VERSION" val="1.0"/>
  <p:tag name="KSO_WM_TEMPLATE_CATEGORY" val="custom"/>
  <p:tag name="KSO_WM_TEMPLATE_INDEX" val="20179349"/>
  <p:tag name="KSO_WM_TEMPLATE_SUBCATEGORY" val="combine"/>
</p:tagLst>
</file>

<file path=ppt/tags/tag27.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a*1"/>
  <p:tag name="KSO_WM_UNIT_INDEX" val="1"/>
  <p:tag name="KSO_WM_UNIT_ISCONTENTSTITLE" val="0"/>
  <p:tag name="KSO_WM_UNIT_LAYERLEVEL" val="1"/>
  <p:tag name="KSO_WM_UNIT_PRESET_TEXT_INDEX" val="0"/>
  <p:tag name="KSO_WM_UNIT_PRESET_TEXT_LEN" val="9"/>
  <p:tag name="KSO_WM_UNIT_TYPE" val="a"/>
  <p:tag name="KSO_WM_UNIT_VALUE" val="20"/>
</p:tagLst>
</file>

<file path=ppt/tags/tag28.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f*1"/>
  <p:tag name="KSO_WM_UNIT_INDEX" val="1"/>
  <p:tag name="KSO_WM_UNIT_LAYERLEVEL" val="1"/>
  <p:tag name="KSO_WM_UNIT_PRESET_TEXT_INDEX" val="2"/>
  <p:tag name="KSO_WM_UNIT_PRESET_TEXT_LEN" val="240"/>
  <p:tag name="KSO_WM_UNIT_TYPE" val="f"/>
  <p:tag name="KSO_WM_UNIT_VALUE" val="440"/>
</p:tagLst>
</file>

<file path=ppt/tags/tag29.xml><?xml version="1.0" encoding="utf-8"?>
<p:tagLst xmlns:p="http://schemas.openxmlformats.org/presentationml/2006/main">
  <p:tag name="KSO_WM_BEAUTIFY_FLAG" val="#wm#"/>
  <p:tag name="KSO_WM_COMBINE_RELATE_SLIDE_ID" val="background20177940_2"/>
  <p:tag name="KSO_WM_DIAGRAM_GROUP_CODE" val="-1"/>
  <p:tag name="KSO_WM_SLIDE_ID" val="custom20179349_2"/>
  <p:tag name="KSO_WM_SLIDE_INDEX" val="2"/>
  <p:tag name="KSO_WM_SLIDE_ITEM_CNT" val="1"/>
  <p:tag name="KSO_WM_SLIDE_LAYOUT" val="a_f"/>
  <p:tag name="KSO_WM_SLIDE_LAYOUT_CNT" val="1_1"/>
  <p:tag name="KSO_WM_SLIDE_POSITION" val="66*143"/>
  <p:tag name="KSO_WM_SLIDE_SIZE" val="828*342"/>
  <p:tag name="KSO_WM_SLIDE_TYPE" val="text"/>
  <p:tag name="KSO_WM_TAG_VERSION" val="1.0"/>
  <p:tag name="KSO_WM_TEMPLATE_CATEGORY" val="custom"/>
  <p:tag name="KSO_WM_TEMPLATE_INDEX" val="20179349"/>
  <p:tag name="KSO_WM_TEMPLATE_SUBCATEGORY" val="combine"/>
</p:tagLst>
</file>

<file path=ppt/tags/tag30.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31.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32.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33.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34.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35.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36.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37.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38.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39.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8*f*1"/>
  <p:tag name="KSO_WM_UNIT_INDEX" val="1"/>
  <p:tag name="KSO_WM_UNIT_LAYERLEVEL" val="1"/>
  <p:tag name="KSO_WM_UNIT_PRESET_TEXT_INDEX" val="2"/>
  <p:tag name="KSO_WM_UNIT_PRESET_TEXT_LEN" val="480"/>
  <p:tag name="KSO_WM_UNIT_TYPE" val="f"/>
  <p:tag name="KSO_WM_UNIT_VALUE" val="600"/>
</p:tagLst>
</file>

<file path=ppt/tags/tag40.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41.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42.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a*1"/>
  <p:tag name="KSO_WM_UNIT_INDEX" val="1"/>
  <p:tag name="KSO_WM_UNIT_ISCONTENTSTITLE" val="0"/>
  <p:tag name="KSO_WM_UNIT_LAYERLEVEL" val="1"/>
  <p:tag name="KSO_WM_UNIT_PRESET_TEXT_INDEX" val="0"/>
  <p:tag name="KSO_WM_UNIT_PRESET_TEXT_LEN" val="9"/>
  <p:tag name="KSO_WM_UNIT_TYPE" val="a"/>
  <p:tag name="KSO_WM_UNIT_VALUE" val="20"/>
</p:tagLst>
</file>

<file path=ppt/tags/tag43.xml><?xml version="1.0" encoding="utf-8"?>
<p:tagLst xmlns:p="http://schemas.openxmlformats.org/presentationml/2006/main">
  <p:tag name="KSO_WM_BEAUTIFY_FLAG" val="#wm#"/>
  <p:tag name="KSO_WM_TAG_VERSION" val="1.0"/>
  <p:tag name="KSO_WM_TEMPLATE_CATEGORY" val="custom"/>
  <p:tag name="KSO_WM_TEMPLATE_INDEX" val="20179349"/>
  <p:tag name="KSO_WM_UNIT_CLEAR" val="0"/>
  <p:tag name="KSO_WM_UNIT_COMPATIBLE" val="0"/>
  <p:tag name="KSO_WM_UNIT_HIGHLIGHT" val="0"/>
  <p:tag name="KSO_WM_UNIT_ID" val="custom20179349_2*f*1"/>
  <p:tag name="KSO_WM_UNIT_INDEX" val="1"/>
  <p:tag name="KSO_WM_UNIT_LAYERLEVEL" val="1"/>
  <p:tag name="KSO_WM_UNIT_PRESET_TEXT_INDEX" val="2"/>
  <p:tag name="KSO_WM_UNIT_PRESET_TEXT_LEN" val="240"/>
  <p:tag name="KSO_WM_UNIT_TYPE" val="f"/>
  <p:tag name="KSO_WM_UNIT_VALUE" val="440"/>
</p:tagLst>
</file>

<file path=ppt/tags/tag44.xml><?xml version="1.0" encoding="utf-8"?>
<p:tagLst xmlns:p="http://schemas.openxmlformats.org/presentationml/2006/main">
  <p:tag name="KSO_WM_BEAUTIFY_FLAG" val="#wm#"/>
  <p:tag name="KSO_WM_COMBINE_RELATE_SLIDE_ID" val="background20177940_2"/>
  <p:tag name="KSO_WM_DIAGRAM_GROUP_CODE" val="-1"/>
  <p:tag name="KSO_WM_SLIDE_ID" val="custom20179349_2"/>
  <p:tag name="KSO_WM_SLIDE_INDEX" val="2"/>
  <p:tag name="KSO_WM_SLIDE_ITEM_CNT" val="1"/>
  <p:tag name="KSO_WM_SLIDE_LAYOUT" val="a_f"/>
  <p:tag name="KSO_WM_SLIDE_LAYOUT_CNT" val="1_1"/>
  <p:tag name="KSO_WM_SLIDE_POSITION" val="66*143"/>
  <p:tag name="KSO_WM_SLIDE_SIZE" val="828*342"/>
  <p:tag name="KSO_WM_SLIDE_TYPE" val="text"/>
  <p:tag name="KSO_WM_TAG_VERSION" val="1.0"/>
  <p:tag name="KSO_WM_TEMPLATE_CATEGORY" val="custom"/>
  <p:tag name="KSO_WM_TEMPLATE_INDEX" val="20179349"/>
  <p:tag name="KSO_WM_TEMPLATE_SUBCATEGORY" val="combine"/>
</p:tagLst>
</file>

<file path=ppt/tags/tag45.xml><?xml version="1.0" encoding="utf-8"?>
<p:tagLst xmlns:p="http://schemas.openxmlformats.org/presentationml/2006/main">
  <p:tag name="KSO_WM_BEAUTIFY_FLAG" val="#wm#"/>
  <p:tag name="KSO_WM_COMBINE_RELATE_SLIDE_ID" val="background20177940_9"/>
  <p:tag name="KSO_WM_DIAGRAM_GROUP_CODE" val="-1"/>
  <p:tag name="KSO_WM_SLIDE_ID" val="custom20179349_28"/>
  <p:tag name="KSO_WM_SLIDE_INDEX" val="28"/>
  <p:tag name="KSO_WM_SLIDE_ITEM_CNT" val="1"/>
  <p:tag name="KSO_WM_SLIDE_LAYOUT" val="f"/>
  <p:tag name="KSO_WM_SLIDE_LAYOUT_CNT" val="1"/>
  <p:tag name="KSO_WM_SLIDE_POSITION" val="66*43"/>
  <p:tag name="KSO_WM_SLIDE_SIZE" val="828*437"/>
  <p:tag name="KSO_WM_SLIDE_TYPE" val="text"/>
  <p:tag name="KSO_WM_TAG_VERSION" val="1.0"/>
  <p:tag name="KSO_WM_TEMPLATE_CATEGORY" val="custom"/>
  <p:tag name="KSO_WM_TEMPLATE_INDEX" val="20179349"/>
  <p:tag name="KSO_WM_TEMPLATE_SUBCATEGORY" val="combine"/>
</p:tagLst>
</file>

<file path=ppt/tags/tag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Office">
      <a:dk1>
        <a:srgbClr val="000000"/>
      </a:dk1>
      <a:lt1>
        <a:srgbClr val="5E9F47"/>
      </a:lt1>
      <a:dk2>
        <a:srgbClr val="FFFFFF"/>
      </a:dk2>
      <a:lt2>
        <a:srgbClr val="E7E6E6"/>
      </a:lt2>
      <a:accent1>
        <a:srgbClr val="5E9F47"/>
      </a:accent1>
      <a:accent2>
        <a:srgbClr val="FFFFFF"/>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Office">
    <a:dk1>
      <a:srgbClr val="000000"/>
    </a:dk1>
    <a:lt1>
      <a:srgbClr val="5E9F47"/>
    </a:lt1>
    <a:dk2>
      <a:srgbClr val="FFFFFF"/>
    </a:dk2>
    <a:lt2>
      <a:srgbClr val="E7E6E6"/>
    </a:lt2>
    <a:accent1>
      <a:srgbClr val="5E9F47"/>
    </a:accent1>
    <a:accent2>
      <a:srgbClr val="FFFFFF"/>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r="http://schemas.openxmlformats.org/officeDocument/2006/relationships" xmlns:a="http://schemas.openxmlformats.org/drawingml/2006/main">
  <a:clrScheme name="Office">
    <a:dk1>
      <a:srgbClr val="000000"/>
    </a:dk1>
    <a:lt1>
      <a:srgbClr val="5E9F47"/>
    </a:lt1>
    <a:dk2>
      <a:srgbClr val="FFFFFF"/>
    </a:dk2>
    <a:lt2>
      <a:srgbClr val="E7E6E6"/>
    </a:lt2>
    <a:accent1>
      <a:srgbClr val="5E9F47"/>
    </a:accent1>
    <a:accent2>
      <a:srgbClr val="FFFFFF"/>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r="http://schemas.openxmlformats.org/officeDocument/2006/relationships" xmlns:a="http://schemas.openxmlformats.org/drawingml/2006/main">
  <a:clrScheme name="Office">
    <a:dk1>
      <a:srgbClr val="000000"/>
    </a:dk1>
    <a:lt1>
      <a:srgbClr val="5E9F47"/>
    </a:lt1>
    <a:dk2>
      <a:srgbClr val="FFFFFF"/>
    </a:dk2>
    <a:lt2>
      <a:srgbClr val="E7E6E6"/>
    </a:lt2>
    <a:accent1>
      <a:srgbClr val="5E9F47"/>
    </a:accent1>
    <a:accent2>
      <a:srgbClr val="FFFFFF"/>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r="http://schemas.openxmlformats.org/officeDocument/2006/relationships" xmlns:a="http://schemas.openxmlformats.org/drawingml/2006/main">
  <a:clrScheme name="Office">
    <a:dk1>
      <a:srgbClr val="000000"/>
    </a:dk1>
    <a:lt1>
      <a:srgbClr val="5E9F47"/>
    </a:lt1>
    <a:dk2>
      <a:srgbClr val="FFFFFF"/>
    </a:dk2>
    <a:lt2>
      <a:srgbClr val="E7E6E6"/>
    </a:lt2>
    <a:accent1>
      <a:srgbClr val="5E9F47"/>
    </a:accent1>
    <a:accent2>
      <a:srgbClr val="FFFFFF"/>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r="http://schemas.openxmlformats.org/officeDocument/2006/relationships" xmlns:a="http://schemas.openxmlformats.org/drawingml/2006/main">
  <a:clrScheme name="Office">
    <a:dk1>
      <a:srgbClr val="000000"/>
    </a:dk1>
    <a:lt1>
      <a:srgbClr val="5E9F47"/>
    </a:lt1>
    <a:dk2>
      <a:srgbClr val="FFFFFF"/>
    </a:dk2>
    <a:lt2>
      <a:srgbClr val="E7E6E6"/>
    </a:lt2>
    <a:accent1>
      <a:srgbClr val="5E9F47"/>
    </a:accent1>
    <a:accent2>
      <a:srgbClr val="FFFFFF"/>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r="http://schemas.openxmlformats.org/officeDocument/2006/relationships" xmlns:a="http://schemas.openxmlformats.org/drawingml/2006/main">
  <a:clrScheme name="Office">
    <a:dk1>
      <a:srgbClr val="000000"/>
    </a:dk1>
    <a:lt1>
      <a:srgbClr val="5E9F47"/>
    </a:lt1>
    <a:dk2>
      <a:srgbClr val="FFFFFF"/>
    </a:dk2>
    <a:lt2>
      <a:srgbClr val="E7E6E6"/>
    </a:lt2>
    <a:accent1>
      <a:srgbClr val="5E9F47"/>
    </a:accent1>
    <a:accent2>
      <a:srgbClr val="FFFFFF"/>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r="http://schemas.openxmlformats.org/officeDocument/2006/relationships" xmlns:a="http://schemas.openxmlformats.org/drawingml/2006/main">
  <a:clrScheme name="Office">
    <a:dk1>
      <a:srgbClr val="000000"/>
    </a:dk1>
    <a:lt1>
      <a:srgbClr val="5E9F47"/>
    </a:lt1>
    <a:dk2>
      <a:srgbClr val="FFFFFF"/>
    </a:dk2>
    <a:lt2>
      <a:srgbClr val="E7E6E6"/>
    </a:lt2>
    <a:accent1>
      <a:srgbClr val="5E9F47"/>
    </a:accent1>
    <a:accent2>
      <a:srgbClr val="FFFFFF"/>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r="http://schemas.openxmlformats.org/officeDocument/2006/relationships" xmlns:a="http://schemas.openxmlformats.org/drawingml/2006/main">
  <a:clrScheme name="Office">
    <a:dk1>
      <a:srgbClr val="000000"/>
    </a:dk1>
    <a:lt1>
      <a:srgbClr val="5E9F47"/>
    </a:lt1>
    <a:dk2>
      <a:srgbClr val="FFFFFF"/>
    </a:dk2>
    <a:lt2>
      <a:srgbClr val="E7E6E6"/>
    </a:lt2>
    <a:accent1>
      <a:srgbClr val="5E9F47"/>
    </a:accent1>
    <a:accent2>
      <a:srgbClr val="FFFFFF"/>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xml><?xml version="1.0" encoding="utf-8"?>
<a:themeOverride xmlns:r="http://schemas.openxmlformats.org/officeDocument/2006/relationships" xmlns:a="http://schemas.openxmlformats.org/drawingml/2006/main">
  <a:clrScheme name="Office">
    <a:dk1>
      <a:srgbClr val="000000"/>
    </a:dk1>
    <a:lt1>
      <a:srgbClr val="5E9F47"/>
    </a:lt1>
    <a:dk2>
      <a:srgbClr val="FFFFFF"/>
    </a:dk2>
    <a:lt2>
      <a:srgbClr val="E7E6E6"/>
    </a:lt2>
    <a:accent1>
      <a:srgbClr val="5E9F47"/>
    </a:accent1>
    <a:accent2>
      <a:srgbClr val="FFFFFF"/>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xml><?xml version="1.0" encoding="utf-8"?>
<a:themeOverride xmlns:r="http://schemas.openxmlformats.org/officeDocument/2006/relationships" xmlns:a="http://schemas.openxmlformats.org/drawingml/2006/main">
  <a:clrScheme name="Office">
    <a:dk1>
      <a:srgbClr val="000000"/>
    </a:dk1>
    <a:lt1>
      <a:srgbClr val="5E9F47"/>
    </a:lt1>
    <a:dk2>
      <a:srgbClr val="FFFFFF"/>
    </a:dk2>
    <a:lt2>
      <a:srgbClr val="E7E6E6"/>
    </a:lt2>
    <a:accent1>
      <a:srgbClr val="5E9F47"/>
    </a:accent1>
    <a:accent2>
      <a:srgbClr val="FFFFFF"/>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23</Slides>
  <Notes>22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23</vt:i4>
      </vt:variant>
    </vt:vector>
  </HeadingPairs>
  <TitlesOfParts>
    <vt:vector baseType="lpstr" size="29">
      <vt:lpstr>Arial</vt:lpstr>
      <vt:lpstr>Calibri</vt:lpstr>
      <vt:lpstr>黑体</vt:lpstr>
      <vt:lpstr>Calibri Light</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实战演练</vt:lpstr>
      <vt:lpstr>实战演练</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实战演练</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2024-09-21T11:11:34.153</cp:lastPrinted>
  <dcterms:created xsi:type="dcterms:W3CDTF">2024-09-21T03:11:34Z</dcterms:created>
  <dcterms:modified xsi:type="dcterms:W3CDTF">2024-09-21T03:11:36Z</dcterms:modified>
</cp:coreProperties>
</file>