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DDCDC3D-DDB3-4334-A0E4-43AF2550321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C4F7897-0A46-4592-80CD-6EABD5EA2D4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36D4DEC-51DA-479B-841A-82CE4507297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76B92DB-03EA-445D-80FF-2471592AD4A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61F6C45-85E0-4247-BC48-4FEEB9DCB50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BDE7233-3A46-4EB9-8FD1-AD0B1267A35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E2033BC-7945-48C7-99DA-3D07B91957D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AE883B8-30B7-4ED2-B006-4BA22A6B2F9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FFCF2A4-7B66-4B15-A651-FBD0E1623F1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9071956-B105-46CA-A17E-24A32000F51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03EBCB3-1A4B-4454-A7FF-3C429392374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0610210420001005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17451" y="1574432"/>
            <a:ext cx="6939686"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中国房地产市场调查研究报告</a:t>
            </a:r>
          </a:p>
        </p:txBody>
      </p:sp>
      <p:sp>
        <p:nvSpPr>
          <p:cNvPr id="3" name="TextBox 3"/>
          <p:cNvSpPr txBox="1"/>
          <p:nvPr/>
        </p:nvSpPr>
        <p:spPr>
          <a:xfrm>
            <a:off x="717451" y="5208092"/>
            <a:ext cx="3196742"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alpha val="100000"/>
                  </a:schemeClr>
                </a:solidFill>
                <a:latin typeface="Arial"/>
                <a:ea typeface="Arial"/>
                <a:cs typeface="Arial"/>
              </a:rPr>
              <a:t>汇报人：XX</a:t>
            </a:r>
          </a:p>
        </p:txBody>
      </p:sp>
      <p:sp>
        <p:nvSpPr>
          <p:cNvPr id="4" name="TextBox 4"/>
          <p:cNvSpPr txBox="1"/>
          <p:nvPr/>
        </p:nvSpPr>
        <p:spPr>
          <a:xfrm>
            <a:off x="717451" y="5689900"/>
            <a:ext cx="3489350"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alpha val="100000"/>
                  </a:schemeClr>
                </a:solidFill>
                <a:latin typeface="Arial"/>
                <a:ea typeface="Arial"/>
                <a:cs typeface="Arial"/>
              </a:rPr>
              <a:t>2024-01-19</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中国房地产市场概述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中国房地产市场分析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中国房地产市场调查</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中国房地产市场预测和建议</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结论和展望</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引言</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7031" r="27031"/>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目的</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本报告旨在全面分析中国房地产市场的现状、发展趋势及存在的问题，为政府、企业和投资者提供决策参考。</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背景</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近年来，中国房地产市场经历了快速发展和不断调整的过程，市场规模持续扩大，但同时也暴露出一些问题，如房价波动、库存积压等。因此，深入了解和研究房地产市场对于促进市场平稳健康发展具有重要意义。</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报告目的和背景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时间范围</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本报告主要关注过去五年中国房地产市场的发展情况，并对未来趋势进行预测。</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空间范围</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报告涵盖全国范围内的房地产市场，重点分析一线城市、二线城市和三四线城市的差异和特点。</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内容范围</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报告涉及房地产市场的多个方面，包括土地供应、房地产开发、房屋销售、租赁市场、房地产金融等。</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报告范围</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中国房地产市场概述</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市场规模和增长</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市场规模</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中国房地产市场已成为全球最大的房地产市场之一，其规模和增长速度均居世界前列。</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增长趋势</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近年来，中国房地产市场经历了快速增长，尤其是在一线城市和部分二线城市，房价持续上涨，市场活跃度高。</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中国房地产市场产品类型丰富，包括住宅、商业、办公、工业等不同类型的房地产。</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产品类型</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房地产市场区域分布不均衡，一线城市和部分二线城市市场热度较高，而部分三四线城市和农村地区市场相对冷清。</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区域分布</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市场结构</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开发商竞争</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中国房地产市场开发商数量众多，竞争激烈。大型开发商具有品牌、资金、资源等优势，而中小开发商则往往依靠特色和创新来寻求突破。</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政策调控</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政府对房地产市场的调控政策对市场竞争格局产生重要影响。近年来，政府加强了对房地产市场的调控力度，通过限购、限贷、土地供应等手段来控制市场过热和房价过快上涨。</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市场竞争</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中国房地产市场分析</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政策环境</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近年来，中国政府出台了一系列房地产调控政策，包括限购、限贷、土地供应、房产税等，以稳定市场和防范风险。这些政策对房地产市场产生了深远影响，改变了市场运行规则和预期。</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经济环境</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中国经济增长放缓，由高速增长阶段转向高质量发展阶段，对房地产市场产生了影响。一方面，经济增长放缓导致房地产市场需求增速下降；另一方面，高质量发展要求房地产市场向更加健康、可持续的方向发展。</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社会环境</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中国城市化进程加速，人口向城市集聚，为房地产市场提供了持续的需求支撑。同时，随着居民收入水平的提高，改善性住房需求不断增长，推动了房地产市场的发展。</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宏观环境分析</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5" name="Connector 5"/>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6" name="AutoShape 6"/>
          <p:cNvSpPr/>
          <p:nvPr/>
        </p:nvSpPr>
        <p:spPr>
          <a:xfrm>
            <a:off x="904945" y="1398355"/>
            <a:ext cx="2590123" cy="150638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218874" y="2592503"/>
            <a:ext cx="2871893" cy="3142827"/>
          </a:xfrm>
          <a:prstGeom prst="roundRect">
            <a:avLst/>
          </a:prstGeom>
          <a:solidFill>
            <a:schemeClr val="accent2">
              <a:lumMod val="20000"/>
              <a:lumOff val="80000"/>
              <a:alpha val="90000"/>
            </a:schemeClr>
          </a:solidFill>
          <a:ln w="19050">
            <a:solidFill>
              <a:schemeClr val="accent2">
                <a:alpha val="9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8" name="TextBox 8"/>
          <p:cNvSpPr txBox="1"/>
          <p:nvPr/>
        </p:nvSpPr>
        <p:spPr>
          <a:xfrm>
            <a:off x="1011610" y="1508083"/>
            <a:ext cx="2351713" cy="99479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100" b="1">
                <a:solidFill>
                  <a:srgbClr val="FFFFFF">
                    <a:alpha val="100000"/>
                  </a:srgbClr>
                </a:solidFill>
                <a:latin typeface="Microsoft Yahei"/>
                <a:ea typeface="Microsoft Yahei"/>
                <a:cs typeface="Microsoft Yahei"/>
              </a:rPr>
              <a:t>市场规模</a:t>
            </a:r>
          </a:p>
        </p:txBody>
      </p:sp>
      <p:sp>
        <p:nvSpPr>
          <p:cNvPr id="9" name="AutoShape 9"/>
          <p:cNvSpPr/>
          <p:nvPr/>
        </p:nvSpPr>
        <p:spPr>
          <a:xfrm>
            <a:off x="4503089" y="1424901"/>
            <a:ext cx="2590123" cy="150638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817018" y="2619049"/>
            <a:ext cx="2871893" cy="3142827"/>
          </a:xfrm>
          <a:prstGeom prst="roundRect">
            <a:avLst/>
          </a:prstGeom>
          <a:solidFill>
            <a:schemeClr val="accent2">
              <a:lumMod val="20000"/>
              <a:lumOff val="80000"/>
              <a:alpha val="90000"/>
            </a:schemeClr>
          </a:solidFill>
          <a:ln w="19050">
            <a:solidFill>
              <a:schemeClr val="accent1">
                <a:alpha val="9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1" name="AutoShape 11"/>
          <p:cNvSpPr/>
          <p:nvPr/>
        </p:nvSpPr>
        <p:spPr>
          <a:xfrm>
            <a:off x="8201329" y="1424901"/>
            <a:ext cx="2590123" cy="150638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8515258" y="2619049"/>
            <a:ext cx="2871893" cy="3142827"/>
          </a:xfrm>
          <a:prstGeom prst="roundRect">
            <a:avLst/>
          </a:prstGeom>
          <a:solidFill>
            <a:schemeClr val="accent2">
              <a:lumMod val="20000"/>
              <a:lumOff val="80000"/>
              <a:alpha val="90000"/>
            </a:schemeClr>
          </a:solidFill>
          <a:ln w="19050">
            <a:solidFill>
              <a:schemeClr val="accent2">
                <a:alpha val="9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3" name="TextBox 13"/>
          <p:cNvSpPr txBox="1"/>
          <p:nvPr/>
        </p:nvSpPr>
        <p:spPr>
          <a:xfrm>
            <a:off x="1414251" y="2980276"/>
            <a:ext cx="2506259"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071D40">
                    <a:alpha val="100000"/>
                  </a:srgbClr>
                </a:solidFill>
                <a:latin typeface="Microsoft Yahei"/>
                <a:ea typeface="Microsoft Yahei"/>
                <a:cs typeface="Microsoft Yahei"/>
              </a:rPr>
              <a:t>中国房地产市场规模巨大，是全球最大的房地产市场之一。未来，随着城市化进程的推进和居民收入水平的提高，市场规模仍将继续扩大。</a:t>
            </a:r>
          </a:p>
        </p:txBody>
      </p:sp>
      <p:sp>
        <p:nvSpPr>
          <p:cNvPr id="14" name="TextBox 14"/>
          <p:cNvSpPr txBox="1"/>
          <p:nvPr/>
        </p:nvSpPr>
        <p:spPr>
          <a:xfrm>
            <a:off x="4999835" y="2980276"/>
            <a:ext cx="2506259" cy="23347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350">
                <a:solidFill>
                  <a:srgbClr val="071D40">
                    <a:alpha val="100000"/>
                  </a:srgbClr>
                </a:solidFill>
                <a:latin typeface="Microsoft Yahei"/>
                <a:ea typeface="Microsoft Yahei"/>
                <a:cs typeface="Microsoft Yahei"/>
              </a:rPr>
              <a:t>中国房地产市场竞争激烈，众多开发商争夺市场份额。未来，随着市场集中度的提高，行业将呈现强者恒强、弱者淘汰的竞争格局。</a:t>
            </a:r>
          </a:p>
        </p:txBody>
      </p:sp>
      <p:sp>
        <p:nvSpPr>
          <p:cNvPr id="15" name="TextBox 15"/>
          <p:cNvSpPr txBox="1"/>
          <p:nvPr/>
        </p:nvSpPr>
        <p:spPr>
          <a:xfrm>
            <a:off x="8731942" y="2980276"/>
            <a:ext cx="2506259"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071D40">
                    <a:alpha val="100000"/>
                  </a:srgbClr>
                </a:solidFill>
                <a:latin typeface="Microsoft Yahei"/>
                <a:ea typeface="Microsoft Yahei"/>
                <a:cs typeface="Microsoft Yahei"/>
              </a:rPr>
              <a:t>在数字化、智能化等技术的推动下，中国房地产市场正经历一场深刻的变革。开发商纷纷探索新的商业模式和盈利模式，如智慧社区、长租公寓等，为行业发展带来新的动力。</a:t>
            </a:r>
          </a:p>
        </p:txBody>
      </p:sp>
      <p:sp>
        <p:nvSpPr>
          <p:cNvPr id="16" name="TextBox 16"/>
          <p:cNvSpPr txBox="1"/>
          <p:nvPr/>
        </p:nvSpPr>
        <p:spPr>
          <a:xfrm>
            <a:off x="4622294" y="1508083"/>
            <a:ext cx="2351713" cy="99479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100" b="1">
                <a:solidFill>
                  <a:srgbClr val="FFFFFF">
                    <a:alpha val="100000"/>
                  </a:srgbClr>
                </a:solidFill>
                <a:latin typeface="Microsoft Yahei"/>
                <a:ea typeface="Microsoft Yahei"/>
                <a:cs typeface="Microsoft Yahei"/>
              </a:rPr>
              <a:t>竞争格局</a:t>
            </a:r>
          </a:p>
        </p:txBody>
      </p:sp>
      <p:sp>
        <p:nvSpPr>
          <p:cNvPr id="17" name="TextBox 17"/>
          <p:cNvSpPr txBox="1"/>
          <p:nvPr/>
        </p:nvSpPr>
        <p:spPr>
          <a:xfrm>
            <a:off x="8320534" y="1508083"/>
            <a:ext cx="2351713" cy="99479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100" b="1">
                <a:solidFill>
                  <a:srgbClr val="FFFFFF">
                    <a:alpha val="100000"/>
                  </a:srgbClr>
                </a:solidFill>
                <a:latin typeface="Microsoft Yahei"/>
                <a:ea typeface="Microsoft Yahei"/>
                <a:cs typeface="Microsoft Yahei"/>
              </a:rPr>
              <a:t>创新发展</a:t>
            </a:r>
          </a:p>
        </p:txBody>
      </p:sp>
      <p:sp>
        <p:nvSpPr>
          <p:cNvPr id="18" name="Freeform 18"/>
          <p:cNvSpPr/>
          <p:nvPr/>
        </p:nvSpPr>
        <p:spPr>
          <a:xfrm>
            <a:off x="3734987" y="1845395"/>
            <a:ext cx="509355" cy="509355"/>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7434234" y="1784900"/>
            <a:ext cx="509355" cy="509355"/>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行业趋势分析</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rot="16200000">
            <a:off x="2007200" y="2256367"/>
            <a:ext cx="2931584" cy="2931584"/>
          </a:xfrm>
          <a:custGeom>
            <a:rect l="l" t="t" r="r" b="b"/>
            <a:pathLst>
              <a:path w="21600" h="21600">
                <a:moveTo>
                  <a:pt x="2950" y="15226"/>
                </a:moveTo>
                <a:cubicBezTo>
                  <a:pt x="2188" y="13875"/>
                  <a:pt x="1788" y="12351"/>
                  <a:pt x="1788" y="10800"/>
                </a:cubicBezTo>
                <a:cubicBezTo>
                  <a:pt x="1788" y="5822"/>
                  <a:pt x="5822" y="1788"/>
                  <a:pt x="10800" y="1788"/>
                </a:cubicBezTo>
                <a:cubicBezTo>
                  <a:pt x="15777" y="1788"/>
                  <a:pt x="19812" y="5822"/>
                  <a:pt x="19812" y="10800"/>
                </a:cubicBezTo>
                <a:cubicBezTo>
                  <a:pt x="19811" y="12351"/>
                  <a:pt x="19411" y="13875"/>
                  <a:pt x="18649" y="15226"/>
                </a:cubicBezTo>
                <a:lnTo>
                  <a:pt x="20207" y="16105"/>
                </a:lnTo>
                <a:cubicBezTo>
                  <a:pt x="21120" y="14486"/>
                  <a:pt x="21600" y="12658"/>
                  <a:pt x="21600" y="10800"/>
                </a:cubicBezTo>
                <a:cubicBezTo>
                  <a:pt x="21600" y="4835"/>
                  <a:pt x="16764" y="0"/>
                  <a:pt x="10800" y="0"/>
                </a:cubicBezTo>
                <a:cubicBezTo>
                  <a:pt x="4835" y="0"/>
                  <a:pt x="0" y="4835"/>
                  <a:pt x="0" y="10800"/>
                </a:cubicBezTo>
                <a:cubicBezTo>
                  <a:pt x="-1" y="12658"/>
                  <a:pt x="479" y="14486"/>
                  <a:pt x="1392" y="16105"/>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rot="16426183">
            <a:off x="2243210" y="2494492"/>
            <a:ext cx="2432049" cy="2434167"/>
          </a:xfrm>
          <a:custGeom>
            <a:rect l="l" t="t" r="r" b="b"/>
            <a:pathLst>
              <a:path w="21600" h="21600">
                <a:moveTo>
                  <a:pt x="2643" y="7715"/>
                </a:moveTo>
                <a:cubicBezTo>
                  <a:pt x="3926" y="4323"/>
                  <a:pt x="7173" y="2080"/>
                  <a:pt x="10799" y="2080"/>
                </a:cubicBezTo>
                <a:cubicBezTo>
                  <a:pt x="14426" y="2080"/>
                  <a:pt x="17673" y="4323"/>
                  <a:pt x="18956" y="7715"/>
                </a:cubicBezTo>
                <a:lnTo>
                  <a:pt x="20901" y="6979"/>
                </a:lnTo>
                <a:cubicBezTo>
                  <a:pt x="19313" y="2779"/>
                  <a:pt x="15290" y="-1"/>
                  <a:pt x="10800" y="-1"/>
                </a:cubicBezTo>
                <a:cubicBezTo>
                  <a:pt x="6309" y="-1"/>
                  <a:pt x="2286" y="2779"/>
                  <a:pt x="698" y="6979"/>
                </a:cubicBez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5400000">
            <a:off x="1752143" y="2015067"/>
            <a:ext cx="3414183" cy="3414184"/>
          </a:xfrm>
          <a:custGeom>
            <a:rect l="l" t="t" r="r" b="b"/>
            <a:pathLst>
              <a:path w="21600" h="21600">
                <a:moveTo>
                  <a:pt x="6106" y="18536"/>
                </a:moveTo>
                <a:cubicBezTo>
                  <a:pt x="3402" y="16896"/>
                  <a:pt x="1751" y="13962"/>
                  <a:pt x="1751" y="10800"/>
                </a:cubicBezTo>
                <a:cubicBezTo>
                  <a:pt x="1751" y="5802"/>
                  <a:pt x="5802" y="1751"/>
                  <a:pt x="10800" y="1751"/>
                </a:cubicBezTo>
                <a:cubicBezTo>
                  <a:pt x="15797" y="1751"/>
                  <a:pt x="19849" y="5802"/>
                  <a:pt x="19849" y="10800"/>
                </a:cubicBezTo>
                <a:cubicBezTo>
                  <a:pt x="19848" y="13962"/>
                  <a:pt x="18197" y="16896"/>
                  <a:pt x="15493" y="18536"/>
                </a:cubicBezTo>
                <a:lnTo>
                  <a:pt x="16401" y="20033"/>
                </a:lnTo>
                <a:cubicBezTo>
                  <a:pt x="19628" y="18075"/>
                  <a:pt x="21600" y="14574"/>
                  <a:pt x="21600" y="10800"/>
                </a:cubicBezTo>
                <a:cubicBezTo>
                  <a:pt x="21600" y="4835"/>
                  <a:pt x="16764" y="0"/>
                  <a:pt x="10800" y="0"/>
                </a:cubicBezTo>
                <a:cubicBezTo>
                  <a:pt x="4835" y="0"/>
                  <a:pt x="0" y="4835"/>
                  <a:pt x="0" y="10800"/>
                </a:cubicBezTo>
                <a:cubicBezTo>
                  <a:pt x="-1" y="14574"/>
                  <a:pt x="1971" y="18075"/>
                  <a:pt x="5198" y="20033"/>
                </a:cubicBezTo>
                <a:lnTo>
                  <a:pt x="6106" y="18536"/>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510528" y="1542295"/>
            <a:ext cx="480060" cy="38273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511480" y="3223760"/>
            <a:ext cx="478346" cy="39941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511480" y="4805669"/>
            <a:ext cx="478346" cy="413650"/>
          </a:xfrm>
          <a:prstGeom prst="rect">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802998" y="2871591"/>
            <a:ext cx="1701137" cy="1701137"/>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消费者需求分析</a:t>
              </a:r>
            </a:p>
          </p:txBody>
        </p:sp>
      </p:grpSp>
      <p:sp>
        <p:nvSpPr>
          <p:cNvPr id="31" name="TextBox 31"/>
          <p:cNvSpPr txBox="1"/>
          <p:nvPr/>
        </p:nvSpPr>
        <p:spPr>
          <a:xfrm>
            <a:off x="6384512" y="2015068"/>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中国居民购房需求强劲，尤其是婚房、改善性住房等刚性需求。未来，随着人口老龄化和家庭结构的变化，购房需求将呈现多样化趋势。</a:t>
            </a:r>
          </a:p>
        </p:txBody>
      </p:sp>
      <p:sp>
        <p:nvSpPr>
          <p:cNvPr id="32" name="TextBox 32"/>
          <p:cNvSpPr txBox="1"/>
          <p:nvPr/>
        </p:nvSpPr>
        <p:spPr>
          <a:xfrm>
            <a:off x="7116604" y="3155950"/>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租赁需求</a:t>
            </a:r>
          </a:p>
        </p:txBody>
      </p:sp>
      <p:sp>
        <p:nvSpPr>
          <p:cNvPr id="33" name="TextBox 33"/>
          <p:cNvSpPr txBox="1"/>
          <p:nvPr/>
        </p:nvSpPr>
        <p:spPr>
          <a:xfrm>
            <a:off x="6510528" y="3652633"/>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在“租购并举”政策的推动下，中国租赁市场发展迅速。未来，随着城市化进程的加速和年轻人住房观念的转变，租赁需求将持续增长。</a:t>
            </a:r>
          </a:p>
        </p:txBody>
      </p:sp>
      <p:sp>
        <p:nvSpPr>
          <p:cNvPr id="34" name="TextBox 34"/>
          <p:cNvSpPr txBox="1"/>
          <p:nvPr/>
        </p:nvSpPr>
        <p:spPr>
          <a:xfrm>
            <a:off x="7116604" y="4743284"/>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服务需求</a:t>
            </a:r>
          </a:p>
        </p:txBody>
      </p:sp>
      <p:sp>
        <p:nvSpPr>
          <p:cNvPr id="35" name="TextBox 35"/>
          <p:cNvSpPr txBox="1"/>
          <p:nvPr/>
        </p:nvSpPr>
        <p:spPr>
          <a:xfrm>
            <a:off x="6510528" y="5239966"/>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随着消费者对居住品质要求的提高，物业服务、社区服务等服务型消费逐渐成为房地产市场的新热点。开发商需要不断提升服务水平，满足消费者的多元化需求。</a:t>
            </a:r>
          </a:p>
        </p:txBody>
      </p:sp>
      <p:sp>
        <p:nvSpPr>
          <p:cNvPr id="36" name="TextBox 36"/>
          <p:cNvSpPr txBox="1"/>
          <p:nvPr/>
        </p:nvSpPr>
        <p:spPr>
          <a:xfrm>
            <a:off x="7116604" y="1472796"/>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购房需求</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https://d.book118.com/706102104200010054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67</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2024-09-21T22:00:55.985</cp:lastPrinted>
  <dcterms:created xsi:type="dcterms:W3CDTF">2024-09-21T14:00:56Z</dcterms:created>
  <dcterms:modified xsi:type="dcterms:W3CDTF">2024-09-21T14:00:58Z</dcterms:modified>
</cp:coreProperties>
</file>