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E948AB-2E69-49D8-AF78-4CF005FA5C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DA1B06-1C09-4FA1-B2C7-2B036B062E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5B731D5-64FC-46E0-B6E0-07A1EEE68D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396581-1885-47E3-8539-2D8886326A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420B478-ED39-4540-A3CC-DB92496C5C0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0BD5F41-A526-4B57-A083-0E86A7CED5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B3BD76-D3A1-4C28-92FB-528914B519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ED7867-559C-4A9B-AD7D-B79EBCBAD4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EB3982-73C6-403B-8D36-BB61698EA6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509D22-E195-41A4-907A-7AD3DA6C21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6D1586-74A3-488B-96A1-F16D6E00A8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6120010014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556465" y="3402577"/>
            <a:ext cx="3125471" cy="697074"/>
          </a:xfrm>
          <a:prstGeom prst="rect">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3" name="TextBox 3"/>
          <p:cNvSpPr txBox="1"/>
          <p:nvPr/>
        </p:nvSpPr>
        <p:spPr>
          <a:xfrm>
            <a:off x="3556465" y="3538707"/>
            <a:ext cx="3125471" cy="42481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950">
                <a:solidFill>
                  <a:schemeClr val="accent3">
                    <a:alpha val="100000"/>
                  </a:schemeClr>
                </a:solidFill>
                <a:latin typeface="Microsoft Yahei"/>
                <a:ea typeface="Microsoft Yahei"/>
                <a:cs typeface="Microsoft Yahei"/>
              </a:rPr>
              <a:t>汇报人：AA</a:t>
            </a:r>
          </a:p>
        </p:txBody>
      </p:sp>
      <p:sp>
        <p:nvSpPr>
          <p:cNvPr id="4" name="TextBox 4"/>
          <p:cNvSpPr txBox="1"/>
          <p:nvPr/>
        </p:nvSpPr>
        <p:spPr>
          <a:xfrm>
            <a:off x="912132" y="755795"/>
            <a:ext cx="8414137" cy="228478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5550" b="1">
                <a:solidFill>
                  <a:schemeClr val="accent3">
                    <a:alpha val="100000"/>
                  </a:schemeClr>
                </a:solidFill>
                <a:latin typeface="Microsoft Yahei"/>
                <a:ea typeface="Microsoft Yahei"/>
                <a:cs typeface="Microsoft Yahei"/>
              </a:rPr>
              <a:t>工作分析理论、方法与应用</a:t>
            </a:r>
          </a:p>
        </p:txBody>
      </p:sp>
      <p:sp>
        <p:nvSpPr>
          <p:cNvPr id="5" name="AutoShape 5"/>
          <p:cNvSpPr/>
          <p:nvPr/>
        </p:nvSpPr>
        <p:spPr>
          <a:xfrm>
            <a:off x="3556465" y="4303782"/>
            <a:ext cx="3125471" cy="697074"/>
          </a:xfrm>
          <a:prstGeom prst="rect">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6" name="TextBox 6"/>
          <p:cNvSpPr txBox="1"/>
          <p:nvPr/>
        </p:nvSpPr>
        <p:spPr>
          <a:xfrm>
            <a:off x="3556465" y="4439912"/>
            <a:ext cx="3125471" cy="42481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950">
                <a:solidFill>
                  <a:schemeClr val="accent3">
                    <a:alpha val="100000"/>
                  </a:schemeClr>
                </a:solidFill>
                <a:latin typeface="Microsoft Yahei"/>
                <a:ea typeface="Microsoft Yahei"/>
                <a:cs typeface="Microsoft Yahei"/>
              </a:rPr>
              <a:t>2024-01-30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521895" y="976412"/>
            <a:ext cx="5464151" cy="5483387"/>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工作分析概述</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工作分析理论框架</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工作分析方法与技术</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工作分析流程与实施步骤</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工作分析应用领域及案例</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挑战、发展趋势及未来展望</a:t>
            </a:r>
          </a:p>
        </p:txBody>
      </p:sp>
      <p:sp>
        <p:nvSpPr>
          <p:cNvPr id="3" name="TextBox 3"/>
          <p:cNvSpPr txBox="1"/>
          <p:nvPr/>
        </p:nvSpPr>
        <p:spPr>
          <a:xfrm>
            <a:off x="1149281" y="2019667"/>
            <a:ext cx="3813883" cy="125436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125" b="1">
                <a:solidFill>
                  <a:schemeClr val="accent3">
                    <a:alpha val="100000"/>
                  </a:schemeClr>
                </a:solidFill>
                <a:latin typeface="微软雅黑"/>
                <a:ea typeface="微软雅黑"/>
                <a:cs typeface="微软雅黑"/>
              </a:rPr>
              <a:t>目录</a:t>
            </a:r>
          </a:p>
        </p:txBody>
      </p:sp>
      <p:sp>
        <p:nvSpPr>
          <p:cNvPr id="4" name="TextBox 4"/>
          <p:cNvSpPr txBox="1"/>
          <p:nvPr/>
        </p:nvSpPr>
        <p:spPr>
          <a:xfrm>
            <a:off x="1950369" y="3274028"/>
            <a:ext cx="2211705" cy="7200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300">
                <a:solidFill>
                  <a:schemeClr val="accent3">
                    <a:alpha val="100000"/>
                  </a:scheme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工作分析概述</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flipH="1">
            <a:off x="493270" y="1557122"/>
            <a:ext cx="11219758" cy="2001332"/>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flipH="1">
            <a:off x="493270" y="3836928"/>
            <a:ext cx="11219758" cy="2001332"/>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9086183" y="1621822"/>
            <a:ext cx="1872615" cy="1872615"/>
          </a:xfrm>
          <a:prstGeom prst="ellipse">
            <a:avLst/>
          </a:prstGeom>
          <a:solidFill>
            <a:schemeClr val="accent1">
              <a:alpha val="100000"/>
            </a:schemeClr>
          </a:solidFill>
          <a:ln w="825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5" name="AutoShape 5"/>
          <p:cNvSpPr/>
          <p:nvPr/>
        </p:nvSpPr>
        <p:spPr>
          <a:xfrm>
            <a:off x="986790" y="3901440"/>
            <a:ext cx="1872615" cy="1872615"/>
          </a:xfrm>
          <a:prstGeom prst="ellipse">
            <a:avLst/>
          </a:prstGeom>
          <a:solidFill>
            <a:schemeClr val="accent1">
              <a:alpha val="100000"/>
            </a:schemeClr>
          </a:solidFill>
          <a:ln w="825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工作分析定义与目的</a:t>
              </a:r>
            </a:p>
          </p:txBody>
        </p:sp>
      </p:grpSp>
      <p:sp>
        <p:nvSpPr>
          <p:cNvPr id="28" name="TextBox 28"/>
          <p:cNvSpPr txBox="1"/>
          <p:nvPr/>
        </p:nvSpPr>
        <p:spPr>
          <a:xfrm>
            <a:off x="1037680" y="4592427"/>
            <a:ext cx="1821725"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DFCFC">
                    <a:alpha val="100000"/>
                  </a:srgbClr>
                </a:solidFill>
                <a:latin typeface="Microsoft Yahei"/>
                <a:ea typeface="Microsoft Yahei"/>
                <a:cs typeface="Microsoft Yahei"/>
              </a:rPr>
              <a:t>目的</a:t>
            </a:r>
          </a:p>
        </p:txBody>
      </p:sp>
      <p:sp>
        <p:nvSpPr>
          <p:cNvPr id="29" name="TextBox 29"/>
          <p:cNvSpPr txBox="1"/>
          <p:nvPr/>
        </p:nvSpPr>
        <p:spPr>
          <a:xfrm>
            <a:off x="689125" y="1894204"/>
            <a:ext cx="8089073" cy="1327168"/>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工作分析是一种系统过程，通过对特定工作的内容、职责、任务、关系等进行全面研究和分析，形成对该工作的详细描述和认识。</a:t>
            </a:r>
          </a:p>
        </p:txBody>
      </p:sp>
      <p:sp>
        <p:nvSpPr>
          <p:cNvPr id="30" name="TextBox 30"/>
          <p:cNvSpPr txBox="1"/>
          <p:nvPr/>
        </p:nvSpPr>
        <p:spPr>
          <a:xfrm>
            <a:off x="9086183" y="2312621"/>
            <a:ext cx="1821725"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DFCFC">
                    <a:alpha val="100000"/>
                  </a:srgbClr>
                </a:solidFill>
                <a:latin typeface="Microsoft Yahei"/>
                <a:ea typeface="Microsoft Yahei"/>
                <a:cs typeface="Microsoft Yahei"/>
              </a:rPr>
              <a:t>定义</a:t>
            </a:r>
          </a:p>
        </p:txBody>
      </p:sp>
      <p:sp>
        <p:nvSpPr>
          <p:cNvPr id="31" name="TextBox 31"/>
          <p:cNvSpPr txBox="1"/>
          <p:nvPr/>
        </p:nvSpPr>
        <p:spPr>
          <a:xfrm>
            <a:off x="3226374" y="4174010"/>
            <a:ext cx="8089073" cy="1327168"/>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明确工作职责和任务，为人力资源管理提供基础信息，优化工作流程和组织结构，提高工作效率和员工满意度。</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人力资源管理基础</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优化工作流程</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提高工作效率</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促进组织发展</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工作分析重要性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工作分析是人力资源管理的基础性工作，为招聘、培训、绩效管理等提供依据。</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明确工作职责和任务后，可以使员工更加专注于自己的工作，提高工作效率和质量。</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通过对工作的详细分析，可以发现工作流程中存在的问题和瓶颈，进而进行优化和改进。</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工作分析有助于组织了解自身需求和现状，为组织的长远发展提供支持。</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工作分析历史与发展</a:t>
              </a:r>
            </a:p>
          </p:txBody>
        </p:sp>
      </p:grpSp>
      <p:sp>
        <p:nvSpPr>
          <p:cNvPr id="27" name="TextBox 27"/>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早期的工作分析主要关注于工作内容和职责的梳理，以形成工作说明书为主要成果。</a:t>
            </a:r>
          </a:p>
        </p:txBody>
      </p:sp>
      <p:sp>
        <p:nvSpPr>
          <p:cNvPr id="28" name="TextBox 28"/>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现代工作分析</a:t>
            </a:r>
          </a:p>
        </p:txBody>
      </p:sp>
      <p:sp>
        <p:nvSpPr>
          <p:cNvPr id="29" name="TextBox 29"/>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随着人力资源管理理论和实践的发展，工作分析逐渐转向关注员工的胜任力、绩效等方面，形成了更加丰富和完善的分析方法和工具。</a:t>
            </a:r>
          </a:p>
        </p:txBody>
      </p:sp>
      <p:sp>
        <p:nvSpPr>
          <p:cNvPr id="30" name="TextBox 3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未来发展趋势</a:t>
            </a:r>
          </a:p>
        </p:txBody>
      </p:sp>
      <p:sp>
        <p:nvSpPr>
          <p:cNvPr id="31" name="TextBox 31"/>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未来，工作分析将更加注重与战略管理的结合，强调对组织变革和发展的支持作用，同时借助信息技术和大数据分析等工具提高分析的准确性和效率。</a:t>
            </a:r>
          </a:p>
        </p:txBody>
      </p:sp>
      <p:sp>
        <p:nvSpPr>
          <p:cNvPr id="32" name="TextBox 32"/>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早期工作分析</a:t>
            </a:r>
          </a:p>
        </p:txBody>
      </p:sp>
      <p:sp>
        <p:nvSpPr>
          <p:cNvPr id="33" name="AutoShape 33"/>
          <p:cNvSpPr/>
          <p:nvPr/>
        </p:nvSpPr>
        <p:spPr>
          <a:xfrm>
            <a:off x="616886" y="1350481"/>
            <a:ext cx="4929007" cy="4929007"/>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1224015" y="1957609"/>
            <a:ext cx="3714750" cy="371475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1795515" y="2529109"/>
            <a:ext cx="2571750" cy="25717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Freeform 36"/>
          <p:cNvSpPr/>
          <p:nvPr/>
        </p:nvSpPr>
        <p:spPr>
          <a:xfrm>
            <a:off x="2533112" y="3266707"/>
            <a:ext cx="1096555" cy="1096555"/>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工作分析理论框架</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39110" y="1308453"/>
            <a:ext cx="4493120" cy="4493120"/>
          </a:xfrm>
          <a:prstGeom prst="rect">
            <a:avLst/>
          </a:prstGeom>
        </p:spPr>
      </p:pic>
      <p:sp>
        <p:nvSpPr>
          <p:cNvPr id="3" name="TextBox 3"/>
          <p:cNvSpPr txBox="1"/>
          <p:nvPr/>
        </p:nvSpPr>
        <p:spPr>
          <a:xfrm>
            <a:off x="5417813" y="1544614"/>
            <a:ext cx="5880469"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科学管理理论</a:t>
            </a:r>
          </a:p>
        </p:txBody>
      </p:sp>
      <p:sp>
        <p:nvSpPr>
          <p:cNvPr id="4" name="TextBox 4"/>
          <p:cNvSpPr txBox="1"/>
          <p:nvPr/>
        </p:nvSpPr>
        <p:spPr>
          <a:xfrm>
            <a:off x="5434616" y="1977702"/>
            <a:ext cx="5863667" cy="79231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强调对工作任务进行细分，确定最佳工作方法和工作流程，以提高工作效率。</a:t>
            </a:r>
          </a:p>
        </p:txBody>
      </p:sp>
      <p:sp>
        <p:nvSpPr>
          <p:cNvPr id="5" name="TextBox 5"/>
          <p:cNvSpPr txBox="1"/>
          <p:nvPr/>
        </p:nvSpPr>
        <p:spPr>
          <a:xfrm>
            <a:off x="5417813" y="2922420"/>
            <a:ext cx="5880469"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工业工程理论</a:t>
            </a:r>
          </a:p>
        </p:txBody>
      </p:sp>
      <p:sp>
        <p:nvSpPr>
          <p:cNvPr id="6" name="TextBox 6"/>
          <p:cNvSpPr txBox="1"/>
          <p:nvPr/>
        </p:nvSpPr>
        <p:spPr>
          <a:xfrm>
            <a:off x="5434616" y="3374559"/>
            <a:ext cx="5863667" cy="79231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通过对工作过程进行系统分析和设计，寻求最佳工作方法和工作环境，减少浪费和疲劳。</a:t>
            </a:r>
          </a:p>
        </p:txBody>
      </p:sp>
      <p:sp>
        <p:nvSpPr>
          <p:cNvPr id="7" name="TextBox 7"/>
          <p:cNvSpPr txBox="1"/>
          <p:nvPr/>
        </p:nvSpPr>
        <p:spPr>
          <a:xfrm>
            <a:off x="5417813" y="4286711"/>
            <a:ext cx="5880469"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职位分类理论</a:t>
            </a:r>
          </a:p>
        </p:txBody>
      </p:sp>
      <p:sp>
        <p:nvSpPr>
          <p:cNvPr id="8" name="TextBox 8"/>
          <p:cNvSpPr txBox="1"/>
          <p:nvPr/>
        </p:nvSpPr>
        <p:spPr>
          <a:xfrm>
            <a:off x="5434616" y="4719800"/>
            <a:ext cx="5863667" cy="79231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根据工作性质、职责和要求，将职位划分为不同的类别和等级，为人力资源管理提供依据。</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经典工作分析理论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995" r="1999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强调工作的内在特征对员工激励和工作满意度的影响，提倡设计具有挑战性、自主性和反馈性的工作。</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工作特征模型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关注员工个体特征与工作绩效的关系，识别高绩效员工所具备的胜任力特征，为人员选拔和培训提供依据。</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胜任力模型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认为员工与工作之间的匹配程度对工作绩效和员工满意度有重要影响，提倡将员工的能力、兴趣与工作要求相匹配。</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工作-人匹配理论</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现代工作分析理论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flipH="1">
            <a:off x="6041106" y="1736764"/>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89511" y="223711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经典工作分析理论注重对工作本身的描述和规范，适用于工作内容相对固定、标准化的场景；现代工作分析理论则更加关注员工个体特征和工作环境的互动，适用于工作内容灵活多变、需要员工发挥创造性和主动性的场景。</a:t>
            </a:r>
          </a:p>
        </p:txBody>
      </p:sp>
      <p:sp>
        <p:nvSpPr>
          <p:cNvPr id="5" name="TextBox 5"/>
          <p:cNvSpPr txBox="1"/>
          <p:nvPr/>
        </p:nvSpPr>
        <p:spPr>
          <a:xfrm>
            <a:off x="6572628" y="223711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实际应用中，可以根据具体的工作性质和职位要求，选择适合的工作分析理论和方法。例如，对于生产线上的操作工人，可以采用科学管理理论和工业工程理论进行工作分析；而对于研发人员或销售人员等需要发挥创造性和主动性的职位，则更适合采用工作特征模型、胜任力模型或工作-人匹配理论进行分析。</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不同理论比较与适用场景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工作分析方法与技术</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直接观察</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分析者直接观察员工的工作过程，记录其工作内容、方法、工具等。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间接观察</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通过监控、录像等手段观察员工的工作表现，以获取相关信息。</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系统观察</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根据预设的观察计划和标准，对员工的工作进行全面、系统的观察和分析。</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按照预设的访谈提纲和问题进行访谈，获取标准化的工作信息。</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结构化访谈</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根据访谈对象的实际情况灵活提问，获取更深入的工作信息。</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非结构化访谈</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同时与多名员工进行访谈，了解不同岗位的工作内容和相互关系。</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集体访谈</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访谈法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让员工自由回答问卷中的问题，获取更广泛的工作信息。</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开放式问卷</a:t>
            </a:r>
          </a:p>
        </p:txBody>
      </p:sp>
      <p:pic>
        <p:nvPicPr>
          <p:cNvPr id="5" name="Picture 5"/>
          <p:cNvPicPr>
            <a:picLocks noChangeAspect="1"/>
          </p:cNvPicPr>
          <p:nvPr/>
        </p:nvPicPr>
        <p:blipFill>
          <a:blip r:embed="rId2"/>
          <a:srcRect l="17792" r="17792"/>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提供固定的选项让员工选择，便于量化和统计分析。</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封闭式问卷</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结合开放式和封闭式问题，兼顾广度和深度的工作信息获取。</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混合式问卷</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问卷调查法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14667" r="14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电子工作日志</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利用电子手段记录工作日志，实现实时、便捷的信息获取和管理。</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常规工作日志</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员工按照要求记录每天的工作内容、时间、方法等，以获取详细的工作信息。</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关键事件日志</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员工记录工作中的关键事件和特殊情况，以便分析工作难点和问题。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工作日志法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9824" b="19824"/>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关键事件记录</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分析者记录员工在工作中的关键事件，包括成功和失败的事件。</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关键事件分析</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对记录的关键事件进行深入分析，找出导致事件发生的因素和影响。</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关键事件应用</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将分析结果应用于工作改进和员工培训等方面，提高工作绩效。</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关键事件法</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https://d.book118.com/706120010014010044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2024-09-12T06:46:45.997</cp:lastPrinted>
  <dcterms:created xsi:type="dcterms:W3CDTF">2024-09-11T22:46:46Z</dcterms:created>
  <dcterms:modified xsi:type="dcterms:W3CDTF">2024-09-11T22:46:48Z</dcterms:modified>
</cp:coreProperties>
</file>