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A6DE05-02AB-4792-B4B9-481FE2100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7D10F-0BB5-4C6E-B289-20213B123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855408-89A9-4E3A-B5DB-B1C7D7A85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073514-7999-4A65-9395-6B6719635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36FADE-2EBC-4209-B8FF-7796D37CE9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0F0140-F265-400E-AB0D-DCFFE73434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4FF534-1564-409C-B2A6-8482930C4D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9BCBF-9E1E-437D-80DF-0BCE610F7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5F44BB-E727-4FE6-A170-8FE4E8765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CD2F68-9F62-4683-B9E4-C2A2C1D22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5662C7-12C1-4874-810C-005116C13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2411421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黄斑裂孔患者教育与管理方案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以下是一个《黄斑裂孔患者教育与管理方案》PPT的8个提纲：
 黄斑裂孔的定义与病因
 黄斑裂孔的症状与诊断
 黄斑裂孔的治疗方法
 手术治疗的步骤与注意事项
 术后护理与康复指导
 饮食与生活习惯的建议
 定期复查与随访的重要性
 患者心理支持与疏导</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黄斑裂孔的定义与病因</a:t>
            </a:r>
          </a:p>
        </p:txBody>
      </p:sp>
      <p:sp>
        <p:nvSpPr>
          <p:cNvPr id="3" name="Subtitle 2"/>
          <p:cNvSpPr>
            <a:spLocks noGrp="1"/>
          </p:cNvSpPr>
          <p:nvPr>
            <p:ph type="subTitle" idx="1"/>
          </p:nvPr>
        </p:nvSpPr>
        <p:spPr/>
        <p:txBody>
          <a:bodyPr/>
          <a:lstStyle/>
          <a:p>
            <a:r>
              <a:t>黄斑裂孔患者教育与管理方案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黄斑裂孔的定义与病因</a:t>
            </a:r>
          </a:p>
        </p:txBody>
      </p:sp>
      <p:sp>
        <p:nvSpPr>
          <p:cNvPr id="3" name="Text Placeholder 2"/>
          <p:cNvSpPr>
            <a:spLocks noGrp="1"/>
          </p:cNvSpPr>
          <p:nvPr>
            <p:ph type="body" idx="1"/>
          </p:nvPr>
        </p:nvSpPr>
        <p:spPr/>
        <p:txBody>
          <a:bodyPr/>
          <a:lstStyle/>
          <a:p>
            <a:r>
              <a:t>黄斑裂孔的定义</a:t>
            </a:r>
          </a:p>
        </p:txBody>
      </p:sp>
      <p:sp>
        <p:nvSpPr>
          <p:cNvPr id="4" name="Content Placeholder 3"/>
          <p:cNvSpPr>
            <a:spLocks noGrp="1"/>
          </p:cNvSpPr>
          <p:nvPr>
            <p:ph sz="half" idx="2"/>
          </p:nvPr>
        </p:nvSpPr>
        <p:spPr/>
        <p:txBody>
          <a:bodyPr/>
          <a:lstStyle/>
          <a:p>
            <a:r>
              <a:t>1.黄斑裂孔是一种眼底疾病，主要表现为黄斑区的视网膜组织出现全层缺损。</a:t>
            </a:r>
          </a:p>
          <a:p>
            <a:r>
              <a:t>2.黄斑裂孔可导致视力下降、视物变形等症状，严重影响患者的生活质量。</a:t>
            </a:r>
          </a:p>
          <a:p>
            <a:r>
              <a:t>3.黄斑裂孔的诊断主要依靠眼底检查和影像学检查。</a:t>
            </a:r>
          </a:p>
          <a:p/>
        </p:txBody>
      </p:sp>
      <p:sp>
        <p:nvSpPr>
          <p:cNvPr id="5" name="Text Placeholder 4"/>
          <p:cNvSpPr>
            <a:spLocks noGrp="1"/>
          </p:cNvSpPr>
          <p:nvPr>
            <p:ph type="body" idx="3"/>
          </p:nvPr>
        </p:nvSpPr>
        <p:spPr/>
        <p:txBody>
          <a:bodyPr/>
          <a:lstStyle/>
          <a:p>
            <a:r>
              <a:t>黄斑裂孔的病因</a:t>
            </a:r>
          </a:p>
        </p:txBody>
      </p:sp>
      <p:sp>
        <p:nvSpPr>
          <p:cNvPr id="6" name="Content Placeholder 5"/>
          <p:cNvSpPr>
            <a:spLocks noGrp="1"/>
          </p:cNvSpPr>
          <p:nvPr>
            <p:ph sz="half" idx="4"/>
          </p:nvPr>
        </p:nvSpPr>
        <p:spPr/>
        <p:txBody>
          <a:bodyPr/>
          <a:lstStyle/>
          <a:p>
            <a:r>
              <a:t>1.黄斑裂孔的主要病因包括年龄相关性黄斑变性、高度近视、眼部外伤等。</a:t>
            </a:r>
          </a:p>
          <a:p>
            <a:r>
              <a:t>2.其中，年龄相关性黄斑变性是导致黄斑裂孔最常见的原因，多见于50岁以上的老年人。</a:t>
            </a:r>
          </a:p>
          <a:p>
            <a:r>
              <a:t>3.高度近视和眼部外伤也是导致黄斑裂孔的重要原因，需要注意保护眼睛避免受伤。</a:t>
            </a:r>
          </a:p>
          <a:p>
            <a:r>
              <a:t>以上内容仅供参考，具体情况需由专业医生进行检查和诊断。如果您有关于黄斑裂孔的任何疑虑或症状，建议尽快就医咨询专业医生的意见。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黄斑裂孔的症状与诊断</a:t>
            </a:r>
          </a:p>
        </p:txBody>
      </p:sp>
      <p:sp>
        <p:nvSpPr>
          <p:cNvPr id="3" name="Subtitle 2"/>
          <p:cNvSpPr>
            <a:spLocks noGrp="1"/>
          </p:cNvSpPr>
          <p:nvPr>
            <p:ph type="subTitle" idx="1"/>
          </p:nvPr>
        </p:nvSpPr>
        <p:spPr/>
        <p:txBody>
          <a:bodyPr/>
          <a:lstStyle/>
          <a:p>
            <a:r>
              <a:t>黄斑裂孔患者教育与管理方案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黄斑裂孔的症状与诊断</a:t>
            </a:r>
          </a:p>
        </p:txBody>
      </p:sp>
      <p:sp>
        <p:nvSpPr>
          <p:cNvPr id="3" name="Text Placeholder 2"/>
          <p:cNvSpPr>
            <a:spLocks noGrp="1"/>
          </p:cNvSpPr>
          <p:nvPr>
            <p:ph type="body" idx="1"/>
          </p:nvPr>
        </p:nvSpPr>
        <p:spPr/>
        <p:txBody>
          <a:bodyPr/>
          <a:lstStyle/>
          <a:p>
            <a:r>
              <a:t>黄斑裂孔的症状</a:t>
            </a:r>
          </a:p>
        </p:txBody>
      </p:sp>
      <p:sp>
        <p:nvSpPr>
          <p:cNvPr id="4" name="Content Placeholder 3"/>
          <p:cNvSpPr>
            <a:spLocks noGrp="1"/>
          </p:cNvSpPr>
          <p:nvPr>
            <p:ph sz="half" idx="2"/>
          </p:nvPr>
        </p:nvSpPr>
        <p:spPr/>
        <p:txBody>
          <a:bodyPr/>
          <a:lstStyle/>
          <a:p>
            <a:r>
              <a:t>1.视力下降：黄斑裂孔会导致视力明显下降，特别是中心视力。</a:t>
            </a:r>
          </a:p>
          <a:p>
            <a:r>
              <a:t>2.视物变形：患者可能会发现视物变形，如直线变为弯曲。</a:t>
            </a:r>
          </a:p>
          <a:p>
            <a:r>
              <a:t>3.色觉异常：黄斑裂孔可能引起色觉异常，如看到颜色鲜艳的点或线条。</a:t>
            </a:r>
          </a:p>
          <a:p>
            <a:r>
              <a:t>黄斑裂孔的症状可能因人而异，若有以上症状出现，应及时就医进行专业检查。</a:t>
            </a:r>
          </a:p>
          <a:p/>
        </p:txBody>
      </p:sp>
      <p:sp>
        <p:nvSpPr>
          <p:cNvPr id="5" name="Text Placeholder 4"/>
          <p:cNvSpPr>
            <a:spLocks noGrp="1"/>
          </p:cNvSpPr>
          <p:nvPr>
            <p:ph type="body" idx="3"/>
          </p:nvPr>
        </p:nvSpPr>
        <p:spPr/>
        <p:txBody>
          <a:bodyPr/>
          <a:lstStyle/>
          <a:p>
            <a:r>
              <a:t>黄斑裂孔的诊断</a:t>
            </a:r>
          </a:p>
        </p:txBody>
      </p:sp>
      <p:sp>
        <p:nvSpPr>
          <p:cNvPr id="6" name="Content Placeholder 5"/>
          <p:cNvSpPr>
            <a:spLocks noGrp="1"/>
          </p:cNvSpPr>
          <p:nvPr>
            <p:ph sz="half" idx="4"/>
          </p:nvPr>
        </p:nvSpPr>
        <p:spPr/>
        <p:txBody>
          <a:bodyPr/>
          <a:lstStyle/>
          <a:p>
            <a:r>
              <a:t>1.眼科检查：包括视力检查、眼底镜检查，以初步评估黄斑区的情况。</a:t>
            </a:r>
          </a:p>
          <a:p>
            <a:r>
              <a:t>2.光学相干断层扫描（OCT）：这是一种无创、高精度的影像检查技术，能够清晰地显示黄斑区的结构，帮助医生确诊黄斑裂孔。</a:t>
            </a:r>
          </a:p>
          <a:p>
            <a:r>
              <a:t>3.荧光素血管造影：通过注射荧光素，观察眼底血管的渗漏情况，进一步评估黄斑裂孔的病情。</a:t>
            </a:r>
          </a:p>
          <a:p>
            <a:r>
              <a:t>以上诊断方法仅供参考，具体诊断需依据医生的专业判断。若确诊为黄斑裂孔，应尽早就医，根据病情制定合适的治疗与管理方案。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黄斑裂孔的治疗方法</a:t>
            </a:r>
          </a:p>
        </p:txBody>
      </p:sp>
      <p:sp>
        <p:nvSpPr>
          <p:cNvPr id="3" name="Subtitle 2"/>
          <p:cNvSpPr>
            <a:spLocks noGrp="1"/>
          </p:cNvSpPr>
          <p:nvPr>
            <p:ph type="subTitle" idx="1"/>
          </p:nvPr>
        </p:nvSpPr>
        <p:spPr/>
        <p:txBody>
          <a:bodyPr/>
          <a:lstStyle/>
          <a:p>
            <a:r>
              <a:t>黄斑裂孔患者教育与管理方案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黄斑裂孔的治疗方法</a:t>
            </a:r>
          </a:p>
        </p:txBody>
      </p:sp>
      <p:sp>
        <p:nvSpPr>
          <p:cNvPr id="3" name="Text Placeholder 2"/>
          <p:cNvSpPr>
            <a:spLocks noGrp="1"/>
          </p:cNvSpPr>
          <p:nvPr>
            <p:ph type="body" idx="1"/>
          </p:nvPr>
        </p:nvSpPr>
        <p:spPr/>
        <p:txBody>
          <a:bodyPr/>
          <a:lstStyle/>
          <a:p>
            <a:r>
              <a:t>药物治疗</a:t>
            </a:r>
          </a:p>
        </p:txBody>
      </p:sp>
      <p:sp>
        <p:nvSpPr>
          <p:cNvPr id="4" name="Content Placeholder 3"/>
          <p:cNvSpPr>
            <a:spLocks noGrp="1"/>
          </p:cNvSpPr>
          <p:nvPr>
            <p:ph sz="half" idx="2"/>
          </p:nvPr>
        </p:nvSpPr>
        <p:spPr/>
        <p:txBody>
          <a:bodyPr/>
          <a:lstStyle/>
          <a:p>
            <a:r>
              <a:t>1.药物治疗黄斑裂孔主要是通过给予患者特定的药物，以控制病情的发展。常用的药物包括非甾体消炎药、血管收缩剂等，这些药物可以帮助减轻黄斑区的炎症和水肿，从而减缓病情的恶化。</a:t>
            </a:r>
          </a:p>
          <a:p>
            <a:r>
              <a:t>2.药物治疗需要持续进行，患者需要按照医生的指导定时定量服用药物，以确保药物的有效性。同时，患者需要注意观察自己的病情变化，如有任何异常情况应及时向医生报告。</a:t>
            </a:r>
          </a:p>
          <a:p/>
        </p:txBody>
      </p:sp>
      <p:sp>
        <p:nvSpPr>
          <p:cNvPr id="5" name="Text Placeholder 4"/>
          <p:cNvSpPr>
            <a:spLocks noGrp="1"/>
          </p:cNvSpPr>
          <p:nvPr>
            <p:ph type="body" idx="3"/>
          </p:nvPr>
        </p:nvSpPr>
        <p:spPr/>
        <p:txBody>
          <a:bodyPr/>
          <a:lstStyle/>
          <a:p>
            <a:r>
              <a:t>光动力治疗</a:t>
            </a:r>
          </a:p>
        </p:txBody>
      </p:sp>
      <p:sp>
        <p:nvSpPr>
          <p:cNvPr id="6" name="Content Placeholder 5"/>
          <p:cNvSpPr>
            <a:spLocks noGrp="1"/>
          </p:cNvSpPr>
          <p:nvPr>
            <p:ph sz="half" idx="4"/>
          </p:nvPr>
        </p:nvSpPr>
        <p:spPr/>
        <p:txBody>
          <a:bodyPr/>
          <a:lstStyle/>
          <a:p>
            <a:r>
              <a:t>1.光动力治疗是一种新兴的治疗黄斑裂孔的方法，它通过向患者注射一种光敏剂，然后利用激光照射病变部位，从而达到治疗的效果。</a:t>
            </a:r>
          </a:p>
          <a:p>
            <a:r>
              <a:t>2.光动力治疗具有创伤小、恢复快的优点，但同时也有一些副作用，如可能会引起视网膜色素上皮细胞的损伤等。因此，在进行光动力治疗前，患者需要充分了解治疗的风险和效果，并在医生的指导下做出决策。</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黄斑裂孔的治疗方法</a:t>
            </a:r>
          </a:p>
        </p:txBody>
      </p:sp>
      <p:sp>
        <p:nvSpPr>
          <p:cNvPr id="3" name="Text Placeholder 2"/>
          <p:cNvSpPr>
            <a:spLocks noGrp="1"/>
          </p:cNvSpPr>
          <p:nvPr>
            <p:ph type="body" idx="1"/>
          </p:nvPr>
        </p:nvSpPr>
        <p:spPr/>
        <p:txBody>
          <a:bodyPr/>
          <a:lstStyle/>
          <a:p>
            <a:r>
              <a:t>手术治疗</a:t>
            </a:r>
          </a:p>
        </p:txBody>
      </p:sp>
      <p:sp>
        <p:nvSpPr>
          <p:cNvPr id="4" name="Content Placeholder 3"/>
          <p:cNvSpPr>
            <a:spLocks noGrp="1"/>
          </p:cNvSpPr>
          <p:nvPr>
            <p:ph sz="half" idx="2"/>
          </p:nvPr>
        </p:nvSpPr>
        <p:spPr/>
        <p:txBody>
          <a:bodyPr/>
          <a:lstStyle/>
          <a:p>
            <a:r>
              <a:t>1.对于一些病情较重的黄斑裂孔患者，可能需要进行手术治疗。手术主要是通过修复或替换病变的视网膜组织，以恢复视力和改善病情。</a:t>
            </a:r>
          </a:p>
          <a:p>
            <a:r>
              <a:t>2.手术治疗虽然有一定的风险，但是随着技术的不断发展，手术的安全性和有效性也在不断提高。患者在选择手术治疗前，需要充分了解手术的风险和效果，并在医生的指导下做出决策。</a:t>
            </a:r>
          </a:p>
          <a:p/>
        </p:txBody>
      </p:sp>
      <p:sp>
        <p:nvSpPr>
          <p:cNvPr id="5" name="Text Placeholder 4"/>
          <p:cNvSpPr>
            <a:spLocks noGrp="1"/>
          </p:cNvSpPr>
          <p:nvPr>
            <p:ph type="body" idx="3"/>
          </p:nvPr>
        </p:nvSpPr>
        <p:spPr/>
        <p:txBody>
          <a:bodyPr/>
          <a:lstStyle/>
          <a:p>
            <a:r>
              <a:t>生活方式的调整</a:t>
            </a:r>
          </a:p>
        </p:txBody>
      </p:sp>
      <p:sp>
        <p:nvSpPr>
          <p:cNvPr id="6" name="Content Placeholder 5"/>
          <p:cNvSpPr>
            <a:spLocks noGrp="1"/>
          </p:cNvSpPr>
          <p:nvPr>
            <p:ph sz="half" idx="4"/>
          </p:nvPr>
        </p:nvSpPr>
        <p:spPr/>
        <p:txBody>
          <a:bodyPr/>
          <a:lstStyle/>
          <a:p>
            <a:r>
              <a:t>1.黄斑裂孔患者需要注意保持健康的生活方式，包括保持饮食均衡、适当运动、避免过度用眼等。这些措施可以帮助控制病情的发展，提高治疗效果。</a:t>
            </a:r>
          </a:p>
          <a:p>
            <a:r>
              <a:t>2.同时，患者还需要避免一些不良的生活习惯，如吸烟、饮酒等，这些习惯可能会加重病情，影响治疗效果。</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黄斑裂孔的治疗方法</a:t>
            </a:r>
          </a:p>
        </p:txBody>
      </p:sp>
      <p:sp>
        <p:nvSpPr>
          <p:cNvPr id="3" name="Text Placeholder 2"/>
          <p:cNvSpPr>
            <a:spLocks noGrp="1"/>
          </p:cNvSpPr>
          <p:nvPr>
            <p:ph type="body" idx="1"/>
          </p:nvPr>
        </p:nvSpPr>
        <p:spPr/>
        <p:txBody>
          <a:bodyPr/>
          <a:lstStyle/>
          <a:p>
            <a:r>
              <a:t>定期随访</a:t>
            </a:r>
          </a:p>
        </p:txBody>
      </p:sp>
      <p:sp>
        <p:nvSpPr>
          <p:cNvPr id="4" name="Content Placeholder 3"/>
          <p:cNvSpPr>
            <a:spLocks noGrp="1"/>
          </p:cNvSpPr>
          <p:nvPr>
            <p:ph sz="half" idx="2"/>
          </p:nvPr>
        </p:nvSpPr>
        <p:spPr/>
        <p:txBody>
          <a:bodyPr/>
          <a:lstStyle/>
          <a:p>
            <a:r>
              <a:t>1.黄斑裂孔患者需要定期进行随访，以便及时了解病情的变化和治疗效果。随访可以通过眼科检查、视力测试等方式进行，帮助医生及时调整治疗方案。</a:t>
            </a:r>
          </a:p>
          <a:p>
            <a:r>
              <a:t>2.患者需要充分重视随访的重要性，按照医生的指导定期进行随访，以便及时发现病情变化并采取有效措施。</a:t>
            </a:r>
          </a:p>
          <a:p/>
        </p:txBody>
      </p:sp>
      <p:sp>
        <p:nvSpPr>
          <p:cNvPr id="5" name="Text Placeholder 4"/>
          <p:cNvSpPr>
            <a:spLocks noGrp="1"/>
          </p:cNvSpPr>
          <p:nvPr>
            <p:ph type="body" idx="3"/>
          </p:nvPr>
        </p:nvSpPr>
        <p:spPr/>
        <p:txBody>
          <a:bodyPr/>
          <a:lstStyle/>
          <a:p>
            <a:r>
              <a:t>心理健康的关注</a:t>
            </a:r>
          </a:p>
        </p:txBody>
      </p:sp>
      <p:sp>
        <p:nvSpPr>
          <p:cNvPr id="6" name="Content Placeholder 5"/>
          <p:cNvSpPr>
            <a:spLocks noGrp="1"/>
          </p:cNvSpPr>
          <p:nvPr>
            <p:ph sz="half" idx="4"/>
          </p:nvPr>
        </p:nvSpPr>
        <p:spPr/>
        <p:txBody>
          <a:bodyPr/>
          <a:lstStyle/>
          <a:p>
            <a:r>
              <a:t>1.黄斑裂孔患者可能会出现焦虑、抑郁等心理问题，这些问题可能会影响治疗效果和患者的生活质量。因此，患者需要关注心理健康，及时寻求心理帮助和支持。</a:t>
            </a:r>
          </a:p>
          <a:p>
            <a:r>
              <a:t>2.患者可以通过心理咨询、社交活动等方式缓解心理压力，提高心理健康水平。同时，家属和社会也需要关注患者的心理健康状况，提供必要的支持和帮助。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手术治疗的步骤与注意事项</a:t>
            </a:r>
          </a:p>
        </p:txBody>
      </p:sp>
      <p:sp>
        <p:nvSpPr>
          <p:cNvPr id="3" name="Subtitle 2"/>
          <p:cNvSpPr>
            <a:spLocks noGrp="1"/>
          </p:cNvSpPr>
          <p:nvPr>
            <p:ph type="subTitle" idx="1"/>
          </p:nvPr>
        </p:nvSpPr>
        <p:spPr/>
        <p:txBody>
          <a:bodyPr/>
          <a:lstStyle/>
          <a:p>
            <a:r>
              <a:t>黄斑裂孔患者教育与管理方案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手术治疗的步骤与注意事项</a:t>
            </a:r>
          </a:p>
        </p:txBody>
      </p:sp>
      <p:sp>
        <p:nvSpPr>
          <p:cNvPr id="3" name="Text Placeholder 2"/>
          <p:cNvSpPr>
            <a:spLocks noGrp="1"/>
          </p:cNvSpPr>
          <p:nvPr>
            <p:ph type="body" idx="1"/>
          </p:nvPr>
        </p:nvSpPr>
        <p:spPr/>
        <p:txBody>
          <a:bodyPr/>
          <a:lstStyle/>
          <a:p>
            <a:r>
              <a:t>手术治疗步骤</a:t>
            </a:r>
          </a:p>
        </p:txBody>
      </p:sp>
      <p:sp>
        <p:nvSpPr>
          <p:cNvPr id="4" name="Content Placeholder 3"/>
          <p:cNvSpPr>
            <a:spLocks noGrp="1"/>
          </p:cNvSpPr>
          <p:nvPr>
            <p:ph sz="half" idx="2"/>
          </p:nvPr>
        </p:nvSpPr>
        <p:spPr/>
        <p:txBody>
          <a:bodyPr/>
          <a:lstStyle/>
          <a:p>
            <a:r>
              <a:t>1.手术前评估：在手术前，医生会进行全面的评估，以确定患者的黄斑裂孔情况、视力状况以及是否存在其他眼部问题。</a:t>
            </a:r>
          </a:p>
          <a:p>
            <a:r>
              <a:t>2.手术方法选择：根据患者的具体情况，医生会选择适合的手术方法，如玻璃体切割术、内界膜剥离术等。</a:t>
            </a:r>
          </a:p>
          <a:p>
            <a:r>
              <a:t>3.手术过程：手术过程中，患者需要保持安静，配合医生的要求，同时保持眼部清洁，避免感染。</a:t>
            </a:r>
          </a:p>
          <a:p/>
        </p:txBody>
      </p:sp>
      <p:sp>
        <p:nvSpPr>
          <p:cNvPr id="5" name="Text Placeholder 4"/>
          <p:cNvSpPr>
            <a:spLocks noGrp="1"/>
          </p:cNvSpPr>
          <p:nvPr>
            <p:ph type="body" idx="3"/>
          </p:nvPr>
        </p:nvSpPr>
        <p:spPr/>
        <p:txBody>
          <a:bodyPr/>
          <a:lstStyle/>
          <a:p>
            <a:r>
              <a:t>手术后注意事项</a:t>
            </a:r>
          </a:p>
        </p:txBody>
      </p:sp>
      <p:sp>
        <p:nvSpPr>
          <p:cNvPr id="6" name="Content Placeholder 5"/>
          <p:cNvSpPr>
            <a:spLocks noGrp="1"/>
          </p:cNvSpPr>
          <p:nvPr>
            <p:ph sz="half" idx="4"/>
          </p:nvPr>
        </p:nvSpPr>
        <p:spPr/>
        <p:txBody>
          <a:bodyPr/>
          <a:lstStyle/>
          <a:p>
            <a:r>
              <a:t>1.术后休息：手术后患者需要充分休息，避免剧烈运动和过度劳累，以免影响手术效果。</a:t>
            </a:r>
          </a:p>
          <a:p>
            <a:r>
              <a:t>2.术后用药：医生会开具相应的眼药水或口服药物，患者需要按时用药，并注意用药方法和剂量。</a:t>
            </a:r>
          </a:p>
          <a:p>
            <a:r>
              <a:t>3.术后复查：手术后患者需要定期进行复查，以便及时了解手术效果和黄斑裂孔的恢复情况。</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手术治疗的步骤与注意事项</a:t>
            </a:r>
          </a:p>
        </p:txBody>
      </p:sp>
      <p:sp>
        <p:nvSpPr>
          <p:cNvPr id="3" name="Text Placeholder 2"/>
          <p:cNvSpPr>
            <a:spLocks noGrp="1"/>
          </p:cNvSpPr>
          <p:nvPr>
            <p:ph type="body" idx="1"/>
          </p:nvPr>
        </p:nvSpPr>
        <p:spPr/>
        <p:txBody>
          <a:bodyPr/>
          <a:lstStyle/>
          <a:p>
            <a:r>
              <a:t>饮食调节</a:t>
            </a:r>
          </a:p>
        </p:txBody>
      </p:sp>
      <p:sp>
        <p:nvSpPr>
          <p:cNvPr id="4" name="Content Placeholder 3"/>
          <p:cNvSpPr>
            <a:spLocks noGrp="1"/>
          </p:cNvSpPr>
          <p:nvPr>
            <p:ph sz="half" idx="2"/>
          </p:nvPr>
        </p:nvSpPr>
        <p:spPr/>
        <p:txBody>
          <a:bodyPr/>
          <a:lstStyle/>
          <a:p>
            <a:r>
              <a:t>1.增加蛋白质的摄入：手术后患者需要适当增加蛋白质的摄入，以促进伤口愈合和眼部组织的修复。</a:t>
            </a:r>
          </a:p>
          <a:p>
            <a:r>
              <a:t>2.多吃蔬菜水果：蔬菜水果中含有丰富的维生素和矿物质，有助于改善眼部血液循环，促进黄斑裂孔的恢复。</a:t>
            </a:r>
          </a:p>
          <a:p>
            <a:r>
              <a:t>3.避免刺激性食物：避免食用辛辣、油腻等刺激性食物，以免影响伤口愈合和眼部不适感。</a:t>
            </a:r>
          </a:p>
          <a:p/>
        </p:txBody>
      </p:sp>
      <p:sp>
        <p:nvSpPr>
          <p:cNvPr id="5" name="Text Placeholder 4"/>
          <p:cNvSpPr>
            <a:spLocks noGrp="1"/>
          </p:cNvSpPr>
          <p:nvPr>
            <p:ph type="body" idx="3"/>
          </p:nvPr>
        </p:nvSpPr>
        <p:spPr/>
        <p:txBody>
          <a:bodyPr/>
          <a:lstStyle/>
          <a:p>
            <a:r>
              <a:t>心理调适</a:t>
            </a:r>
          </a:p>
        </p:txBody>
      </p:sp>
      <p:sp>
        <p:nvSpPr>
          <p:cNvPr id="6" name="Content Placeholder 5"/>
          <p:cNvSpPr>
            <a:spLocks noGrp="1"/>
          </p:cNvSpPr>
          <p:nvPr>
            <p:ph sz="half" idx="4"/>
          </p:nvPr>
        </p:nvSpPr>
        <p:spPr/>
        <p:txBody>
          <a:bodyPr/>
          <a:lstStyle/>
          <a:p>
            <a:r>
              <a:t>1.保持积极心态：面对手术和疾病，患者需要保持积极的心态，配合医生的治疗，相信自己能够康复。</a:t>
            </a:r>
          </a:p>
          <a:p>
            <a:r>
              <a:t>2.寻求心理支持：如果感到焦虑、恐惧等负面情绪，可以向家人、朋友或心理医生寻求支持和帮助。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手术治疗的步骤与注意事项</a:t>
            </a:r>
          </a:p>
        </p:txBody>
      </p:sp>
      <p:sp>
        <p:nvSpPr>
          <p:cNvPr id="3" name="Content Placeholder 2"/>
          <p:cNvSpPr>
            <a:spLocks noGrp="1"/>
          </p:cNvSpPr>
          <p:nvPr>
            <p:ph sz="half" idx="2"/>
          </p:nvPr>
        </p:nvSpPr>
        <p:spPr/>
        <p:txBody>
          <a:bodyPr/>
          <a:lstStyle/>
          <a:p>
            <a:r>
              <a:t>1.避免长时间用眼：手术后患者需要避免长时间用眼，如长时间看书、看电视等，以免加重眼部负担。</a:t>
            </a:r>
          </a:p>
          <a:p>
            <a:r>
              <a:t>2.保持眼部清洁：保持眼部清洁，避免感染，同时不要用手揉眼，以免对眼部造成伤害。</a:t>
            </a:r>
          </a:p>
          <a:p>
            <a:r>
              <a:t>3.调整作息时间：保持规律的作息时间，保证充足的睡眠，有助于眼部恢复和身体健康。</a:t>
            </a:r>
          </a:p>
          <a:p/>
        </p:txBody>
      </p:sp>
      <p:sp>
        <p:nvSpPr>
          <p:cNvPr id="4" name="Text Placeholder 3"/>
          <p:cNvSpPr>
            <a:spLocks noGrp="1"/>
          </p:cNvSpPr>
          <p:nvPr>
            <p:ph type="body" idx="3"/>
          </p:nvPr>
        </p:nvSpPr>
        <p:spPr/>
        <p:txBody>
          <a:bodyPr/>
          <a:lstStyle/>
          <a:p>
            <a:r>
              <a:t>康复训练</a:t>
            </a:r>
          </a:p>
        </p:txBody>
      </p:sp>
      <p:sp>
        <p:nvSpPr>
          <p:cNvPr id="5" name="Content Placeholder 4"/>
          <p:cNvSpPr>
            <a:spLocks noGrp="1"/>
          </p:cNvSpPr>
          <p:nvPr>
            <p:ph sz="half" idx="4"/>
          </p:nvPr>
        </p:nvSpPr>
        <p:spPr/>
        <p:txBody>
          <a:bodyPr/>
          <a:lstStyle/>
          <a:p>
            <a:r>
              <a:t>1.眼部运动：在医生的指导下进行眼部运动，有助于改善眼部血液循环，促进黄斑裂孔的恢复。</a:t>
            </a:r>
          </a:p>
          <a:p>
            <a:r>
              <a:t>2.视觉训练：通过视觉训练可以提高患者的视力和视觉质量，促进黄斑功能的恢复。</a:t>
            </a:r>
          </a:p>
          <a:p>
            <a:r>
              <a:t>以上内容仅供参考，具体手术治疗步骤和注意事项需要根据患者的具体情况和医生的建议来确定。</a:t>
            </a:r>
          </a:p>
        </p:txBody>
      </p:sp>
      <p:sp>
        <p:nvSpPr>
          <p:cNvPr id="6" name="Text Placeholder 5"/>
          <p:cNvSpPr>
            <a:spLocks noGrp="1"/>
          </p:cNvSpPr>
          <p:nvPr>
            <p:ph type="body" idx="1"/>
          </p:nvPr>
        </p:nvSpPr>
        <p:spPr/>
        <p:txBody>
          <a:bodyPr/>
          <a:lstStyle/>
          <a:p>
            <a:r>
              <a:t>生活习惯调整</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术后护理与康复指导</a:t>
            </a:r>
          </a:p>
        </p:txBody>
      </p:sp>
      <p:sp>
        <p:nvSpPr>
          <p:cNvPr id="3" name="Subtitle 2"/>
          <p:cNvSpPr>
            <a:spLocks noGrp="1"/>
          </p:cNvSpPr>
          <p:nvPr>
            <p:ph type="subTitle" idx="1"/>
          </p:nvPr>
        </p:nvSpPr>
        <p:spPr/>
        <p:txBody>
          <a:bodyPr/>
          <a:lstStyle/>
          <a:p>
            <a:r>
              <a:t>黄斑裂孔患者教育与管理方案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https://d.book118.com/706124114214010051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黄斑裂孔的定义与病因</vt:lpstr>
      <vt:lpstr> 黄斑裂孔的定义与病因</vt:lpstr>
      <vt:lpstr> 黄斑裂孔的症状与诊断</vt:lpstr>
      <vt:lpstr> 黄斑裂孔的症状与诊断</vt:lpstr>
      <vt:lpstr> 黄斑裂孔的治疗方法</vt:lpstr>
      <vt:lpstr> 黄斑裂孔的治疗方法</vt:lpstr>
      <vt:lpstr> 黄斑裂孔的治疗方法</vt:lpstr>
      <vt:lpstr> 黄斑裂孔的治疗方法</vt:lpstr>
      <vt:lpstr> 手术治疗的步骤与注意事项</vt:lpstr>
      <vt:lpstr> 手术治疗的步骤与注意事项</vt:lpstr>
      <vt:lpstr> 手术治疗的步骤与注意事项</vt:lpstr>
      <vt:lpstr> 手术治疗的步骤与注意事项</vt:lpstr>
      <vt:lpstr> 术后护理与康复指导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2024-09-17T18:39:36.966</cp:lastPrinted>
  <dcterms:created xsi:type="dcterms:W3CDTF">2024-09-17T10:39:36Z</dcterms:created>
  <dcterms:modified xsi:type="dcterms:W3CDTF">2024-09-17T10:39:39Z</dcterms:modified>
</cp:coreProperties>
</file>