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A67395-C924-4141-914F-CF792002DD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436A23-9208-49CF-B5BB-43366BCF0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0F04820-25E5-4F8A-B97F-36EF1EF156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E92565-2DEA-40F5-A4F8-8AAC23BE7C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674D3C-4B55-446E-9E49-02658D077B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92DBE93-1828-44C4-98EB-7BC1E29B4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5E07C2-B643-4268-AF1F-7D63114A4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E86BEC-FE34-4410-9F0B-FCBE920603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7859BB-659B-4205-8383-5C83FB05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961665-8376-4D3A-BA92-DB23C1B094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F7FB6C-9672-4701-8D66-57BD23FF3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914400" y="2130427"/>
            <a:ext cx="103632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609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1219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2438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3048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426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4876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5335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665">
                <a:solidFill>
                  <a:schemeClr val="tx1">
                    <a:tint val="75000"/>
                  </a:schemeClr>
                </a:solidFill>
              </a:defRPr>
            </a:lvl1pPr>
            <a:lvl2pPr marL="60960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2pPr>
            <a:lvl3pPr marL="1219200" indent="0">
              <a:buNone/>
              <a:defRPr sz="2135">
                <a:solidFill>
                  <a:schemeClr val="tx1">
                    <a:tint val="75000"/>
                  </a:schemeClr>
                </a:solidFill>
              </a:defRPr>
            </a:lvl3pPr>
            <a:lvl4pPr marL="1828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4pPr>
            <a:lvl5pPr marL="24384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5pPr>
            <a:lvl6pPr marL="30480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6pPr>
            <a:lvl7pPr marL="36576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7pPr>
            <a:lvl8pPr marL="42672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8pPr>
            <a:lvl9pPr marL="4876800" indent="0">
              <a:buNone/>
              <a:defRPr sz="1865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3735"/>
            </a:lvl1pPr>
            <a:lvl2pPr>
              <a:defRPr sz="3200"/>
            </a:lvl2pPr>
            <a:lvl3pPr>
              <a:defRPr sz="2665"/>
            </a:lvl3pPr>
            <a:lvl4pPr>
              <a:defRPr sz="2400"/>
            </a:lvl4pPr>
            <a:lvl5pPr>
              <a:defRPr sz="2400"/>
            </a:lvl5pPr>
            <a:lvl6pPr>
              <a:defRPr sz="2400"/>
            </a:lvl6pPr>
            <a:lvl7pPr>
              <a:defRPr sz="2400"/>
            </a:lvl7pPr>
            <a:lvl8pPr>
              <a:defRPr sz="2400"/>
            </a:lvl8pPr>
            <a:lvl9pPr>
              <a:defRPr sz="24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193371" y="1535113"/>
            <a:ext cx="5389033" cy="639763"/>
          </a:xfrm>
        </p:spPr>
        <p:txBody>
          <a:bodyPr anchor="b"/>
          <a:lstStyle>
            <a:lvl1pPr marL="0" indent="0">
              <a:buNone/>
              <a:defRPr sz="3200" b="1"/>
            </a:lvl1pPr>
            <a:lvl2pPr marL="609600" indent="0">
              <a:buNone/>
              <a:defRPr sz="2665" b="1"/>
            </a:lvl2pPr>
            <a:lvl3pPr marL="1219200" indent="0">
              <a:buNone/>
              <a:defRPr sz="2400" b="1"/>
            </a:lvl3pPr>
            <a:lvl4pPr marL="1828800" indent="0">
              <a:buNone/>
              <a:defRPr sz="2135" b="1"/>
            </a:lvl4pPr>
            <a:lvl5pPr marL="2438400" indent="0">
              <a:buNone/>
              <a:defRPr sz="2135" b="1"/>
            </a:lvl5pPr>
            <a:lvl6pPr marL="3048000" indent="0">
              <a:buNone/>
              <a:defRPr sz="2135" b="1"/>
            </a:lvl6pPr>
            <a:lvl7pPr marL="3657600" indent="0">
              <a:buNone/>
              <a:defRPr sz="2135" b="1"/>
            </a:lvl7pPr>
            <a:lvl8pPr marL="4267200" indent="0">
              <a:buNone/>
              <a:defRPr sz="2135" b="1"/>
            </a:lvl8pPr>
            <a:lvl9pPr marL="4876800" indent="0">
              <a:buNone/>
              <a:defRPr sz="2135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193371" y="2174875"/>
            <a:ext cx="5389033" cy="3951288"/>
          </a:xfrm>
        </p:spPr>
        <p:txBody>
          <a:bodyPr/>
          <a:lstStyle>
            <a:lvl1pPr>
              <a:defRPr sz="3200"/>
            </a:lvl1pPr>
            <a:lvl2pPr>
              <a:defRPr sz="2665"/>
            </a:lvl2pPr>
            <a:lvl3pPr>
              <a:defRPr sz="2400"/>
            </a:lvl3pPr>
            <a:lvl4pPr>
              <a:defRPr sz="2135"/>
            </a:lvl4pPr>
            <a:lvl5pPr>
              <a:defRPr sz="2135"/>
            </a:lvl5pPr>
            <a:lvl6pPr>
              <a:defRPr sz="2135"/>
            </a:lvl6pPr>
            <a:lvl7pPr>
              <a:defRPr sz="2135"/>
            </a:lvl7pPr>
            <a:lvl8pPr>
              <a:defRPr sz="2135"/>
            </a:lvl8pPr>
            <a:lvl9pPr>
              <a:defRPr sz="213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609603" y="273049"/>
            <a:ext cx="4011084" cy="1162051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766733" y="273052"/>
            <a:ext cx="6815667" cy="5853113"/>
          </a:xfrm>
        </p:spPr>
        <p:txBody>
          <a:bodyPr/>
          <a:lstStyle>
            <a:lvl1pPr>
              <a:defRPr sz="4265"/>
            </a:lvl1pPr>
            <a:lvl2pPr>
              <a:defRPr sz="3735"/>
            </a:lvl2pPr>
            <a:lvl3pPr>
              <a:defRPr sz="3200"/>
            </a:lvl3pPr>
            <a:lvl4pPr>
              <a:defRPr sz="2665"/>
            </a:lvl4pPr>
            <a:lvl5pPr>
              <a:defRPr sz="2665"/>
            </a:lvl5pPr>
            <a:lvl6pPr>
              <a:defRPr sz="2665"/>
            </a:lvl6pPr>
            <a:lvl7pPr>
              <a:defRPr sz="2665"/>
            </a:lvl7pPr>
            <a:lvl8pPr>
              <a:defRPr sz="2665"/>
            </a:lvl8pPr>
            <a:lvl9pPr>
              <a:defRPr sz="2665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609603" y="1435103"/>
            <a:ext cx="4011084" cy="46910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9"/>
          </a:xfrm>
        </p:spPr>
        <p:txBody>
          <a:bodyPr anchor="b"/>
          <a:lstStyle>
            <a:lvl1pPr algn="l">
              <a:defRPr sz="2665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4265"/>
            </a:lvl1pPr>
            <a:lvl2pPr marL="609600" indent="0">
              <a:buNone/>
              <a:defRPr sz="3735"/>
            </a:lvl2pPr>
            <a:lvl3pPr marL="1219200" indent="0">
              <a:buNone/>
              <a:defRPr sz="3200"/>
            </a:lvl3pPr>
            <a:lvl4pPr marL="1828800" indent="0">
              <a:buNone/>
              <a:defRPr sz="2665"/>
            </a:lvl4pPr>
            <a:lvl5pPr marL="2438400" indent="0">
              <a:buNone/>
              <a:defRPr sz="2665"/>
            </a:lvl5pPr>
            <a:lvl6pPr marL="3048000" indent="0">
              <a:buNone/>
              <a:defRPr sz="2665"/>
            </a:lvl6pPr>
            <a:lvl7pPr marL="3657600" indent="0">
              <a:buNone/>
              <a:defRPr sz="2665"/>
            </a:lvl7pPr>
            <a:lvl8pPr marL="4267200" indent="0">
              <a:buNone/>
              <a:defRPr sz="2665"/>
            </a:lvl8pPr>
            <a:lvl9pPr marL="4876800" indent="0">
              <a:buNone/>
              <a:defRPr sz="2665"/>
            </a:lvl9pPr>
          </a:lstStyle>
          <a:p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2389717" y="5367339"/>
            <a:ext cx="7315200" cy="804863"/>
          </a:xfrm>
        </p:spPr>
        <p:txBody>
          <a:bodyPr/>
          <a:lstStyle>
            <a:lvl1pPr marL="0" indent="0">
              <a:buNone/>
              <a:defRPr sz="1865"/>
            </a:lvl1pPr>
            <a:lvl2pPr marL="609600" indent="0">
              <a:buNone/>
              <a:defRPr sz="1600"/>
            </a:lvl2pPr>
            <a:lvl3pPr marL="1219200" indent="0">
              <a:buNone/>
              <a:defRPr sz="1335"/>
            </a:lvl3pPr>
            <a:lvl4pPr marL="1828800" indent="0">
              <a:buNone/>
              <a:defRPr sz="1200"/>
            </a:lvl4pPr>
            <a:lvl5pPr marL="2438400" indent="0">
              <a:buNone/>
              <a:defRPr sz="1200"/>
            </a:lvl5pPr>
            <a:lvl6pPr marL="3048000" indent="0">
              <a:buNone/>
              <a:defRPr sz="1200"/>
            </a:lvl6pPr>
            <a:lvl7pPr marL="3657600" indent="0">
              <a:buNone/>
              <a:defRPr sz="1200"/>
            </a:lvl7pPr>
            <a:lvl8pPr marL="4267200" indent="0">
              <a:buNone/>
              <a:defRPr sz="1200"/>
            </a:lvl8pPr>
            <a:lvl9pPr marL="4876800" indent="0">
              <a:buNone/>
              <a:defRPr sz="12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839200" y="274640"/>
            <a:ext cx="27432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609600" y="274640"/>
            <a:ext cx="80264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>
  <p:cSld name="1_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image" Target="../media/image1.jpe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dpi="0" rotWithShape="1"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609600" y="274637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609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30820CF-B880-4189-942D-D702A7CBA730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165600" y="6356352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737600" y="6356352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0C913308-F349-4B6D-A68A-DD1791B4A57B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</p:sldLayoutIdLst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  <p:txStyles>
    <p:titleStyle>
      <a:lvl1pPr algn="ctr" defTabSz="1219200" rtl="0" eaLnBrk="1" latinLnBrk="0" hangingPunct="1">
        <a:spcBef>
          <a:spcPct val="0"/>
        </a:spcBef>
        <a:buNone/>
        <a:defRPr sz="5865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1219200" rtl="0" eaLnBrk="1" latinLnBrk="0" hangingPunct="1">
        <a:spcBef>
          <a:spcPts val="130"/>
        </a:spcBef>
        <a:buFont typeface="Arial" pitchFamily="34" charset="0"/>
        <a:buChar char="•"/>
        <a:defRPr sz="4265" kern="1200">
          <a:solidFill>
            <a:schemeClr val="tx1"/>
          </a:solidFill>
          <a:latin typeface="+mn-lt"/>
          <a:ea typeface="+mn-ea"/>
          <a:cs typeface="+mn-cs"/>
        </a:defRPr>
      </a:lvl1pPr>
      <a:lvl2pPr marL="990600" indent="-381000" algn="l" defTabSz="1219200" rtl="0" eaLnBrk="1" latinLnBrk="0" hangingPunct="1">
        <a:spcBef>
          <a:spcPts val="130"/>
        </a:spcBef>
        <a:buFont typeface="Arial" pitchFamily="34" charset="0"/>
        <a:buChar char="–"/>
        <a:defRPr sz="3735" kern="1200">
          <a:solidFill>
            <a:schemeClr val="tx1"/>
          </a:solidFill>
          <a:latin typeface="+mn-lt"/>
          <a:ea typeface="+mn-ea"/>
          <a:cs typeface="+mn-cs"/>
        </a:defRPr>
      </a:lvl2pPr>
      <a:lvl3pPr marL="1524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3pPr>
      <a:lvl4pPr marL="2133600" indent="-304800" algn="l" defTabSz="1219200" rtl="0" eaLnBrk="1" latinLnBrk="0" hangingPunct="1">
        <a:spcBef>
          <a:spcPts val="130"/>
        </a:spcBef>
        <a:buFont typeface="Arial" pitchFamily="34" charset="0"/>
        <a:buChar char="–"/>
        <a:defRPr sz="2665" kern="1200">
          <a:solidFill>
            <a:schemeClr val="tx1"/>
          </a:solidFill>
          <a:latin typeface="+mn-lt"/>
          <a:ea typeface="+mn-ea"/>
          <a:cs typeface="+mn-cs"/>
        </a:defRPr>
      </a:lvl4pPr>
      <a:lvl5pPr marL="2743200" indent="-304800" algn="l" defTabSz="1219200" rtl="0" eaLnBrk="1" latinLnBrk="0" hangingPunct="1">
        <a:spcBef>
          <a:spcPts val="130"/>
        </a:spcBef>
        <a:buFont typeface="Arial" pitchFamily="34" charset="0"/>
        <a:buChar char="»"/>
        <a:defRPr sz="2665" kern="1200">
          <a:solidFill>
            <a:schemeClr val="tx1"/>
          </a:solidFill>
          <a:latin typeface="+mn-lt"/>
          <a:ea typeface="+mn-ea"/>
          <a:cs typeface="+mn-cs"/>
        </a:defRPr>
      </a:lvl5pPr>
      <a:lvl6pPr marL="33528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6pPr>
      <a:lvl7pPr marL="39624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7pPr>
      <a:lvl8pPr marL="45720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8pPr>
      <a:lvl9pPr marL="5181600" indent="-304800" algn="l" defTabSz="1219200" rtl="0" eaLnBrk="1" latinLnBrk="0" hangingPunct="1">
        <a:spcBef>
          <a:spcPts val="130"/>
        </a:spcBef>
        <a:buFont typeface="Arial" pitchFamily="34" charset="0"/>
        <a:buChar char="•"/>
        <a:defRPr sz="2665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9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84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80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76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72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6800" algn="l" defTabSz="1219200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themeOverride" Target="../theme/themeOverride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6135220233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/>
        </p:nvSpPr>
        <p:spPr>
          <a:xfrm>
            <a:off x="9005455" y="193251"/>
            <a:ext cx="27725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b="1">
                <a:solidFill>
                  <a:schemeClr val="accent1"/>
                </a:solidFill>
              </a:rPr>
              <a:t>人</a:t>
            </a:r>
            <a:r>
              <a:rPr lang="zh-CN" altLang="en-US" b="1" smtClean="0">
                <a:solidFill>
                  <a:schemeClr val="accent1"/>
                </a:solidFill>
              </a:rPr>
              <a:t>教</a:t>
            </a:r>
            <a:r>
              <a:rPr lang="en-US" altLang="zh-CN" b="1" smtClean="0">
                <a:solidFill>
                  <a:schemeClr val="accent1"/>
                </a:solidFill>
              </a:rPr>
              <a:t>B</a:t>
            </a:r>
            <a:r>
              <a:rPr lang="zh-CN" altLang="en-US" b="1" smtClean="0">
                <a:solidFill>
                  <a:schemeClr val="accent1"/>
                </a:solidFill>
              </a:rPr>
              <a:t>版  </a:t>
            </a:r>
            <a:r>
              <a:rPr lang="zh-CN" altLang="en-US" b="1">
                <a:solidFill>
                  <a:schemeClr val="accent1"/>
                </a:solidFill>
              </a:rPr>
              <a:t>必修第一册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2977410" y="3122921"/>
            <a:ext cx="777408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3200" b="1">
                <a:solidFill>
                  <a:srgbClr val="C00000"/>
                </a:solidFill>
                <a:latin typeface="字魂27号-布丁体" panose="00000500000000000000" charset="-122"/>
                <a:ea typeface="字魂27号-布丁体" panose="00000500000000000000" charset="-122"/>
                <a:cs typeface="字魂27号-布丁体" panose="00000500000000000000" charset="-122"/>
              </a:rPr>
              <a:t>1.1.1  </a:t>
            </a:r>
            <a:r>
              <a:rPr lang="zh-CN" altLang="en-US" sz="3200" b="1">
                <a:solidFill>
                  <a:srgbClr val="C00000"/>
                </a:solidFill>
                <a:latin typeface="字魂27号-布丁体" panose="00000500000000000000" charset="-122"/>
                <a:ea typeface="字魂27号-布丁体" panose="00000500000000000000" charset="-122"/>
                <a:cs typeface="字魂27号-布丁体" panose="00000500000000000000" charset="-122"/>
              </a:rPr>
              <a:t>集合及其表示方法</a:t>
            </a:r>
          </a:p>
        </p:txBody>
      </p:sp>
      <p:sp>
        <p:nvSpPr>
          <p:cNvPr id="6" name="文本框 5"/>
          <p:cNvSpPr txBox="1"/>
          <p:nvPr/>
        </p:nvSpPr>
        <p:spPr>
          <a:xfrm>
            <a:off x="2977409" y="1184901"/>
            <a:ext cx="855234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800" b="1">
                <a:solidFill>
                  <a:srgbClr val="C00000"/>
                </a:solidFill>
                <a:latin typeface="字魂27号-布丁体" panose="00000500000000000000" charset="-122"/>
                <a:ea typeface="字魂27号-布丁体" panose="00000500000000000000" charset="-122"/>
                <a:cs typeface="字魂27号-布丁体" panose="00000500000000000000" charset="-122"/>
              </a:rPr>
              <a:t>第一章  集合与常用逻辑术语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1"/>
    </p:bld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218" name="内容占位符 2"/>
          <p:cNvSpPr>
            <a:spLocks noGrp="1" noChangeArrowheads="1"/>
          </p:cNvSpPr>
          <p:nvPr>
            <p:ph idx="4294967295"/>
          </p:nvPr>
        </p:nvSpPr>
        <p:spPr>
          <a:xfrm>
            <a:off x="655781" y="1029855"/>
            <a:ext cx="11351491" cy="1355725"/>
          </a:xfrm>
        </p:spPr>
        <p:txBody>
          <a:bodyPr>
            <a:noAutofit/>
          </a:bodyPr>
          <a:lstStyle/>
          <a:p>
            <a:pPr defTabSz="1012825">
              <a:lnSpc>
                <a:spcPct val="120000"/>
              </a:lnSpc>
              <a:buNone/>
            </a:pPr>
            <a:r>
              <a:rPr lang="zh-CN" altLang="en-US" sz="3200" smtClean="0">
                <a:sym typeface="Arial" pitchFamily="34" charset="0"/>
              </a:rPr>
              <a:t>     </a:t>
            </a:r>
            <a:endParaRPr lang="en-US" altLang="zh-CN" sz="3200" smtClean="0">
              <a:sym typeface="Arial" pitchFamily="34" charset="0"/>
            </a:endParaRPr>
          </a:p>
          <a:p>
            <a:pPr defTabSz="1012825">
              <a:lnSpc>
                <a:spcPct val="120000"/>
              </a:lnSpc>
              <a:buNone/>
            </a:pPr>
            <a:endParaRPr lang="en-US" altLang="zh-CN" sz="3200">
              <a:sym typeface="Arial" pitchFamily="34" charset="0"/>
            </a:endParaRPr>
          </a:p>
          <a:p>
            <a:pPr defTabSz="1012825">
              <a:lnSpc>
                <a:spcPct val="120000"/>
              </a:lnSpc>
              <a:buNone/>
            </a:pPr>
            <a:r>
              <a:rPr lang="en-US" altLang="zh-CN" sz="3200" smtClean="0">
                <a:sym typeface="Arial" pitchFamily="34" charset="0"/>
              </a:rPr>
              <a:t>     </a:t>
            </a:r>
            <a:r>
              <a:rPr lang="zh-CN" altLang="en-US" sz="3200" smtClean="0">
                <a:sym typeface="Arial" pitchFamily="34" charset="0"/>
              </a:rPr>
              <a:t>在</a:t>
            </a:r>
            <a:r>
              <a:rPr lang="zh-CN" altLang="en-US" sz="3200">
                <a:sym typeface="Arial" pitchFamily="34" charset="0"/>
              </a:rPr>
              <a:t>数学中，我们经常用“集合”来对所研究的对象进行分类。把一些能够确定的、不同的对象汇集在一起，就说由这些对象组成一个</a:t>
            </a:r>
            <a:r>
              <a:rPr lang="zh-CN" altLang="en-US" sz="3200">
                <a:solidFill>
                  <a:srgbClr val="FF0000"/>
                </a:solidFill>
                <a:sym typeface="Arial" pitchFamily="34" charset="0"/>
              </a:rPr>
              <a:t>集合</a:t>
            </a:r>
            <a:r>
              <a:rPr lang="zh-CN" altLang="en-US" sz="3200">
                <a:sym typeface="Arial" pitchFamily="34" charset="0"/>
              </a:rPr>
              <a:t>（有时简称为集），组成集合的每个对象都是这个集合的</a:t>
            </a:r>
            <a:r>
              <a:rPr lang="zh-CN" altLang="en-US" sz="3200">
                <a:solidFill>
                  <a:srgbClr val="FF0000"/>
                </a:solidFill>
                <a:sym typeface="Arial" pitchFamily="34" charset="0"/>
              </a:rPr>
              <a:t>元素</a:t>
            </a:r>
            <a:r>
              <a:rPr lang="zh-CN" altLang="en-US" sz="3200">
                <a:sym typeface="Arial" pitchFamily="34" charset="0"/>
              </a:rPr>
              <a:t>。</a:t>
            </a:r>
            <a:endParaRPr lang="zh-CN" altLang="en-US" sz="3200"/>
          </a:p>
        </p:txBody>
      </p:sp>
      <p:sp>
        <p:nvSpPr>
          <p:cNvPr id="2" name="矩形 1"/>
          <p:cNvSpPr/>
          <p:nvPr/>
        </p:nvSpPr>
        <p:spPr>
          <a:xfrm>
            <a:off x="8923072" y="3568059"/>
            <a:ext cx="309880" cy="52197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solidFill>
                  <a:srgbClr val="CC0000"/>
                </a:solidFill>
                <a:latin typeface="华文行楷" panose="02010800040101010101" pitchFamily="2" charset="-122"/>
                <a:ea typeface="华文新魏" panose="02010800040101010101" pitchFamily="2" charset="-122"/>
              </a:rPr>
              <a:t> </a:t>
            </a:r>
            <a:endParaRPr lang="zh-CN" altLang="en-US" sz="2800"/>
          </a:p>
        </p:txBody>
      </p:sp>
    </p:spTree>
  </p:cSld>
  <p:clrMapOvr>
    <a:masterClrMapping/>
  </p:clrMapOvr>
  <p:transition>
    <p:cover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00"/>
                                        <p:tgtEl>
                                          <p:spTgt spid="921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2" presetClass="entr" presetSubtype="1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0" dur="500"/>
                                        <p:tgtEl>
                                          <p:spTgt spid="921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  <p:cond evt="onBegin" delay="0">
                          <p:tn val="10"/>
                        </p:cond>
                      </p:stCondLst>
                      <p:childTnLst>
                        <p:par>
                          <p:cTn id="1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uiExpand="1" build="allAtOnce"/>
      <p:bldP spid="2" grpId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554478" y="1762300"/>
            <a:ext cx="9393383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>
                <a:latin typeface="宋体" pitchFamily="2" charset="-122"/>
                <a:ea typeface="宋体" pitchFamily="2" charset="-122"/>
              </a:rPr>
              <a:t>集合通常用</a:t>
            </a:r>
            <a:r>
              <a:rPr lang="zh-CN" altLang="en-US" sz="2800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英文大写字母</a:t>
            </a:r>
            <a:r>
              <a:rPr lang="zh-CN" altLang="en-US" sz="2800">
                <a:latin typeface="宋体" pitchFamily="2" charset="-122"/>
                <a:ea typeface="宋体" pitchFamily="2" charset="-122"/>
              </a:rPr>
              <a:t>A，B，C，...</a:t>
            </a:r>
            <a:r>
              <a:rPr lang="zh-CN" altLang="en-US" sz="2800" smtClean="0">
                <a:latin typeface="宋体" pitchFamily="2" charset="-122"/>
                <a:ea typeface="宋体" pitchFamily="2" charset="-122"/>
              </a:rPr>
              <a:t>表示；</a:t>
            </a:r>
            <a:endParaRPr lang="en-US" altLang="zh-CN" sz="2800" smtClean="0">
              <a:latin typeface="宋体" pitchFamily="2" charset="-122"/>
              <a:ea typeface="宋体" pitchFamily="2" charset="-122"/>
            </a:endParaRPr>
          </a:p>
          <a:p>
            <a:r>
              <a:rPr lang="zh-CN" altLang="en-US" sz="2800" smtClean="0">
                <a:latin typeface="宋体" pitchFamily="2" charset="-122"/>
                <a:ea typeface="宋体" pitchFamily="2" charset="-122"/>
              </a:rPr>
              <a:t>集合</a:t>
            </a:r>
            <a:r>
              <a:rPr lang="zh-CN" altLang="en-US" sz="2800">
                <a:latin typeface="宋体" pitchFamily="2" charset="-122"/>
                <a:ea typeface="宋体" pitchFamily="2" charset="-122"/>
              </a:rPr>
              <a:t>的元素通常用</a:t>
            </a:r>
            <a:r>
              <a:rPr lang="zh-CN" altLang="en-US" sz="2800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英文小写字母</a:t>
            </a:r>
            <a:r>
              <a:rPr lang="zh-CN" altLang="en-US" sz="2800">
                <a:latin typeface="宋体" pitchFamily="2" charset="-122"/>
                <a:ea typeface="宋体" pitchFamily="2" charset="-122"/>
              </a:rPr>
              <a:t>a，b，c，...表示</a:t>
            </a:r>
            <a:r>
              <a:rPr lang="zh-CN" altLang="en-US" sz="2800" smtClean="0">
                <a:latin typeface="宋体" pitchFamily="2" charset="-122"/>
                <a:ea typeface="宋体" pitchFamily="2" charset="-122"/>
              </a:rPr>
              <a:t>。</a:t>
            </a:r>
            <a:endParaRPr lang="en-US" altLang="zh-CN" sz="2800" smtClean="0">
              <a:latin typeface="宋体" pitchFamily="2" charset="-122"/>
              <a:ea typeface="宋体" pitchFamily="2" charset="-122"/>
            </a:endParaRPr>
          </a:p>
          <a:p>
            <a:endParaRPr lang="en-US" altLang="zh-CN" sz="2800">
              <a:latin typeface="宋体" pitchFamily="2" charset="-122"/>
              <a:ea typeface="宋体" pitchFamily="2" charset="-122"/>
            </a:endParaRPr>
          </a:p>
          <a:p>
            <a:endParaRPr lang="zh-CN" altLang="en-US" sz="2800">
              <a:latin typeface="宋体" pitchFamily="2" charset="-122"/>
              <a:ea typeface="宋体" pitchFamily="2" charset="-122"/>
            </a:endParaRPr>
          </a:p>
          <a:p>
            <a:r>
              <a:rPr lang="zh-CN" altLang="en-US" sz="2800">
                <a:latin typeface="宋体" pitchFamily="2" charset="-122"/>
                <a:ea typeface="宋体" pitchFamily="2" charset="-122"/>
              </a:rPr>
              <a:t>如果a是集合A的元素，就记作</a:t>
            </a:r>
            <a:r>
              <a:rPr lang="zh-CN" altLang="en-US" sz="2800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a∈A</a:t>
            </a:r>
            <a:r>
              <a:rPr lang="zh-CN" altLang="en-US" sz="2800">
                <a:latin typeface="宋体" pitchFamily="2" charset="-122"/>
                <a:ea typeface="宋体" pitchFamily="2" charset="-122"/>
              </a:rPr>
              <a:t>，读作“a属于A”；</a:t>
            </a:r>
          </a:p>
          <a:p>
            <a:r>
              <a:rPr lang="zh-CN" altLang="en-US" sz="2800">
                <a:latin typeface="宋体" pitchFamily="2" charset="-122"/>
                <a:ea typeface="宋体" pitchFamily="2" charset="-122"/>
              </a:rPr>
              <a:t>如果a不是集合A的元素，就记作</a:t>
            </a:r>
            <a:r>
              <a:rPr lang="zh-CN" altLang="en-US" sz="2800">
                <a:solidFill>
                  <a:srgbClr val="FF0000"/>
                </a:solidFill>
                <a:latin typeface="宋体" pitchFamily="2" charset="-122"/>
                <a:ea typeface="宋体" pitchFamily="2" charset="-122"/>
              </a:rPr>
              <a:t>a∉A</a:t>
            </a:r>
            <a:r>
              <a:rPr lang="zh-CN" altLang="en-US" sz="2800">
                <a:latin typeface="宋体" pitchFamily="2" charset="-122"/>
                <a:ea typeface="宋体" pitchFamily="2" charset="-122"/>
              </a:rPr>
              <a:t>，读作“a不属于A</a:t>
            </a:r>
            <a:r>
              <a:rPr lang="zh-CN" altLang="en-US" sz="2800" smtClean="0">
                <a:latin typeface="宋体" pitchFamily="2" charset="-122"/>
                <a:ea typeface="宋体" pitchFamily="2" charset="-122"/>
              </a:rPr>
              <a:t>”</a:t>
            </a:r>
            <a:endParaRPr lang="zh-CN" altLang="en-US" sz="2800">
              <a:latin typeface="宋体" pitchFamily="2" charset="-122"/>
              <a:ea typeface="宋体" pitchFamily="2" charset="-122"/>
            </a:endParaRP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2"/>
          <p:cNvSpPr>
            <a:spLocks noChangeArrowheads="1"/>
          </p:cNvSpPr>
          <p:nvPr/>
        </p:nvSpPr>
        <p:spPr bwMode="auto">
          <a:xfrm>
            <a:off x="1163782" y="1004632"/>
            <a:ext cx="10261021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Franklin Gothic Book" panose="020b0604020202020204" pitchFamily="34" charset="0"/>
                <a:ea typeface="黑体" pitchFamily="49" charset="-122"/>
              </a:rPr>
              <a:t>  </a:t>
            </a:r>
            <a:endParaRPr lang="en-US" altLang="zh-CN" sz="3200" smtClean="0">
              <a:latin typeface="Franklin Gothic Book" panose="020b0604020202020204" pitchFamily="34" charset="0"/>
              <a:ea typeface="黑体" pitchFamily="49" charset="-122"/>
            </a:endParaRPr>
          </a:p>
          <a:p>
            <a:r>
              <a:rPr lang="zh-CN" altLang="en-US" sz="3200" smtClean="0">
                <a:latin typeface="宋体" pitchFamily="2" charset="-122"/>
              </a:rPr>
              <a:t>（</a:t>
            </a:r>
            <a:r>
              <a:rPr lang="zh-CN" altLang="en-US" sz="3200">
                <a:latin typeface="宋体" pitchFamily="2" charset="-122"/>
              </a:rPr>
              <a:t>1）如果A是由所有小于10的自然数组成的集合，则0∈A，0.5∉A</a:t>
            </a:r>
            <a:r>
              <a:rPr lang="zh-CN" altLang="en-US" sz="3200" smtClean="0">
                <a:latin typeface="宋体" pitchFamily="2" charset="-122"/>
              </a:rPr>
              <a:t>；</a:t>
            </a:r>
            <a:endParaRPr lang="en-US" altLang="zh-CN" sz="3200" smtClean="0">
              <a:latin typeface="宋体" pitchFamily="2" charset="-122"/>
            </a:endParaRPr>
          </a:p>
          <a:p>
            <a:endParaRPr lang="zh-CN" altLang="en-US" sz="3200">
              <a:latin typeface="宋体" pitchFamily="2" charset="-122"/>
            </a:endParaRPr>
          </a:p>
          <a:p>
            <a:r>
              <a:rPr lang="zh-CN" altLang="en-US" sz="3200">
                <a:latin typeface="宋体" pitchFamily="2" charset="-122"/>
              </a:rPr>
              <a:t>（2）如果B是由方程x²=1的所有解组成的集合，则-1∈B，0∉B，1∈</a:t>
            </a:r>
            <a:r>
              <a:rPr lang="zh-CN" altLang="en-US" sz="3200" smtClean="0">
                <a:latin typeface="宋体" pitchFamily="2" charset="-122"/>
              </a:rPr>
              <a:t>B</a:t>
            </a:r>
            <a:endParaRPr lang="en-US" altLang="zh-CN" sz="3200" smtClean="0">
              <a:latin typeface="宋体" pitchFamily="2" charset="-122"/>
            </a:endParaRPr>
          </a:p>
          <a:p>
            <a:endParaRPr lang="zh-CN" altLang="en-US" sz="3200">
              <a:latin typeface="宋体" pitchFamily="2" charset="-122"/>
            </a:endParaRPr>
          </a:p>
          <a:p>
            <a:r>
              <a:rPr lang="zh-CN" altLang="en-US" sz="3200">
                <a:latin typeface="宋体" pitchFamily="2" charset="-122"/>
              </a:rPr>
              <a:t>（3）如果C是平面上与定点O的距离等于定长r（r&gt;0）的点组成的集合，则对于以O为圆心、r为半径的圆O上的每个点P来说，都有P∈C.</a:t>
            </a:r>
          </a:p>
        </p:txBody>
      </p:sp>
      <p:sp>
        <p:nvSpPr>
          <p:cNvPr id="4" name="矩形 2"/>
          <p:cNvSpPr>
            <a:spLocks noChangeArrowheads="1"/>
          </p:cNvSpPr>
          <p:nvPr/>
        </p:nvSpPr>
        <p:spPr bwMode="auto">
          <a:xfrm>
            <a:off x="767197" y="732812"/>
            <a:ext cx="7124698" cy="58356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 smtClean="0">
                <a:solidFill>
                  <a:srgbClr val="FC1604"/>
                </a:solidFill>
                <a:latin typeface="Times New Roman" pitchFamily="18" charset="0"/>
              </a:rPr>
              <a:t>        典型</a:t>
            </a:r>
            <a:r>
              <a:rPr lang="zh-CN" altLang="en-US" sz="3200">
                <a:solidFill>
                  <a:srgbClr val="FC1604"/>
                </a:solidFill>
                <a:latin typeface="Times New Roman" pitchFamily="18" charset="0"/>
              </a:rPr>
              <a:t>例题</a:t>
            </a:r>
            <a:r>
              <a:rPr lang="zh-CN" altLang="en-US" sz="3200">
                <a:latin typeface="Segoe Print" panose="02000600000000000000" pitchFamily="2" charset="0"/>
                <a:ea typeface="幼圆" panose="02010509060101010101" pitchFamily="49" charset="-122"/>
              </a:rPr>
              <a:t> </a:t>
            </a:r>
            <a:endParaRPr lang="zh-CN" altLang="en-US" sz="3200">
              <a:latin typeface="Franklin Gothic Book" panose="020b0604020202020204" pitchFamily="34" charset="0"/>
              <a:ea typeface="黑体" pitchFamily="49" charset="-122"/>
            </a:endParaRP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dur="2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8" presetClass="entr" presetSubtype="0" dur="15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150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5000" fill="hold"/>
                                        <p:tgtEl>
                                          <p:spTgt spid="112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26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12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  <p:bldP spid="11265" grpId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5" name="矩形 2"/>
          <p:cNvSpPr>
            <a:spLocks noChangeArrowheads="1"/>
          </p:cNvSpPr>
          <p:nvPr/>
        </p:nvSpPr>
        <p:spPr bwMode="auto">
          <a:xfrm>
            <a:off x="3458094" y="922713"/>
            <a:ext cx="6641870" cy="501675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5pPr>
            <a:lvl6pPr marL="22860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6pPr>
            <a:lvl7pPr marL="27432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7pPr>
            <a:lvl8pPr marL="32004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8pPr>
            <a:lvl9pPr marL="3657600" algn="l" defTabSz="914400" rtl="0" eaLnBrk="1" fontAlgn="base" latinLnBrk="0" hangingPunct="1">
              <a:spcBef>
                <a:spcPct val="0"/>
              </a:spcBef>
              <a:spcAft>
                <a:spcPct val="0"/>
              </a:spcAft>
              <a:buFont typeface="Arial" pitchFamily="34" charset="0"/>
              <a:defRPr sz="1800" kern="1200">
                <a:solidFill>
                  <a:schemeClr val="tx1"/>
                </a:solidFill>
                <a:latin typeface="Arial" pitchFamily="34" charset="0"/>
                <a:ea typeface="宋体" pitchFamily="2" charset="-122"/>
                <a:cs typeface="+mn-cs"/>
              </a:defRPr>
            </a:lvl9pPr>
          </a:lstStyle>
          <a:p>
            <a:r>
              <a:rPr lang="zh-CN" altLang="en-US" sz="3200">
                <a:latin typeface="+mn-ea"/>
                <a:ea typeface="+mn-ea"/>
              </a:rPr>
              <a:t>  </a:t>
            </a:r>
          </a:p>
          <a:p>
            <a:r>
              <a:rPr lang="zh-CN" altLang="en-US" sz="3200">
                <a:latin typeface="+mn-ea"/>
                <a:ea typeface="+mn-ea"/>
              </a:rPr>
              <a:t>现在我们来考虑方程x+1=x+2的所有解组成的集合，由于该方程无解，因此这个集合不含有任何元素</a:t>
            </a:r>
            <a:r>
              <a:rPr lang="zh-CN" altLang="en-US" sz="3200" smtClean="0">
                <a:latin typeface="+mn-ea"/>
                <a:ea typeface="+mn-ea"/>
              </a:rPr>
              <a:t>。</a:t>
            </a:r>
            <a:endParaRPr lang="en-US" altLang="zh-CN" sz="3200" smtClean="0">
              <a:latin typeface="+mn-ea"/>
              <a:ea typeface="+mn-ea"/>
            </a:endParaRPr>
          </a:p>
          <a:p>
            <a:endParaRPr lang="zh-CN" altLang="en-US" sz="3200">
              <a:latin typeface="+mn-ea"/>
              <a:ea typeface="+mn-ea"/>
            </a:endParaRPr>
          </a:p>
          <a:p>
            <a:endParaRPr lang="en-US" altLang="zh-CN" sz="3200" smtClean="0">
              <a:latin typeface="+mn-ea"/>
              <a:ea typeface="+mn-ea"/>
            </a:endParaRPr>
          </a:p>
          <a:p>
            <a:endParaRPr lang="en-US" altLang="zh-CN" sz="3200">
              <a:latin typeface="+mn-ea"/>
              <a:ea typeface="+mn-ea"/>
            </a:endParaRPr>
          </a:p>
          <a:p>
            <a:r>
              <a:rPr lang="zh-CN" altLang="en-US" sz="3200" smtClean="0">
                <a:latin typeface="+mn-ea"/>
                <a:ea typeface="+mn-ea"/>
              </a:rPr>
              <a:t>一般</a:t>
            </a:r>
            <a:r>
              <a:rPr lang="zh-CN" altLang="en-US" sz="3200">
                <a:latin typeface="+mn-ea"/>
                <a:ea typeface="+mn-ea"/>
              </a:rPr>
              <a:t>地，我们把不含任何元素的集合称为空集，记作</a:t>
            </a:r>
            <a:r>
              <a:rPr lang="zh-CN" altLang="en-US" sz="3200" smtClean="0">
                <a:latin typeface="+mn-ea"/>
                <a:ea typeface="+mn-ea"/>
              </a:rPr>
              <a:t>∅；</a:t>
            </a:r>
            <a:endParaRPr lang="zh-CN" altLang="en-US" sz="3200">
              <a:latin typeface="+mn-ea"/>
              <a:ea typeface="+mn-ea"/>
            </a:endParaRPr>
          </a:p>
          <a:p>
            <a:r>
              <a:rPr lang="zh-CN" altLang="en-US" sz="3200">
                <a:latin typeface="+mn-ea"/>
                <a:ea typeface="+mn-ea"/>
              </a:rPr>
              <a:t>由空集的定义可得，0∉∅，1∉∅  </a:t>
            </a:r>
          </a:p>
        </p:txBody>
      </p:sp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563575" y="613744"/>
            <a:ext cx="2563740" cy="1167390"/>
          </a:xfrm>
          <a:prstGeom prst="cloudCallout">
            <a:avLst>
              <a:gd name="adj1" fmla="val 60423"/>
              <a:gd name="adj2" fmla="val 53403"/>
            </a:avLst>
          </a:prstGeom>
          <a:solidFill>
            <a:schemeClr val="bg2"/>
          </a:solidFill>
          <a:ln w="9525" cmpd="sng">
            <a:solidFill>
              <a:schemeClr val="tx1"/>
            </a:solidFill>
            <a:round/>
          </a:ln>
        </p:spPr>
        <p:txBody>
          <a:bodyPr lIns="101233" tIns="50617" rIns="101233" bIns="50617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12825">
              <a:defRPr/>
            </a:pPr>
            <a:r>
              <a:rPr lang="zh-CN" altLang="en-US" sz="2700">
                <a:solidFill>
                  <a:srgbClr val="FC1604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pitchFamily="49" charset="-122"/>
              </a:rPr>
              <a:t>思考与讨论</a:t>
            </a:r>
          </a:p>
        </p:txBody>
      </p:sp>
      <p:sp>
        <p:nvSpPr>
          <p:cNvPr id="7" name="AutoShape 4"/>
          <p:cNvSpPr>
            <a:spLocks noChangeArrowheads="1"/>
          </p:cNvSpPr>
          <p:nvPr/>
        </p:nvSpPr>
        <p:spPr bwMode="auto">
          <a:xfrm>
            <a:off x="490840" y="3586481"/>
            <a:ext cx="2636475" cy="1122846"/>
          </a:xfrm>
          <a:prstGeom prst="cloudCallout">
            <a:avLst>
              <a:gd name="adj1" fmla="val 57375"/>
              <a:gd name="adj2" fmla="val 85050"/>
            </a:avLst>
          </a:prstGeom>
          <a:solidFill>
            <a:schemeClr val="bg2"/>
          </a:solidFill>
          <a:ln w="9525" cmpd="sng">
            <a:solidFill>
              <a:schemeClr val="tx1"/>
            </a:solidFill>
            <a:round/>
          </a:ln>
        </p:spPr>
        <p:txBody>
          <a:bodyPr lIns="101233" tIns="50617" rIns="101233" bIns="50617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12825">
              <a:defRPr/>
            </a:pPr>
            <a:r>
              <a:rPr lang="zh-CN" altLang="en-US" sz="2700">
                <a:solidFill>
                  <a:srgbClr val="FC1604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pitchFamily="49" charset="-122"/>
              </a:rPr>
              <a:t>空集是有限集吗？</a:t>
            </a:r>
          </a:p>
        </p:txBody>
      </p:sp>
    </p:spTree>
  </p:cSld>
  <p:clrMapOvr>
    <a:masterClrMapping/>
  </p:clrMapOvr>
  <p:transition>
    <p:blinds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9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1126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126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26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dur="40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4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5" grpId="0"/>
      <p:bldP spid="11267" grpId="1"/>
      <p:bldP spid="7" grpId="2"/>
      <p:bldP spid="7" grpId="3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806032" y="281235"/>
            <a:ext cx="2563740" cy="1167390"/>
          </a:xfrm>
          <a:prstGeom prst="cloudCallout">
            <a:avLst>
              <a:gd name="adj1" fmla="val 60423"/>
              <a:gd name="adj2" fmla="val 53403"/>
            </a:avLst>
          </a:prstGeom>
          <a:solidFill>
            <a:schemeClr val="bg2"/>
          </a:solidFill>
          <a:ln w="9525" cmpd="sng">
            <a:solidFill>
              <a:schemeClr val="tx1"/>
            </a:solidFill>
            <a:round/>
          </a:ln>
        </p:spPr>
        <p:txBody>
          <a:bodyPr lIns="101233" tIns="50617" rIns="101233" bIns="50617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12825">
              <a:defRPr/>
            </a:pPr>
            <a:r>
              <a:rPr lang="zh-CN" altLang="en-US" sz="2700">
                <a:solidFill>
                  <a:srgbClr val="FC1604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pitchFamily="49" charset="-122"/>
              </a:rPr>
              <a:t>小结</a:t>
            </a:r>
          </a:p>
        </p:txBody>
      </p:sp>
      <p:sp>
        <p:nvSpPr>
          <p:cNvPr id="2" name="文本框 1"/>
          <p:cNvSpPr txBox="1"/>
          <p:nvPr/>
        </p:nvSpPr>
        <p:spPr>
          <a:xfrm>
            <a:off x="885190" y="1982470"/>
            <a:ext cx="10605135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800" smtClean="0"/>
              <a:t>             集合元素的特点：</a:t>
            </a:r>
            <a:endParaRPr lang="en-US" altLang="zh-CN" sz="2800" smtClean="0"/>
          </a:p>
          <a:p>
            <a:endParaRPr lang="zh-CN" altLang="en-US" sz="2800"/>
          </a:p>
          <a:p>
            <a:r>
              <a:rPr lang="zh-CN" altLang="en-US" sz="2800" smtClean="0"/>
              <a:t>              （</a:t>
            </a:r>
            <a:r>
              <a:rPr lang="zh-CN" altLang="en-US" sz="2800"/>
              <a:t>1）</a:t>
            </a:r>
            <a:r>
              <a:rPr lang="zh-CN" altLang="en-US" sz="2800" smtClean="0">
                <a:solidFill>
                  <a:srgbClr val="FF0000"/>
                </a:solidFill>
              </a:rPr>
              <a:t>确定性</a:t>
            </a:r>
            <a:endParaRPr lang="en-US" altLang="zh-CN" sz="2800" smtClean="0">
              <a:solidFill>
                <a:srgbClr val="FF0000"/>
              </a:solidFill>
            </a:endParaRPr>
          </a:p>
          <a:p>
            <a:r>
              <a:rPr lang="zh-CN" altLang="en-US" sz="2800" smtClean="0"/>
              <a:t>                      （</a:t>
            </a:r>
            <a:r>
              <a:rPr lang="zh-CN" altLang="en-US" sz="2800"/>
              <a:t>2）</a:t>
            </a:r>
            <a:r>
              <a:rPr lang="zh-CN" altLang="en-US" sz="2800">
                <a:solidFill>
                  <a:srgbClr val="FF0000"/>
                </a:solidFill>
              </a:rPr>
              <a:t>互</a:t>
            </a:r>
            <a:r>
              <a:rPr lang="zh-CN" altLang="en-US" sz="2800" smtClean="0">
                <a:solidFill>
                  <a:srgbClr val="FF0000"/>
                </a:solidFill>
              </a:rPr>
              <a:t>异性</a:t>
            </a:r>
            <a:endParaRPr lang="en-US" altLang="zh-CN" sz="2800" smtClean="0">
              <a:solidFill>
                <a:srgbClr val="FF0000"/>
              </a:solidFill>
            </a:endParaRPr>
          </a:p>
          <a:p>
            <a:r>
              <a:rPr lang="zh-CN" altLang="en-US" sz="2800" smtClean="0"/>
              <a:t>                                （</a:t>
            </a:r>
            <a:r>
              <a:rPr lang="zh-CN" altLang="en-US" sz="2800"/>
              <a:t>3）</a:t>
            </a:r>
            <a:r>
              <a:rPr lang="zh-CN" altLang="en-US" sz="2800" smtClean="0">
                <a:solidFill>
                  <a:srgbClr val="FF0000"/>
                </a:solidFill>
              </a:rPr>
              <a:t>无序性</a:t>
            </a:r>
            <a:endParaRPr lang="zh-CN" altLang="en-US" sz="2800"/>
          </a:p>
        </p:txBody>
      </p:sp>
    </p:spTree>
  </p:cSld>
  <p:clrMapOvr>
    <a:masterClrMapping/>
  </p:clrMapOvr>
  <p:transition>
    <p:zoom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dur="1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7" presetClass="entr" presetSubtype="4" dur="20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20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2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1487350" y="551317"/>
            <a:ext cx="2563740" cy="1167390"/>
          </a:xfrm>
          <a:prstGeom prst="cloudCallout">
            <a:avLst>
              <a:gd name="adj1" fmla="val 60423"/>
              <a:gd name="adj2" fmla="val 53403"/>
            </a:avLst>
          </a:prstGeom>
          <a:solidFill>
            <a:schemeClr val="bg2"/>
          </a:solidFill>
          <a:ln w="9525" cmpd="sng">
            <a:solidFill>
              <a:schemeClr val="tx1"/>
            </a:solidFill>
            <a:round/>
          </a:ln>
        </p:spPr>
        <p:txBody>
          <a:bodyPr lIns="101233" tIns="50617" rIns="101233" bIns="50617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12825">
              <a:defRPr/>
            </a:pPr>
            <a:r>
              <a:rPr lang="zh-CN" altLang="en-US" sz="2700">
                <a:solidFill>
                  <a:srgbClr val="FC1604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pitchFamily="49" charset="-122"/>
              </a:rPr>
              <a:t>常见数集</a:t>
            </a:r>
          </a:p>
        </p:txBody>
      </p:sp>
      <p:sp>
        <p:nvSpPr>
          <p:cNvPr id="3" name="文本框 2"/>
          <p:cNvSpPr txBox="1"/>
          <p:nvPr/>
        </p:nvSpPr>
        <p:spPr>
          <a:xfrm>
            <a:off x="739140" y="2118995"/>
            <a:ext cx="1097470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                                     所有</a:t>
            </a:r>
            <a:r>
              <a:rPr lang="zh-CN" altLang="en-US"/>
              <a:t>非负整数组成的集合，称为自然数集，记作</a:t>
            </a:r>
            <a:r>
              <a:rPr lang="zh-CN" altLang="en-US" b="1">
                <a:solidFill>
                  <a:srgbClr val="FF0000"/>
                </a:solidFill>
              </a:rPr>
              <a:t>N</a:t>
            </a:r>
            <a:r>
              <a:rPr lang="zh-CN" altLang="en-US" b="1"/>
              <a:t>.</a:t>
            </a:r>
          </a:p>
        </p:txBody>
      </p:sp>
      <p:sp>
        <p:nvSpPr>
          <p:cNvPr id="5" name="文本框 4"/>
          <p:cNvSpPr txBox="1"/>
          <p:nvPr/>
        </p:nvSpPr>
        <p:spPr>
          <a:xfrm>
            <a:off x="805815" y="2663825"/>
            <a:ext cx="9582150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                                   所有</a:t>
            </a:r>
            <a:r>
              <a:rPr lang="zh-CN" altLang="en-US"/>
              <a:t>整数组成的集合，称为整数集，记作</a:t>
            </a:r>
            <a:r>
              <a:rPr lang="zh-CN" altLang="en-US" b="1">
                <a:solidFill>
                  <a:srgbClr val="FF0000"/>
                </a:solidFill>
              </a:rPr>
              <a:t>Z</a:t>
            </a:r>
          </a:p>
        </p:txBody>
      </p:sp>
      <p:sp>
        <p:nvSpPr>
          <p:cNvPr id="10" name="文本框 9"/>
          <p:cNvSpPr txBox="1"/>
          <p:nvPr/>
        </p:nvSpPr>
        <p:spPr>
          <a:xfrm>
            <a:off x="737235" y="3218815"/>
            <a:ext cx="811093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                                    所有</a:t>
            </a:r>
            <a:r>
              <a:rPr lang="zh-CN" altLang="en-US"/>
              <a:t>有理数组成的集合，称为有理数集，记作</a:t>
            </a:r>
            <a:r>
              <a:rPr lang="zh-CN" altLang="en-US" b="1">
                <a:solidFill>
                  <a:srgbClr val="FF0000"/>
                </a:solidFill>
              </a:rPr>
              <a:t>Q</a:t>
            </a:r>
            <a:r>
              <a:rPr lang="zh-CN" altLang="en-US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1" name="文本框 10"/>
          <p:cNvSpPr txBox="1"/>
          <p:nvPr/>
        </p:nvSpPr>
        <p:spPr>
          <a:xfrm>
            <a:off x="649605" y="3988435"/>
            <a:ext cx="7605395" cy="3683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                                     所有</a:t>
            </a:r>
            <a:r>
              <a:rPr lang="zh-CN" altLang="en-US"/>
              <a:t>实数组成的集合，称为实数集，记作</a:t>
            </a:r>
            <a:r>
              <a:rPr lang="zh-CN" altLang="en-US" b="1">
                <a:solidFill>
                  <a:srgbClr val="FF0000"/>
                </a:solidFill>
              </a:rPr>
              <a:t>R</a:t>
            </a:r>
            <a:r>
              <a:rPr lang="zh-CN" altLang="en-US">
                <a:solidFill>
                  <a:srgbClr val="FF0000"/>
                </a:solidFill>
              </a:rPr>
              <a:t>.</a:t>
            </a:r>
          </a:p>
        </p:txBody>
      </p:sp>
      <p:sp>
        <p:nvSpPr>
          <p:cNvPr id="12" name="文本框 11"/>
          <p:cNvSpPr txBox="1"/>
          <p:nvPr/>
        </p:nvSpPr>
        <p:spPr>
          <a:xfrm>
            <a:off x="651509" y="4642485"/>
            <a:ext cx="10204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mtClean="0"/>
              <a:t>                                          在</a:t>
            </a:r>
            <a:r>
              <a:rPr lang="zh-CN" altLang="en-US"/>
              <a:t>自然数集N中，去掉元素0之后的集合，称为正整数集，记作</a:t>
            </a:r>
            <a:r>
              <a:rPr lang="zh-CN" altLang="en-US" b="1">
                <a:solidFill>
                  <a:srgbClr val="FF0000"/>
                </a:solidFill>
              </a:rPr>
              <a:t>N</a:t>
            </a:r>
            <a:r>
              <a:rPr lang="zh-CN" altLang="en-US" b="1" baseline="-25000">
                <a:solidFill>
                  <a:srgbClr val="FF0000"/>
                </a:solidFill>
                <a:uFillTx/>
              </a:rPr>
              <a:t>＋</a:t>
            </a:r>
            <a:r>
              <a:rPr lang="zh-CN" altLang="en-US"/>
              <a:t>，或</a:t>
            </a:r>
            <a:r>
              <a:rPr lang="zh-CN" altLang="en-US" b="1">
                <a:solidFill>
                  <a:srgbClr val="FF0000"/>
                </a:solidFill>
              </a:rPr>
              <a:t>N*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4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5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7" grpId="0"/>
      <p:bldP spid="3" grpId="1"/>
      <p:bldP spid="5" grpId="2"/>
      <p:bldP spid="10" grpId="3"/>
      <p:bldP spid="11" grpId="4"/>
      <p:bldP spid="12" grpId="5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zh-CN" altLang="en-US" smtClean="0"/>
              <a:t>     </a:t>
            </a:r>
            <a:endParaRPr lang="en-US" altLang="zh-CN" smtClean="0"/>
          </a:p>
          <a:p>
            <a:pPr marL="0" indent="0">
              <a:buNone/>
            </a:pPr>
            <a:endParaRPr lang="en-US" altLang="zh-CN"/>
          </a:p>
          <a:p>
            <a:pPr marL="0" indent="0">
              <a:buNone/>
            </a:pPr>
            <a:r>
              <a:rPr lang="en-US" altLang="zh-CN" smtClean="0"/>
              <a:t>  </a:t>
            </a:r>
            <a:r>
              <a:rPr lang="zh-CN" altLang="en-US" smtClean="0"/>
              <a:t> 集合的描述方法</a:t>
            </a:r>
            <a:endParaRPr lang="en-US" altLang="zh-CN" smtClean="0"/>
          </a:p>
          <a:p>
            <a:pPr marL="0" indent="0">
              <a:buNone/>
            </a:pPr>
            <a:r>
              <a:rPr lang="en-US" altLang="zh-CN"/>
              <a:t> </a:t>
            </a:r>
            <a:r>
              <a:rPr lang="en-US" altLang="zh-CN" smtClean="0"/>
              <a:t>                                              </a:t>
            </a:r>
          </a:p>
          <a:p>
            <a:pPr marL="0" indent="0">
              <a:buNone/>
            </a:pPr>
            <a:r>
              <a:rPr lang="en-US" altLang="zh-CN"/>
              <a:t> </a:t>
            </a:r>
            <a:r>
              <a:rPr lang="en-US" altLang="zh-CN" smtClean="0"/>
              <a:t>                                             </a:t>
            </a:r>
            <a:r>
              <a:rPr lang="zh-CN" altLang="en-US" smtClean="0"/>
              <a:t>描述法</a:t>
            </a:r>
            <a:endParaRPr lang="zh-CN" altLang="en-US"/>
          </a:p>
        </p:txBody>
      </p:sp>
      <p:sp>
        <p:nvSpPr>
          <p:cNvPr id="4" name="左大括号 3"/>
          <p:cNvSpPr/>
          <p:nvPr/>
        </p:nvSpPr>
        <p:spPr>
          <a:xfrm>
            <a:off x="5118848" y="2259106"/>
            <a:ext cx="762000" cy="2402540"/>
          </a:xfrm>
          <a:prstGeom prst="lef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5" name="文本框 4"/>
          <p:cNvSpPr txBox="1"/>
          <p:nvPr/>
        </p:nvSpPr>
        <p:spPr>
          <a:xfrm>
            <a:off x="6347012" y="2169459"/>
            <a:ext cx="3370729" cy="7486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4265"/>
              <a:t>列举法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1425388" y="612775"/>
            <a:ext cx="9870142" cy="53245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 altLang="zh-CN" sz="2000" smtClean="0"/>
          </a:p>
          <a:p>
            <a:endParaRPr lang="en-US" altLang="zh-CN" sz="2000"/>
          </a:p>
          <a:p>
            <a:endParaRPr lang="en-US" altLang="zh-CN" sz="2000" smtClean="0"/>
          </a:p>
          <a:p>
            <a:endParaRPr lang="en-US" altLang="zh-CN" sz="2000"/>
          </a:p>
          <a:p>
            <a:endParaRPr lang="en-US" altLang="zh-CN" sz="2000" smtClean="0"/>
          </a:p>
          <a:p>
            <a:endParaRPr lang="en-US" altLang="zh-CN" sz="2000"/>
          </a:p>
          <a:p>
            <a:endParaRPr lang="en-US" altLang="zh-CN" sz="2000" smtClean="0"/>
          </a:p>
          <a:p>
            <a:r>
              <a:rPr lang="zh-CN" altLang="en-US" sz="2000" smtClean="0"/>
              <a:t>前面</a:t>
            </a:r>
            <a:r>
              <a:rPr lang="zh-CN" altLang="en-US" sz="2000"/>
              <a:t>提到的集合都是用自然语言描述的，但在数学中，我们经常要使用符号来表示集合.</a:t>
            </a:r>
          </a:p>
          <a:p>
            <a:endParaRPr lang="en-US" altLang="zh-CN" sz="2000" smtClean="0"/>
          </a:p>
          <a:p>
            <a:r>
              <a:rPr lang="zh-CN" altLang="en-US" sz="2000" smtClean="0"/>
              <a:t>把</a:t>
            </a:r>
            <a:r>
              <a:rPr lang="zh-CN" altLang="en-US" sz="2000"/>
              <a:t>集合中的元素一一列举出来（相邻元素之间用逗号分隔），并写在大括号内，以此来表示集合的方法称为列举法</a:t>
            </a:r>
            <a:r>
              <a:rPr lang="zh-CN" altLang="en-US" sz="2000" smtClean="0"/>
              <a:t>.</a:t>
            </a:r>
            <a:endParaRPr lang="en-US" altLang="zh-CN" sz="2000" smtClean="0"/>
          </a:p>
          <a:p>
            <a:endParaRPr lang="zh-CN" altLang="en-US" sz="2000"/>
          </a:p>
          <a:p>
            <a:endParaRPr lang="en-US" altLang="zh-CN" sz="2000" smtClean="0"/>
          </a:p>
          <a:p>
            <a:endParaRPr lang="en-US" altLang="zh-CN" sz="2000"/>
          </a:p>
          <a:p>
            <a:endParaRPr lang="en-US" altLang="zh-CN" sz="2000" smtClean="0"/>
          </a:p>
          <a:p>
            <a:endParaRPr lang="en-US" altLang="zh-CN" sz="2000"/>
          </a:p>
          <a:p>
            <a:endParaRPr lang="zh-CN" altLang="en-US" sz="2000"/>
          </a:p>
        </p:txBody>
      </p:sp>
      <p:sp>
        <p:nvSpPr>
          <p:cNvPr id="11267" name="AutoShape 4"/>
          <p:cNvSpPr>
            <a:spLocks noChangeArrowheads="1"/>
          </p:cNvSpPr>
          <p:nvPr/>
        </p:nvSpPr>
        <p:spPr bwMode="auto">
          <a:xfrm>
            <a:off x="344805" y="612775"/>
            <a:ext cx="2563740" cy="1167390"/>
          </a:xfrm>
          <a:prstGeom prst="cloudCallout">
            <a:avLst>
              <a:gd name="adj1" fmla="val 60423"/>
              <a:gd name="adj2" fmla="val 53403"/>
            </a:avLst>
          </a:prstGeom>
          <a:solidFill>
            <a:schemeClr val="bg2"/>
          </a:solidFill>
          <a:ln w="9525" cmpd="sng">
            <a:solidFill>
              <a:schemeClr val="tx1"/>
            </a:solidFill>
            <a:round/>
          </a:ln>
        </p:spPr>
        <p:txBody>
          <a:bodyPr lIns="101233" tIns="50617" rIns="101233" bIns="50617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1012825">
              <a:defRPr/>
            </a:pPr>
            <a:r>
              <a:rPr lang="zh-CN" altLang="en-US" sz="2700">
                <a:solidFill>
                  <a:srgbClr val="FC1604"/>
                </a:solidFill>
                <a:effectLst>
                  <a:outerShdw blurRad="38100" dist="38100" dir="2700000" algn="tl">
                    <a:srgbClr val="000000"/>
                  </a:outerShdw>
                </a:effectLst>
                <a:ea typeface="黑体" pitchFamily="49" charset="-122"/>
              </a:rPr>
              <a:t>列举法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2" grpId="1"/>
      <p:bldP spid="11267" grpId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99" y="1600201"/>
            <a:ext cx="11394141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zh-CN" altLang="en-US" sz="3200"/>
              <a:t>例如，由两个元素0，1组成的集合可用列举法表示</a:t>
            </a:r>
            <a:r>
              <a:rPr lang="zh-CN" altLang="en-US" sz="3200" smtClean="0"/>
              <a:t>为：</a:t>
            </a:r>
            <a:r>
              <a:rPr lang="zh-CN" altLang="en-US" sz="3200"/>
              <a:t> {0，1}；</a:t>
            </a:r>
          </a:p>
          <a:p>
            <a:pPr marL="0" indent="0">
              <a:buNone/>
            </a:pPr>
            <a:endParaRPr lang="en-US" altLang="zh-CN" sz="3200" smtClean="0"/>
          </a:p>
          <a:p>
            <a:pPr marL="0" indent="0">
              <a:buNone/>
            </a:pPr>
            <a:r>
              <a:rPr lang="zh-CN" altLang="en-US" sz="3200" smtClean="0"/>
              <a:t>又</a:t>
            </a:r>
            <a:r>
              <a:rPr lang="zh-CN" altLang="en-US" sz="3200"/>
              <a:t>如，24的所有正因数1，2，3，4，6，8，12，24组成的集合可用列举法表示</a:t>
            </a:r>
            <a:r>
              <a:rPr lang="zh-CN" altLang="en-US" sz="3200" smtClean="0"/>
              <a:t>为：</a:t>
            </a:r>
            <a:r>
              <a:rPr lang="zh-CN" altLang="en-US" sz="3200"/>
              <a:t> {1，2，3，4，6，8，12，24}</a:t>
            </a:r>
            <a:r>
              <a:rPr lang="zh-CN" altLang="en-US" sz="3200" smtClean="0"/>
              <a:t>；</a:t>
            </a:r>
            <a:endParaRPr lang="en-US" altLang="zh-CN" sz="3200" smtClean="0"/>
          </a:p>
          <a:p>
            <a:pPr marL="0" indent="0">
              <a:buNone/>
            </a:pPr>
            <a:endParaRPr lang="zh-CN" altLang="en-US" sz="3200"/>
          </a:p>
          <a:p>
            <a:pPr marL="0" indent="0">
              <a:buNone/>
            </a:pPr>
            <a:r>
              <a:rPr lang="zh-CN" altLang="en-US" sz="3200" smtClean="0"/>
              <a:t>再</a:t>
            </a:r>
            <a:r>
              <a:rPr lang="zh-CN" altLang="en-US" sz="3200"/>
              <a:t>比如，中国古典长篇小说四大名著组成的集合可以表示</a:t>
            </a:r>
            <a:r>
              <a:rPr lang="zh-CN" altLang="en-US" sz="3200" smtClean="0"/>
              <a:t>为：</a:t>
            </a:r>
            <a:endParaRPr lang="zh-CN" altLang="en-US" sz="3200"/>
          </a:p>
          <a:p>
            <a:pPr marL="0" indent="0">
              <a:buNone/>
            </a:pPr>
            <a:r>
              <a:rPr lang="zh-CN" altLang="en-US" sz="3200"/>
              <a:t> {《红楼梦》，《三国演义》，《水浒传》，《西游记》｝</a:t>
            </a:r>
          </a:p>
          <a:p>
            <a:endParaRPr lang="zh-CN" altLang="en-US" sz="320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3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3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3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3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3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3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6" presetClass="entr" presetSubtype="16" dur="3000" fill="hold" nodeType="click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2" dur="3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400" b="1" smtClean="0"/>
              <a:t>小结：</a:t>
            </a:r>
            <a:endParaRPr lang="zh-CN" altLang="en-US" sz="4400" b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609599" y="1417637"/>
            <a:ext cx="11259671" cy="470852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 sz="3200" smtClean="0"/>
              <a:t>1</a:t>
            </a:r>
            <a:r>
              <a:rPr lang="zh-CN" altLang="en-US" sz="3200" smtClean="0"/>
              <a:t>、用</a:t>
            </a:r>
            <a:r>
              <a:rPr lang="zh-CN" altLang="en-US" sz="3200"/>
              <a:t>列举法表示集合时，一般不考虑元素的</a:t>
            </a:r>
            <a:r>
              <a:rPr lang="zh-CN" altLang="en-US" sz="3200" smtClean="0"/>
              <a:t>顺序。</a:t>
            </a:r>
            <a:endParaRPr lang="en-US" altLang="zh-CN" sz="3200" smtClean="0"/>
          </a:p>
          <a:p>
            <a:pPr marL="0" indent="0">
              <a:buNone/>
            </a:pPr>
            <a:r>
              <a:rPr lang="en-US" altLang="zh-CN" sz="3200"/>
              <a:t> </a:t>
            </a:r>
            <a:r>
              <a:rPr lang="en-US" altLang="zh-CN" sz="3200" smtClean="0"/>
              <a:t>     </a:t>
            </a:r>
            <a:r>
              <a:rPr lang="zh-CN" altLang="en-US" sz="3200" smtClean="0"/>
              <a:t>例如</a:t>
            </a:r>
            <a:r>
              <a:rPr lang="zh-CN" altLang="en-US" sz="3200"/>
              <a:t>，{1，2}与{2，1}表示同一个集合。但是，如果一</a:t>
            </a:r>
            <a:r>
              <a:rPr lang="zh-CN" altLang="en-US" sz="3200" smtClean="0"/>
              <a:t>个  集合</a:t>
            </a:r>
            <a:r>
              <a:rPr lang="zh-CN" altLang="en-US" sz="3200"/>
              <a:t>的</a:t>
            </a:r>
            <a:r>
              <a:rPr lang="zh-CN" altLang="en-US" sz="3200" smtClean="0"/>
              <a:t>元素</a:t>
            </a:r>
            <a:r>
              <a:rPr lang="zh-CN" altLang="en-US" sz="3200"/>
              <a:t>较多，且能够按照一定的规律排列，那么在不致于发生误解的情况下，可按照规律列出几个元素作为代表，其他元素用省略号</a:t>
            </a:r>
            <a:r>
              <a:rPr lang="zh-CN" altLang="en-US" sz="3200" smtClean="0"/>
              <a:t>表示。例如</a:t>
            </a:r>
            <a:r>
              <a:rPr lang="zh-CN" altLang="en-US" sz="3200"/>
              <a:t>，不大于100的自然数组成的集合，可表示</a:t>
            </a:r>
            <a:r>
              <a:rPr lang="zh-CN" altLang="en-US" sz="3200" smtClean="0"/>
              <a:t>为：</a:t>
            </a:r>
            <a:endParaRPr lang="zh-CN" altLang="en-US" sz="3200"/>
          </a:p>
          <a:p>
            <a:pPr marL="0" indent="0">
              <a:buNone/>
            </a:pPr>
            <a:r>
              <a:rPr lang="zh-CN" altLang="en-US" sz="3200"/>
              <a:t>                                               </a:t>
            </a:r>
            <a:endParaRPr lang="en-US" altLang="zh-CN" sz="3200" smtClean="0"/>
          </a:p>
          <a:p>
            <a:pPr marL="0" indent="0">
              <a:buNone/>
            </a:pPr>
            <a:r>
              <a:rPr lang="zh-CN" altLang="en-US" sz="3200" smtClean="0"/>
              <a:t>      {</a:t>
            </a:r>
            <a:r>
              <a:rPr lang="zh-CN" altLang="en-US" sz="3200"/>
              <a:t>0，1，2，3，...，100</a:t>
            </a:r>
            <a:r>
              <a:rPr lang="zh-CN" altLang="en-US" sz="3200" smtClean="0"/>
              <a:t>}</a:t>
            </a:r>
            <a:endParaRPr lang="zh-CN" altLang="en-US" sz="3200"/>
          </a:p>
          <a:p>
            <a:endParaRPr lang="en-US" altLang="zh-CN" sz="4400" smtClean="0"/>
          </a:p>
          <a:p>
            <a:endParaRPr lang="en-US" altLang="zh-CN" sz="4400" smtClean="0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clickEffect">
                                  <p:stCondLst>
                                    <p:cond delay="2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6" presetClass="entr" presetSubtype="16" dur="2000" fill="hold" nodeType="clickEffect">
                                  <p:stCondLst>
                                    <p:cond delay="2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6" presetClass="entr" presetSubtype="16" dur="2000" fill="hold" nodeType="click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400" b="1"/>
              <a:t>小结：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sz="4000"/>
              <a:t>2</a:t>
            </a:r>
            <a:r>
              <a:rPr lang="zh-CN" altLang="en-US" sz="4000"/>
              <a:t>、无限集有时也可用列举法表示.例如，自然数集N可表示</a:t>
            </a:r>
            <a:r>
              <a:rPr lang="zh-CN" altLang="en-US" sz="4000" smtClean="0"/>
              <a:t>为：</a:t>
            </a:r>
            <a:endParaRPr lang="en-US" altLang="zh-CN" sz="4000" smtClean="0"/>
          </a:p>
          <a:p>
            <a:pPr marL="0" indent="0">
              <a:buNone/>
            </a:pPr>
            <a:endParaRPr lang="zh-CN" altLang="en-US" sz="4000"/>
          </a:p>
          <a:p>
            <a:pPr marL="0" indent="0">
              <a:buNone/>
            </a:pPr>
            <a:r>
              <a:rPr lang="zh-CN" altLang="en-US" sz="4000"/>
              <a:t>                            </a:t>
            </a:r>
            <a:r>
              <a:rPr lang="zh-CN" altLang="en-US" sz="4000" smtClean="0"/>
              <a:t>  </a:t>
            </a:r>
            <a:r>
              <a:rPr lang="zh-CN" altLang="en-US" sz="4000"/>
              <a:t>{0，1，2，3，...，n，...}</a:t>
            </a:r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sz="4400" b="1"/>
              <a:t>小结：</a:t>
            </a:r>
            <a:endParaRPr lang="zh-CN" altLang="en-US" sz="440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altLang="zh-CN" sz="4000"/>
              <a:t>3</a:t>
            </a:r>
            <a:r>
              <a:rPr lang="zh-CN" altLang="en-US" sz="4000"/>
              <a:t>、值得注意的是，只含一个元素的集合{</a:t>
            </a:r>
            <a:r>
              <a:rPr lang="zh-CN" altLang="en-US" sz="4000" smtClean="0"/>
              <a:t>a 也</a:t>
            </a:r>
            <a:r>
              <a:rPr lang="zh-CN" altLang="en-US" sz="4000"/>
              <a:t>是一个集合，要将它与它的元素a加以区别，</a:t>
            </a:r>
            <a:r>
              <a:rPr lang="zh-CN" altLang="en-US" sz="4000" smtClean="0"/>
              <a:t>事实上：</a:t>
            </a:r>
            <a:endParaRPr lang="en-US" altLang="zh-CN" sz="4000"/>
          </a:p>
          <a:p>
            <a:pPr marL="0" indent="0">
              <a:buNone/>
            </a:pPr>
            <a:r>
              <a:rPr lang="zh-CN" altLang="en-US" sz="4000"/>
              <a:t>                       </a:t>
            </a:r>
            <a:r>
              <a:rPr lang="zh-CN" altLang="en-US" sz="4000" smtClean="0"/>
              <a:t>   </a:t>
            </a:r>
            <a:r>
              <a:rPr lang="zh-CN" altLang="en-US" sz="4000"/>
              <a:t>a∈{a}.</a:t>
            </a:r>
            <a:endParaRPr lang="zh-CN" altLang="en-US"/>
          </a:p>
          <a:p>
            <a:pPr marL="0" indent="0">
              <a:buNone/>
            </a:pP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advTm="3000" p14:dur="1500">
        <p:random/>
      </p:transition>
    </mc:Choice>
    <mc:Fallback>
      <p:transition spd="slow" advTm="3000">
        <p:random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https://d.book118.com/706135220233010100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宋体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Override1.xml><?xml version="1.0" encoding="utf-8"?>
<a:themeOverride xmlns:r="http://schemas.openxmlformats.org/officeDocument/2006/relationships"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6">
      <vt:lpstr>Arial</vt:lpstr>
      <vt:lpstr>Calibri</vt:lpstr>
      <vt:lpstr>宋体</vt:lpstr>
      <vt:lpstr>字魂27号-布丁体</vt:lpstr>
      <vt:lpstr>华文行楷</vt:lpstr>
      <vt:lpstr>华文新魏</vt:lpstr>
      <vt:lpstr>Franklin Gothic Book</vt:lpstr>
      <vt:lpstr>黑体</vt:lpstr>
      <vt:lpstr>Times New Roman</vt:lpstr>
      <vt:lpstr>Segoe Print</vt:lpstr>
      <vt:lpstr>幼圆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小结：</vt:lpstr>
      <vt:lpstr>小结：</vt:lpstr>
      <vt:lpstr>小结：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2024-09-25T05:22:44.801</cp:lastPrinted>
  <dcterms:created xsi:type="dcterms:W3CDTF">2024-09-24T21:22:44Z</dcterms:created>
  <dcterms:modified xsi:type="dcterms:W3CDTF">2024-09-24T21:22:46Z</dcterms:modified>
</cp:coreProperties>
</file>