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9144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A7E8C7-265A-403E-952E-C13929E947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D6A967-9D72-40DC-A4CB-05977F6865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DFFC626-1CD6-49E3-A900-7DADB078C2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6FB6B6-2DBD-4430-9850-9A6DD9B050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D16E3D-AE78-489A-AA8B-3D3F58F010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FF8139-B844-4FF4-B5F9-AC27B18B13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B9DEE6-3837-4989-BF55-D13EACCD7A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46870B-9F72-4373-BF75-C3A1453033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CEEDDC-4099-4B4D-9B5E-6CFC0B6B26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7E2FF1-E48C-4DA7-A22D-F801DFA924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11C4B0-C94F-4CF8-BD29-892C508C15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4200" b="0" i="0">
                <a:solidFill>
                  <a:srgbClr val="006633"/>
                </a:solidFill>
                <a:latin typeface="宋体"/>
                <a:cs typeface="宋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30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200" b="0" i="0">
                <a:solidFill>
                  <a:schemeClr val="tx1"/>
                </a:solidFill>
                <a:latin typeface="Times New Roman"/>
                <a:cs typeface="Times New Roman"/>
              </a:defRPr>
            </a:lvl1pPr>
          </a:lstStyle>
          <a:p>
            <a:pPr marL="38100">
              <a:lnSpc>
                <a:spcPts val="1410"/>
              </a:lnSpc>
            </a:pPr>
            <a:fld id="{81D60167-4931-47E6-BA6A-407CBD079E47}" type="slidenum">
              <a:rPr spc="-25"/>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200" b="0" i="0">
                <a:solidFill>
                  <a:srgbClr val="006633"/>
                </a:solidFill>
                <a:latin typeface="宋体"/>
                <a:cs typeface="宋体"/>
              </a:defRPr>
            </a:lvl1pPr>
          </a:lstStyle>
          <a:p/>
        </p:txBody>
      </p:sp>
      <p:sp>
        <p:nvSpPr>
          <p:cNvPr id="3" name="Holder 3"/>
          <p:cNvSpPr>
            <a:spLocks noGrp="1"/>
          </p:cNvSpPr>
          <p:nvPr>
            <p:ph type="body" idx="1"/>
          </p:nvPr>
        </p:nvSpPr>
        <p:spPr/>
        <p:txBody>
          <a:bodyPr lIns="0" tIns="0" rIns="0" bIns="0"/>
          <a:lstStyle>
            <a:lvl1pPr>
              <a:defRPr sz="30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200" b="0" i="0">
                <a:solidFill>
                  <a:schemeClr val="tx1"/>
                </a:solidFill>
                <a:latin typeface="Times New Roman"/>
                <a:cs typeface="Times New Roman"/>
              </a:defRPr>
            </a:lvl1pPr>
          </a:lstStyle>
          <a:p>
            <a:pPr marL="38100">
              <a:lnSpc>
                <a:spcPts val="1410"/>
              </a:lnSpc>
            </a:pPr>
            <a:fld id="{81D60167-4931-47E6-BA6A-407CBD079E47}" type="slidenum">
              <a:rPr spc="-25"/>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200" b="0" i="0">
                <a:solidFill>
                  <a:srgbClr val="006633"/>
                </a:solidFill>
                <a:latin typeface="宋体"/>
                <a:cs typeface="宋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1200" b="0" i="0">
                <a:solidFill>
                  <a:schemeClr val="tx1"/>
                </a:solidFill>
                <a:latin typeface="Times New Roman"/>
                <a:cs typeface="Times New Roman"/>
              </a:defRPr>
            </a:lvl1pPr>
          </a:lstStyle>
          <a:p>
            <a:pPr marL="38100">
              <a:lnSpc>
                <a:spcPts val="1410"/>
              </a:lnSpc>
            </a:pPr>
            <a:fld id="{81D60167-4931-47E6-BA6A-407CBD079E47}" type="slidenum">
              <a:rPr spc="-25"/>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200" b="0" i="0">
                <a:solidFill>
                  <a:srgbClr val="006633"/>
                </a:solidFill>
                <a:latin typeface="宋体"/>
                <a:cs typeface="宋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1200" b="0" i="0">
                <a:solidFill>
                  <a:schemeClr val="tx1"/>
                </a:solidFill>
                <a:latin typeface="Times New Roman"/>
                <a:cs typeface="Times New Roman"/>
              </a:defRPr>
            </a:lvl1pPr>
          </a:lstStyle>
          <a:p>
            <a:pPr marL="38100">
              <a:lnSpc>
                <a:spcPts val="1410"/>
              </a:lnSpc>
            </a:pPr>
            <a:fld id="{81D60167-4931-47E6-BA6A-407CBD079E47}" type="slidenum">
              <a:rPr spc="-25"/>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1200" b="0" i="0">
                <a:solidFill>
                  <a:schemeClr val="tx1"/>
                </a:solidFill>
                <a:latin typeface="Times New Roman"/>
                <a:cs typeface="Times New Roman"/>
              </a:defRPr>
            </a:lvl1pPr>
          </a:lstStyle>
          <a:p>
            <a:pPr marL="38100">
              <a:lnSpc>
                <a:spcPts val="1410"/>
              </a:lnSpc>
            </a:pPr>
            <a:fld id="{81D60167-4931-47E6-BA6A-407CBD079E47}" type="slidenum">
              <a:rPr spc="-25"/>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381000" y="228600"/>
            <a:ext cx="8229600" cy="609600"/>
          </a:xfrm>
          <a:custGeom>
            <a:rect l="l" t="t" r="r" b="b"/>
            <a:pathLst>
              <a:path w="8229600" h="609600">
                <a:moveTo>
                  <a:pt x="0" y="609600"/>
                </a:moveTo>
                <a:lnTo>
                  <a:pt x="0" y="0"/>
                </a:lnTo>
                <a:lnTo>
                  <a:pt x="8229599" y="0"/>
                </a:lnTo>
              </a:path>
            </a:pathLst>
          </a:custGeom>
          <a:ln w="19050">
            <a:solidFill>
              <a:srgbClr val="CC9900"/>
            </a:solidFill>
          </a:ln>
        </p:spPr>
        <p:txBody>
          <a:bodyPr wrap="square" lIns="0" tIns="0" rIns="0" bIns="0" rtlCol="0"/>
          <a:lstStyle/>
          <a:p/>
        </p:txBody>
      </p:sp>
      <p:sp>
        <p:nvSpPr>
          <p:cNvPr id="17" name="bg object 17"/>
          <p:cNvSpPr/>
          <p:nvPr/>
        </p:nvSpPr>
        <p:spPr>
          <a:xfrm>
            <a:off x="457200" y="6172200"/>
            <a:ext cx="8229600" cy="0"/>
          </a:xfrm>
          <a:custGeom>
            <a:rect l="l" t="t" r="r" b="b"/>
            <a:pathLst>
              <a:path w="8229600">
                <a:moveTo>
                  <a:pt x="0" y="0"/>
                </a:moveTo>
                <a:lnTo>
                  <a:pt x="8229600" y="0"/>
                </a:lnTo>
              </a:path>
            </a:pathLst>
          </a:custGeom>
          <a:ln w="19050">
            <a:solidFill>
              <a:srgbClr val="CC9900"/>
            </a:solidFill>
          </a:ln>
        </p:spPr>
        <p:txBody>
          <a:bodyPr wrap="square" lIns="0" tIns="0" rIns="0" bIns="0" rtlCol="0"/>
          <a:lstStyle/>
          <a:p/>
        </p:txBody>
      </p:sp>
      <p:sp>
        <p:nvSpPr>
          <p:cNvPr id="2" name="Holder 2"/>
          <p:cNvSpPr>
            <a:spLocks noGrp="1"/>
          </p:cNvSpPr>
          <p:nvPr>
            <p:ph type="title"/>
          </p:nvPr>
        </p:nvSpPr>
        <p:spPr>
          <a:xfrm>
            <a:off x="535940" y="327500"/>
            <a:ext cx="1092200" cy="665480"/>
          </a:xfrm>
          <a:prstGeom prst="rect">
            <a:avLst/>
          </a:prstGeom>
        </p:spPr>
        <p:txBody>
          <a:bodyPr wrap="square" lIns="0" tIns="0" rIns="0" bIns="0">
            <a:spAutoFit/>
          </a:bodyPr>
          <a:lstStyle>
            <a:lvl1pPr>
              <a:defRPr sz="4200" b="0" i="0">
                <a:solidFill>
                  <a:srgbClr val="006633"/>
                </a:solidFill>
                <a:latin typeface="宋体"/>
                <a:cs typeface="宋体"/>
              </a:defRPr>
            </a:lvl1pPr>
          </a:lstStyle>
          <a:p/>
        </p:txBody>
      </p:sp>
      <p:sp>
        <p:nvSpPr>
          <p:cNvPr id="3" name="Holder 3"/>
          <p:cNvSpPr>
            <a:spLocks noGrp="1"/>
          </p:cNvSpPr>
          <p:nvPr>
            <p:ph type="body" idx="1"/>
          </p:nvPr>
        </p:nvSpPr>
        <p:spPr>
          <a:xfrm>
            <a:off x="535940" y="1622695"/>
            <a:ext cx="8369300" cy="4163060"/>
          </a:xfrm>
          <a:prstGeom prst="rect">
            <a:avLst/>
          </a:prstGeom>
        </p:spPr>
        <p:txBody>
          <a:bodyPr wrap="square" lIns="0" tIns="0" rIns="0" bIns="0">
            <a:spAutoFit/>
          </a:bodyPr>
          <a:lstStyle>
            <a:lvl1pPr>
              <a:defRPr sz="3000" b="0" i="0">
                <a:solidFill>
                  <a:schemeClr val="tx1"/>
                </a:solidFill>
                <a:latin typeface="宋体"/>
                <a:cs typeface="宋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404859" y="6470891"/>
            <a:ext cx="241300" cy="194309"/>
          </a:xfrm>
          <a:prstGeom prst="rect">
            <a:avLst/>
          </a:prstGeom>
        </p:spPr>
        <p:txBody>
          <a:bodyPr wrap="square" lIns="0" tIns="0" rIns="0" bIns="0">
            <a:spAutoFit/>
          </a:bodyPr>
          <a:lstStyle>
            <a:defPPr>
              <a:defRPr kern="0"/>
            </a:defPPr>
            <a:lvl1pPr>
              <a:defRPr sz="1200" b="0" i="0">
                <a:solidFill>
                  <a:schemeClr val="tx1"/>
                </a:solidFill>
                <a:latin typeface="Times New Roman"/>
                <a:cs typeface="Times New Roman"/>
              </a:defRPr>
            </a:lvl1pPr>
          </a:lstStyle>
          <a:p>
            <a:pPr marL="38100">
              <a:lnSpc>
                <a:spcPts val="1410"/>
              </a:lnSpc>
            </a:pPr>
            <a:fld id="{81D60167-4931-47E6-BA6A-407CBD079E47}" type="slidenum">
              <a:rPr spc="-25"/>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baike.baidu.com/view/20020.htm" TargetMode="External" /><Relationship Id="rId3" Type="http://schemas.openxmlformats.org/officeDocument/2006/relationships/hyperlink" Target="http://baike.baidu.com/view/68514.htm" TargetMode="External" /><Relationship Id="rId4" Type="http://schemas.openxmlformats.org/officeDocument/2006/relationships/hyperlink" Target="http://baike.baidu.com/view/64741.htm" TargetMode="External" /><Relationship Id="rId5" Type="http://schemas.openxmlformats.org/officeDocument/2006/relationships/hyperlink" Target="http://baike.baidu.com/view/16831.htm" TargetMode="External" /><Relationship Id="rId6" Type="http://schemas.openxmlformats.org/officeDocument/2006/relationships/hyperlink" Target="http://baike.baidu.com/view/326377.htm" TargetMode="External" /><Relationship Id="rId7" Type="http://schemas.openxmlformats.org/officeDocument/2006/relationships/hyperlink" Target="http://baike.baidu.com/view/1070525.htm" TargetMode="External" /><Relationship Id="rId8" Type="http://schemas.openxmlformats.org/officeDocument/2006/relationships/hyperlink" Target="http://baike.baidu.com/view/7189.htm" TargetMode="External" /><Relationship Id="rId9" Type="http://schemas.openxmlformats.org/officeDocument/2006/relationships/hyperlink" Target="http://baike.baidu.com/view/18498.htm" TargetMode="Externa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hyperlink" Target="http://baike.baidu.com/view/106059.htm" TargetMode="Externa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6152132013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609600" y="1219200"/>
            <a:ext cx="7924800" cy="914400"/>
          </a:xfrm>
          <a:custGeom>
            <a:rect l="l" t="t" r="r" b="b"/>
            <a:pathLst>
              <a:path w="7924800" h="914400">
                <a:moveTo>
                  <a:pt x="0" y="914400"/>
                </a:moveTo>
                <a:lnTo>
                  <a:pt x="0" y="0"/>
                </a:lnTo>
                <a:lnTo>
                  <a:pt x="7924800" y="0"/>
                </a:lnTo>
              </a:path>
            </a:pathLst>
          </a:custGeom>
          <a:ln w="25400">
            <a:solidFill>
              <a:srgbClr val="CC9900"/>
            </a:solidFill>
          </a:ln>
        </p:spPr>
        <p:txBody>
          <a:bodyPr wrap="square" lIns="0" tIns="0" rIns="0" bIns="0" rtlCol="0"/>
          <a:lstStyle/>
          <a:p/>
        </p:txBody>
      </p:sp>
      <p:sp>
        <p:nvSpPr>
          <p:cNvPr id="3" name="object 3"/>
          <p:cNvSpPr/>
          <p:nvPr/>
        </p:nvSpPr>
        <p:spPr>
          <a:xfrm>
            <a:off x="1981200" y="3962400"/>
            <a:ext cx="6511925" cy="0"/>
          </a:xfrm>
          <a:custGeom>
            <a:rect l="l" t="t" r="r" b="b"/>
            <a:pathLst>
              <a:path w="6511925">
                <a:moveTo>
                  <a:pt x="0" y="0"/>
                </a:moveTo>
                <a:lnTo>
                  <a:pt x="6511925" y="0"/>
                </a:lnTo>
              </a:path>
            </a:pathLst>
          </a:custGeom>
          <a:ln w="19050">
            <a:solidFill>
              <a:srgbClr val="CC9900"/>
            </a:solidFill>
          </a:ln>
        </p:spPr>
        <p:txBody>
          <a:bodyPr wrap="square" lIns="0" tIns="0" rIns="0" bIns="0" rtlCol="0"/>
          <a:lstStyle/>
          <a:p/>
        </p:txBody>
      </p:sp>
      <p:sp>
        <p:nvSpPr>
          <p:cNvPr id="4" name="object 4"/>
          <p:cNvSpPr txBox="1">
            <a:spLocks noGrp="1"/>
          </p:cNvSpPr>
          <p:nvPr>
            <p:ph type="title"/>
          </p:nvPr>
        </p:nvSpPr>
        <p:spPr>
          <a:xfrm>
            <a:off x="993140" y="1576863"/>
            <a:ext cx="3835400" cy="787400"/>
          </a:xfrm>
          <a:prstGeom prst="rect">
            <a:avLst/>
          </a:prstGeom>
        </p:spPr>
        <p:txBody>
          <a:bodyPr vert="horz" wrap="square" lIns="0" tIns="12700" rIns="0" bIns="0" rtlCol="0">
            <a:spAutoFit/>
          </a:bodyPr>
          <a:lstStyle/>
          <a:p>
            <a:pPr marL="12700">
              <a:lnSpc>
                <a:spcPct val="100000"/>
              </a:lnSpc>
              <a:spcBef>
                <a:spcPts val="100"/>
              </a:spcBef>
            </a:pPr>
            <a:r>
              <a:rPr sz="5000" spc="-10"/>
              <a:t>法国汉学研究</a:t>
            </a:r>
            <a:endParaRPr sz="5000"/>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25"/>
              <a:t>1</a:t>
            </a:fld>
          </a:p>
        </p:txBody>
      </p:sp>
      <p:sp>
        <p:nvSpPr>
          <p:cNvPr id="5" name="object 5"/>
          <p:cNvSpPr txBox="1"/>
          <p:nvPr/>
        </p:nvSpPr>
        <p:spPr>
          <a:xfrm>
            <a:off x="2059939" y="3942123"/>
            <a:ext cx="3225800" cy="1007744"/>
          </a:xfrm>
          <a:prstGeom prst="rect">
            <a:avLst/>
          </a:prstGeom>
        </p:spPr>
        <p:txBody>
          <a:bodyPr vert="horz" wrap="square" lIns="0" tIns="76835" rIns="0" bIns="0" rtlCol="0">
            <a:spAutoFit/>
          </a:bodyPr>
          <a:lstStyle/>
          <a:p>
            <a:pPr marL="12700">
              <a:lnSpc>
                <a:spcPct val="100000"/>
              </a:lnSpc>
              <a:spcBef>
                <a:spcPts val="605"/>
              </a:spcBef>
            </a:pPr>
            <a:r>
              <a:rPr sz="2800" spc="-10">
                <a:latin typeface="宋体"/>
                <a:cs typeface="宋体"/>
              </a:rPr>
              <a:t>四川外语学院中文系</a:t>
            </a:r>
            <a:endParaRPr sz="2800">
              <a:latin typeface="宋体"/>
              <a:cs typeface="宋体"/>
            </a:endParaRPr>
          </a:p>
          <a:p>
            <a:pPr marL="12700">
              <a:lnSpc>
                <a:spcPct val="100000"/>
              </a:lnSpc>
              <a:spcBef>
                <a:spcPts val="509"/>
              </a:spcBef>
            </a:pPr>
            <a:r>
              <a:rPr sz="2800" spc="-10">
                <a:latin typeface="Arial"/>
                <a:cs typeface="Arial"/>
              </a:rPr>
              <a:t>2009</a:t>
            </a:r>
            <a:r>
              <a:rPr sz="2800">
                <a:latin typeface="宋体"/>
                <a:cs typeface="宋体"/>
              </a:rPr>
              <a:t>、</a:t>
            </a:r>
            <a:r>
              <a:rPr sz="2800" spc="-50">
                <a:latin typeface="Arial"/>
                <a:cs typeface="Arial"/>
              </a:rPr>
              <a:t>3</a:t>
            </a:r>
            <a:endParaRPr sz="2800">
              <a:latin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25"/>
              <a:t>概述</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25"/>
              <a:t>2</a:t>
            </a:fld>
          </a:p>
        </p:txBody>
      </p:sp>
      <p:sp>
        <p:nvSpPr>
          <p:cNvPr id="3" name="object 3"/>
          <p:cNvSpPr txBox="1">
            <a:spLocks noGrp="1"/>
          </p:cNvSpPr>
          <p:nvPr>
            <p:ph type="body" idx="1"/>
          </p:nvPr>
        </p:nvSpPr>
        <p:spPr>
          <a:prstGeom prst="rect">
            <a:avLst/>
          </a:prstGeom>
        </p:spPr>
        <p:txBody>
          <a:bodyPr vert="horz" wrap="square" lIns="0" tIns="1270" rIns="0" bIns="0" rtlCol="0">
            <a:spAutoFit/>
          </a:bodyPr>
          <a:lstStyle/>
          <a:p>
            <a:pPr marL="354965" marR="386080" indent="-342265">
              <a:lnSpc>
                <a:spcPct val="102499"/>
              </a:lnSpc>
              <a:spcBef>
                <a:spcPts val="10"/>
              </a:spcBef>
              <a:buClr>
                <a:srgbClr val="CC9900"/>
              </a:buClr>
              <a:buSzPct val="66666"/>
              <a:buFont typeface="Wingdings"/>
              <a:buChar char=""/>
              <a:tabLst>
                <a:tab pos="354965"/>
                <a:tab pos="355600"/>
              </a:tabLst>
            </a:pPr>
            <a:r>
              <a:rPr/>
              <a:t>国外汉学作为一门学科由法国人创立</a:t>
            </a:r>
            <a:r>
              <a:rPr>
                <a:latin typeface="Arial"/>
                <a:cs typeface="Arial"/>
              </a:rPr>
              <a:t>,</a:t>
            </a:r>
            <a:r>
              <a:rPr spc="-20"/>
              <a:t>法国是</a:t>
            </a:r>
            <a:r>
              <a:rPr/>
              <a:t>欧洲乃至整个西方世界汉学研究的发祥地</a:t>
            </a:r>
            <a:r>
              <a:rPr>
                <a:latin typeface="Arial"/>
                <a:cs typeface="Arial"/>
              </a:rPr>
              <a:t>,</a:t>
            </a:r>
            <a:r>
              <a:rPr spc="-50"/>
              <a:t>在</a:t>
            </a:r>
            <a:r>
              <a:rPr spc="-5"/>
              <a:t>汉学研究上有着良好的传统，并且取得了丰硕</a:t>
            </a:r>
          </a:p>
          <a:p>
            <a:pPr marL="355600" marR="5080">
              <a:lnSpc>
                <a:spcPts val="3420"/>
              </a:lnSpc>
              <a:spcBef>
                <a:spcPts val="260"/>
              </a:spcBef>
            </a:pPr>
            <a:r>
              <a:rPr spc="-5"/>
              <a:t>的研究成果，出现了许多闻名世界的汉学大师。</a:t>
            </a:r>
            <a:r>
              <a:rPr spc="-335"/>
              <a:t>从 </a:t>
            </a:r>
            <a:r>
              <a:rPr>
                <a:latin typeface="Arial"/>
                <a:cs typeface="Arial"/>
              </a:rPr>
              <a:t>18</a:t>
            </a:r>
            <a:r>
              <a:rPr spc="-10">
                <a:latin typeface="Arial"/>
                <a:cs typeface="Arial"/>
              </a:rPr>
              <a:t> </a:t>
            </a:r>
            <a:r>
              <a:rPr spc="-170"/>
              <a:t>世纪到 </a:t>
            </a:r>
            <a:r>
              <a:rPr>
                <a:latin typeface="Arial"/>
                <a:cs typeface="Arial"/>
              </a:rPr>
              <a:t>20 </a:t>
            </a:r>
            <a:r>
              <a:rPr spc="-5"/>
              <a:t>世纪上半叶法国汉学研究一</a:t>
            </a:r>
          </a:p>
          <a:p>
            <a:pPr marL="355600">
              <a:lnSpc>
                <a:spcPts val="3520"/>
              </a:lnSpc>
            </a:pPr>
            <a:r>
              <a:rPr/>
              <a:t>直处于世界领先水平</a:t>
            </a:r>
            <a:r>
              <a:rPr>
                <a:latin typeface="Arial"/>
                <a:cs typeface="Arial"/>
              </a:rPr>
              <a:t>,</a:t>
            </a:r>
            <a:r>
              <a:rPr spc="-5"/>
              <a:t>现在在整个国外汉学研</a:t>
            </a:r>
          </a:p>
          <a:p>
            <a:pPr marL="355600">
              <a:lnSpc>
                <a:spcPct val="100000"/>
              </a:lnSpc>
              <a:spcBef>
                <a:spcPts val="180"/>
              </a:spcBef>
            </a:pPr>
            <a:r>
              <a:rPr spc="-5"/>
              <a:t>究中仍占据十分重要的地位。</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329565" y="559311"/>
            <a:ext cx="8881110" cy="5400040"/>
          </a:xfrm>
          <a:prstGeom prst="rect">
            <a:avLst/>
          </a:prstGeom>
        </p:spPr>
        <p:txBody>
          <a:bodyPr vert="horz" wrap="square" lIns="0" tIns="60960" rIns="0" bIns="0" rtlCol="0">
            <a:spAutoFit/>
          </a:bodyPr>
          <a:lstStyle/>
          <a:p>
            <a:pPr marL="354965" marR="516255" indent="-342900" algn="just">
              <a:lnSpc>
                <a:spcPct val="89400"/>
              </a:lnSpc>
              <a:spcBef>
                <a:spcPts val="480"/>
              </a:spcBef>
              <a:buClr>
                <a:srgbClr val="CC9900"/>
              </a:buClr>
              <a:buSzPct val="66666"/>
              <a:buFont typeface="Wingdings"/>
              <a:buChar char=""/>
              <a:tabLst>
                <a:tab pos="355600"/>
              </a:tabLst>
            </a:pPr>
            <a:r>
              <a:rPr sz="3000" spc="-5">
                <a:latin typeface="宋体"/>
                <a:cs typeface="宋体"/>
              </a:rPr>
              <a:t>谈到欧洲最初对中国文化的一般了解，葡萄牙，西班牙、意大利等南方邻国是法国的先驱，是发现和探索亚洲大陆的先锋，由此欧洲进入近代历史时期，随之而来的是这个历史时期不可避免地所带来的一切，其中包括一系列问题和悲剧。十</a:t>
            </a:r>
            <a:r>
              <a:rPr sz="3000">
                <a:latin typeface="宋体"/>
                <a:cs typeface="宋体"/>
              </a:rPr>
              <a:t>六世纪</a:t>
            </a:r>
            <a:r>
              <a:rPr sz="3000">
                <a:latin typeface="Arial"/>
                <a:cs typeface="Arial"/>
              </a:rPr>
              <a:t>(1514</a:t>
            </a:r>
            <a:r>
              <a:rPr sz="3000">
                <a:latin typeface="宋体"/>
                <a:cs typeface="宋体"/>
              </a:rPr>
              <a:t>年</a:t>
            </a:r>
            <a:r>
              <a:rPr sz="3000">
                <a:latin typeface="Arial"/>
                <a:cs typeface="Arial"/>
              </a:rPr>
              <a:t>)</a:t>
            </a:r>
            <a:r>
              <a:rPr sz="3000" spc="-5">
                <a:latin typeface="宋体"/>
                <a:cs typeface="宋体"/>
              </a:rPr>
              <a:t>葡萄牙最先来到中国，紧接着是西班牙人，以其传教士和远征军士兵所提供的情</a:t>
            </a:r>
            <a:r>
              <a:rPr sz="3000">
                <a:latin typeface="宋体"/>
                <a:cs typeface="宋体"/>
              </a:rPr>
              <a:t>报为基础</a:t>
            </a:r>
            <a:r>
              <a:rPr sz="3000">
                <a:latin typeface="Arial"/>
                <a:cs typeface="Arial"/>
              </a:rPr>
              <a:t>—</a:t>
            </a:r>
            <a:r>
              <a:rPr sz="3000" spc="-5">
                <a:latin typeface="宋体"/>
                <a:cs typeface="宋体"/>
              </a:rPr>
              <a:t>传教和军事、经济征服意图双管齐下</a:t>
            </a:r>
            <a:endParaRPr sz="3000">
              <a:latin typeface="宋体"/>
              <a:cs typeface="宋体"/>
            </a:endParaRPr>
          </a:p>
          <a:p>
            <a:pPr marL="354965" marR="5080">
              <a:lnSpc>
                <a:spcPts val="3240"/>
              </a:lnSpc>
              <a:spcBef>
                <a:spcPts val="50"/>
              </a:spcBef>
            </a:pPr>
            <a:r>
              <a:rPr sz="3000">
                <a:latin typeface="Arial"/>
                <a:cs typeface="Arial"/>
              </a:rPr>
              <a:t>—</a:t>
            </a:r>
            <a:r>
              <a:rPr sz="3000" spc="-5">
                <a:latin typeface="宋体"/>
                <a:cs typeface="宋体"/>
              </a:rPr>
              <a:t>于是，关于中国最初的著作之一在欧洲出版了。</a:t>
            </a:r>
            <a:r>
              <a:rPr sz="3000">
                <a:latin typeface="宋体"/>
                <a:cs typeface="宋体"/>
              </a:rPr>
              <a:t>这就是让</a:t>
            </a:r>
            <a:r>
              <a:rPr sz="3000">
                <a:latin typeface="Arial"/>
                <a:cs typeface="Arial"/>
              </a:rPr>
              <a:t>·</a:t>
            </a:r>
            <a:r>
              <a:rPr sz="3000">
                <a:latin typeface="宋体"/>
                <a:cs typeface="宋体"/>
              </a:rPr>
              <a:t>贡扎雷</a:t>
            </a:r>
            <a:r>
              <a:rPr sz="3000">
                <a:latin typeface="Arial"/>
                <a:cs typeface="Arial"/>
              </a:rPr>
              <a:t>·</a:t>
            </a:r>
            <a:r>
              <a:rPr sz="3000">
                <a:latin typeface="宋体"/>
                <a:cs typeface="宋体"/>
              </a:rPr>
              <a:t>德</a:t>
            </a:r>
            <a:r>
              <a:rPr sz="3000">
                <a:latin typeface="Arial"/>
                <a:cs typeface="Arial"/>
              </a:rPr>
              <a:t>·</a:t>
            </a:r>
            <a:r>
              <a:rPr sz="3000" spc="-20">
                <a:latin typeface="宋体"/>
                <a:cs typeface="宋体"/>
              </a:rPr>
              <a:t>孟多扎</a:t>
            </a:r>
            <a:r>
              <a:rPr sz="3000" spc="-50">
                <a:latin typeface="宋体"/>
                <a:cs typeface="宋体"/>
              </a:rPr>
              <a:t> </a:t>
            </a:r>
            <a:r>
              <a:rPr sz="3000">
                <a:latin typeface="Arial"/>
                <a:cs typeface="Arial"/>
              </a:rPr>
              <a:t>(JuanCongalezdeMondoga)</a:t>
            </a:r>
            <a:r>
              <a:rPr sz="3000" spc="-5">
                <a:latin typeface="宋体"/>
                <a:cs typeface="宋体"/>
              </a:rPr>
              <a:t>的《中华大帝国史》，</a:t>
            </a:r>
            <a:r>
              <a:rPr sz="3000" spc="-50">
                <a:latin typeface="宋体"/>
                <a:cs typeface="宋体"/>
              </a:rPr>
              <a:t> </a:t>
            </a:r>
            <a:r>
              <a:rPr sz="3000" spc="-10">
                <a:latin typeface="Arial"/>
                <a:cs typeface="Arial"/>
              </a:rPr>
              <a:t>1585</a:t>
            </a:r>
            <a:r>
              <a:rPr sz="3000" spc="-5">
                <a:latin typeface="宋体"/>
                <a:cs typeface="宋体"/>
              </a:rPr>
              <a:t>年用西班牙文在罗马出版，很快就译成欧洲</a:t>
            </a:r>
            <a:r>
              <a:rPr sz="3000" spc="-50">
                <a:latin typeface="宋体"/>
                <a:cs typeface="宋体"/>
              </a:rPr>
              <a:t> </a:t>
            </a:r>
            <a:r>
              <a:rPr sz="3000">
                <a:latin typeface="宋体"/>
                <a:cs typeface="宋体"/>
              </a:rPr>
              <a:t>各国语言，最先译成法文</a:t>
            </a:r>
            <a:r>
              <a:rPr sz="3000">
                <a:latin typeface="Arial"/>
                <a:cs typeface="Arial"/>
              </a:rPr>
              <a:t>(1588</a:t>
            </a:r>
            <a:r>
              <a:rPr sz="3000">
                <a:latin typeface="宋体"/>
                <a:cs typeface="宋体"/>
              </a:rPr>
              <a:t>年，巴黎</a:t>
            </a:r>
            <a:r>
              <a:rPr sz="3000">
                <a:latin typeface="Arial"/>
                <a:cs typeface="Arial"/>
              </a:rPr>
              <a:t>)</a:t>
            </a:r>
            <a:r>
              <a:rPr sz="3000" spc="-50">
                <a:latin typeface="宋体"/>
                <a:cs typeface="宋体"/>
              </a:rPr>
              <a:t>。</a:t>
            </a:r>
            <a:endParaRPr sz="30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25"/>
              <a:t>3</a:t>
            </a:fld>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8740" y="303688"/>
            <a:ext cx="8623300" cy="5969000"/>
          </a:xfrm>
          <a:prstGeom prst="rect">
            <a:avLst/>
          </a:prstGeom>
        </p:spPr>
        <p:txBody>
          <a:bodyPr vert="horz" wrap="square" lIns="0" tIns="12700" rIns="0" bIns="0" rtlCol="0">
            <a:spAutoFit/>
          </a:bodyPr>
          <a:lstStyle/>
          <a:p>
            <a:pPr marL="354965" marR="5080" indent="-342900">
              <a:lnSpc>
                <a:spcPct val="100000"/>
              </a:lnSpc>
              <a:spcBef>
                <a:spcPts val="100"/>
              </a:spcBef>
              <a:buClr>
                <a:srgbClr val="CC9900"/>
              </a:buClr>
              <a:buSzPct val="65384"/>
              <a:buFont typeface="Wingdings"/>
              <a:buChar char=""/>
              <a:tabLst>
                <a:tab pos="354965"/>
                <a:tab pos="355600"/>
              </a:tabLst>
            </a:pPr>
            <a:r>
              <a:rPr sz="2600" spc="-5">
                <a:latin typeface="宋体"/>
                <a:cs typeface="宋体"/>
              </a:rPr>
              <a:t>实际上这是对中国的一个大概的描述，书中把中国美化了</a:t>
            </a:r>
            <a:r>
              <a:rPr sz="2600">
                <a:latin typeface="宋体"/>
                <a:cs typeface="宋体"/>
              </a:rPr>
              <a:t>一番，没有贫困，没有乞丐。</a:t>
            </a:r>
            <a:r>
              <a:rPr sz="2600">
                <a:latin typeface="Arial"/>
                <a:cs typeface="Arial"/>
              </a:rPr>
              <a:t>“</a:t>
            </a:r>
            <a:r>
              <a:rPr sz="2600">
                <a:latin typeface="宋体"/>
                <a:cs typeface="宋体"/>
              </a:rPr>
              <a:t>聪慧而又贤明的</a:t>
            </a:r>
            <a:r>
              <a:rPr sz="2600">
                <a:latin typeface="Arial"/>
                <a:cs typeface="Arial"/>
              </a:rPr>
              <a:t>”</a:t>
            </a:r>
            <a:r>
              <a:rPr sz="2600" spc="-15">
                <a:latin typeface="宋体"/>
                <a:cs typeface="宋体"/>
              </a:rPr>
              <a:t>人民，就</a:t>
            </a:r>
            <a:r>
              <a:rPr sz="2600" spc="-5">
                <a:latin typeface="宋体"/>
                <a:cs typeface="宋体"/>
              </a:rPr>
              <a:t>象文艺复兴时期知识分子梦寐以求的遥远的国度呈现在他</a:t>
            </a:r>
            <a:r>
              <a:rPr sz="2600">
                <a:latin typeface="宋体"/>
                <a:cs typeface="宋体"/>
              </a:rPr>
              <a:t>们面前。当时法国首屈一指的大作家，大哲学家米歇尔</a:t>
            </a:r>
            <a:r>
              <a:rPr sz="2600" spc="-50">
                <a:latin typeface="Arial"/>
                <a:cs typeface="Arial"/>
              </a:rPr>
              <a:t>·</a:t>
            </a:r>
            <a:r>
              <a:rPr sz="2600">
                <a:latin typeface="宋体"/>
                <a:cs typeface="宋体"/>
              </a:rPr>
              <a:t>德</a:t>
            </a:r>
            <a:r>
              <a:rPr sz="2600">
                <a:latin typeface="Arial"/>
                <a:cs typeface="Arial"/>
              </a:rPr>
              <a:t>·</a:t>
            </a:r>
            <a:r>
              <a:rPr sz="2600">
                <a:latin typeface="宋体"/>
                <a:cs typeface="宋体"/>
              </a:rPr>
              <a:t>蒙泰涅</a:t>
            </a:r>
            <a:r>
              <a:rPr sz="2600">
                <a:latin typeface="Arial"/>
                <a:cs typeface="Arial"/>
              </a:rPr>
              <a:t>(1533</a:t>
            </a:r>
            <a:r>
              <a:rPr sz="2600">
                <a:latin typeface="宋体"/>
                <a:cs typeface="宋体"/>
              </a:rPr>
              <a:t>一</a:t>
            </a:r>
            <a:r>
              <a:rPr sz="2600" spc="-10">
                <a:latin typeface="Arial"/>
                <a:cs typeface="Arial"/>
              </a:rPr>
              <a:t>1592)</a:t>
            </a:r>
            <a:r>
              <a:rPr sz="2600" spc="-5">
                <a:latin typeface="宋体"/>
                <a:cs typeface="宋体"/>
              </a:rPr>
              <a:t>读过此书的法文译本，他在书中</a:t>
            </a:r>
            <a:r>
              <a:rPr sz="2600">
                <a:latin typeface="宋体"/>
                <a:cs typeface="宋体"/>
              </a:rPr>
              <a:t>空白上写下了他的《随笔》</a:t>
            </a:r>
            <a:r>
              <a:rPr sz="2600">
                <a:latin typeface="Arial"/>
                <a:cs typeface="Arial"/>
              </a:rPr>
              <a:t>(1596</a:t>
            </a:r>
            <a:r>
              <a:rPr sz="2600">
                <a:latin typeface="宋体"/>
                <a:cs typeface="宋体"/>
              </a:rPr>
              <a:t>年作为遗著出版</a:t>
            </a:r>
            <a:r>
              <a:rPr sz="2600">
                <a:latin typeface="Arial"/>
                <a:cs typeface="Arial"/>
              </a:rPr>
              <a:t>)</a:t>
            </a:r>
            <a:r>
              <a:rPr sz="2600" spc="-20">
                <a:latin typeface="宋体"/>
                <a:cs typeface="宋体"/>
              </a:rPr>
              <a:t>，这个</a:t>
            </a:r>
            <a:r>
              <a:rPr sz="2600" spc="-5">
                <a:latin typeface="宋体"/>
                <a:cs typeface="宋体"/>
              </a:rPr>
              <a:t>随笔经常被人引用。自从有了这些最初的证据，这种对中国的友好就在法国表现出来，稍后这种友好取得了惊人的发展，然而保守派，宗教或政治传统的维护者，或者唯实</a:t>
            </a:r>
            <a:r>
              <a:rPr sz="2600">
                <a:latin typeface="宋体"/>
                <a:cs typeface="宋体"/>
              </a:rPr>
              <a:t>论者和怀疑派无不把她说成是一种乌托邦</a:t>
            </a:r>
            <a:r>
              <a:rPr sz="2600">
                <a:latin typeface="Arial"/>
                <a:cs typeface="Arial"/>
              </a:rPr>
              <a:t>;</a:t>
            </a:r>
            <a:r>
              <a:rPr sz="2600" spc="-10">
                <a:latin typeface="宋体"/>
                <a:cs typeface="宋体"/>
              </a:rPr>
              <a:t>因为中国，这</a:t>
            </a:r>
            <a:r>
              <a:rPr sz="2600" spc="-5">
                <a:latin typeface="宋体"/>
                <a:cs typeface="宋体"/>
              </a:rPr>
              <a:t>个独创的而又象一切充满活力的事物一样，她是经常处于无穷无尽矛盾中的道德标准的缔造者，她能够激起七情六</a:t>
            </a:r>
            <a:r>
              <a:rPr sz="2600">
                <a:latin typeface="宋体"/>
                <a:cs typeface="宋体"/>
              </a:rPr>
              <a:t>欲，引起争论。十七世纪，一些人把孔子看成</a:t>
            </a:r>
            <a:r>
              <a:rPr sz="2600">
                <a:latin typeface="Arial"/>
                <a:cs typeface="Arial"/>
              </a:rPr>
              <a:t>“</a:t>
            </a:r>
            <a:r>
              <a:rPr sz="2600">
                <a:latin typeface="宋体"/>
                <a:cs typeface="宋体"/>
              </a:rPr>
              <a:t>哲圣</a:t>
            </a:r>
            <a:r>
              <a:rPr sz="2600">
                <a:latin typeface="Arial"/>
                <a:cs typeface="Arial"/>
              </a:rPr>
              <a:t>”</a:t>
            </a:r>
            <a:r>
              <a:rPr sz="2600" spc="-25">
                <a:latin typeface="宋体"/>
                <a:cs typeface="宋体"/>
              </a:rPr>
              <a:t>，在</a:t>
            </a:r>
            <a:r>
              <a:rPr sz="2600">
                <a:latin typeface="宋体"/>
                <a:cs typeface="宋体"/>
              </a:rPr>
              <a:t>另一些人眼里他又变成</a:t>
            </a:r>
            <a:r>
              <a:rPr sz="2600">
                <a:latin typeface="Arial"/>
                <a:cs typeface="Arial"/>
              </a:rPr>
              <a:t>“</a:t>
            </a:r>
            <a:r>
              <a:rPr sz="2600" spc="-5">
                <a:latin typeface="宋体"/>
                <a:cs typeface="宋体"/>
              </a:rPr>
              <a:t>中国的魔鬼吻。时至今日法国舆论认为中国的形象仍介乎神鬼之间。</a:t>
            </a:r>
            <a:endParaRPr sz="26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25"/>
              <a:t>4</a:t>
            </a:fld>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8740" y="573174"/>
            <a:ext cx="8587740" cy="5176520"/>
          </a:xfrm>
          <a:prstGeom prst="rect">
            <a:avLst/>
          </a:prstGeom>
        </p:spPr>
        <p:txBody>
          <a:bodyPr vert="horz" wrap="square" lIns="0" tIns="12700" rIns="0" bIns="0" rtlCol="0">
            <a:spAutoFit/>
          </a:bodyPr>
          <a:lstStyle/>
          <a:p>
            <a:pPr marL="354965" marR="5080" indent="-342900">
              <a:lnSpc>
                <a:spcPct val="100000"/>
              </a:lnSpc>
              <a:spcBef>
                <a:spcPts val="100"/>
              </a:spcBef>
              <a:buClr>
                <a:srgbClr val="CC9900"/>
              </a:buClr>
              <a:buSzPct val="65384"/>
              <a:buFont typeface="Wingdings"/>
              <a:buChar char=""/>
              <a:tabLst>
                <a:tab pos="354965"/>
                <a:tab pos="355600"/>
              </a:tabLst>
            </a:pPr>
            <a:r>
              <a:rPr sz="2600">
                <a:latin typeface="宋体"/>
                <a:cs typeface="宋体"/>
              </a:rPr>
              <a:t>孟多扎</a:t>
            </a:r>
            <a:r>
              <a:rPr sz="2600">
                <a:latin typeface="Arial"/>
                <a:cs typeface="Arial"/>
              </a:rPr>
              <a:t>(Mondoza)</a:t>
            </a:r>
            <a:r>
              <a:rPr sz="2600" spc="-5">
                <a:latin typeface="宋体"/>
                <a:cs typeface="宋体"/>
              </a:rPr>
              <a:t>把有关汉语的第一批材料，即他的同胞</a:t>
            </a:r>
            <a:r>
              <a:rPr sz="2600">
                <a:latin typeface="宋体"/>
                <a:cs typeface="宋体"/>
              </a:rPr>
              <a:t>马丹</a:t>
            </a:r>
            <a:r>
              <a:rPr sz="2600">
                <a:latin typeface="Arial"/>
                <a:cs typeface="Arial"/>
              </a:rPr>
              <a:t>.</a:t>
            </a:r>
            <a:r>
              <a:rPr sz="2600">
                <a:latin typeface="宋体"/>
                <a:cs typeface="宋体"/>
              </a:rPr>
              <a:t>德</a:t>
            </a:r>
            <a:r>
              <a:rPr sz="2600">
                <a:latin typeface="Arial"/>
                <a:cs typeface="Arial"/>
              </a:rPr>
              <a:t>·</a:t>
            </a:r>
            <a:r>
              <a:rPr sz="2600">
                <a:latin typeface="宋体"/>
                <a:cs typeface="宋体"/>
              </a:rPr>
              <a:t>拉达</a:t>
            </a:r>
            <a:r>
              <a:rPr sz="2600" spc="-10">
                <a:latin typeface="Arial"/>
                <a:cs typeface="Arial"/>
              </a:rPr>
              <a:t>1575</a:t>
            </a:r>
            <a:r>
              <a:rPr sz="2600" spc="-5">
                <a:latin typeface="宋体"/>
                <a:cs typeface="宋体"/>
              </a:rPr>
              <a:t>年在福蓬汇集的汉语小词典附在《中华大帝国史》中，这样汉语才传到欧洲，可惜拉达收集的</a:t>
            </a:r>
            <a:r>
              <a:rPr sz="2600">
                <a:latin typeface="宋体"/>
                <a:cs typeface="宋体"/>
              </a:rPr>
              <a:t>其它资料时至近代</a:t>
            </a:r>
            <a:r>
              <a:rPr sz="2600">
                <a:latin typeface="Arial"/>
                <a:cs typeface="Arial"/>
              </a:rPr>
              <a:t>(1884</a:t>
            </a:r>
            <a:r>
              <a:rPr sz="2600">
                <a:latin typeface="宋体"/>
                <a:cs typeface="宋体"/>
              </a:rPr>
              <a:t>年</a:t>
            </a:r>
            <a:r>
              <a:rPr sz="2600">
                <a:latin typeface="Arial"/>
                <a:cs typeface="Arial"/>
              </a:rPr>
              <a:t>)</a:t>
            </a:r>
            <a:r>
              <a:rPr sz="2600">
                <a:latin typeface="宋体"/>
                <a:cs typeface="宋体"/>
              </a:rPr>
              <a:t>仍未出版。</a:t>
            </a:r>
            <a:r>
              <a:rPr sz="2600">
                <a:latin typeface="MS Gothic"/>
                <a:cs typeface="MS Gothic"/>
              </a:rPr>
              <a:t>④</a:t>
            </a:r>
            <a:r>
              <a:rPr sz="2600" spc="-10">
                <a:latin typeface="宋体"/>
                <a:cs typeface="宋体"/>
              </a:rPr>
              <a:t>这位学识渊博的</a:t>
            </a:r>
            <a:r>
              <a:rPr sz="2600" spc="-5">
                <a:latin typeface="宋体"/>
                <a:cs typeface="宋体"/>
              </a:rPr>
              <a:t>奥古斯丁教修士，曾就学于巴黎，十六世纪在中国得以</a:t>
            </a:r>
            <a:r>
              <a:rPr sz="2600">
                <a:latin typeface="宋体"/>
                <a:cs typeface="宋体"/>
              </a:rPr>
              <a:t>考查马可</a:t>
            </a:r>
            <a:r>
              <a:rPr sz="2600">
                <a:latin typeface="Arial"/>
                <a:cs typeface="Arial"/>
              </a:rPr>
              <a:t>·</a:t>
            </a:r>
            <a:r>
              <a:rPr sz="2600">
                <a:latin typeface="宋体"/>
                <a:cs typeface="宋体"/>
              </a:rPr>
              <a:t>波罗十三世纪所描述的元代的</a:t>
            </a:r>
            <a:r>
              <a:rPr sz="2600">
                <a:latin typeface="Arial"/>
                <a:cs typeface="Arial"/>
              </a:rPr>
              <a:t>“</a:t>
            </a:r>
            <a:r>
              <a:rPr sz="2600">
                <a:latin typeface="宋体"/>
                <a:cs typeface="宋体"/>
              </a:rPr>
              <a:t>契丹</a:t>
            </a:r>
            <a:r>
              <a:rPr sz="2600">
                <a:latin typeface="Arial"/>
                <a:cs typeface="Arial"/>
              </a:rPr>
              <a:t>”</a:t>
            </a:r>
            <a:r>
              <a:rPr sz="2600" spc="-15">
                <a:latin typeface="宋体"/>
                <a:cs typeface="宋体"/>
              </a:rPr>
              <a:t>。威尼斯</a:t>
            </a:r>
            <a:r>
              <a:rPr sz="2600">
                <a:latin typeface="宋体"/>
                <a:cs typeface="宋体"/>
              </a:rPr>
              <a:t>商人马可</a:t>
            </a:r>
            <a:r>
              <a:rPr sz="2600">
                <a:latin typeface="Arial"/>
                <a:cs typeface="Arial"/>
              </a:rPr>
              <a:t>·</a:t>
            </a:r>
            <a:r>
              <a:rPr sz="2600">
                <a:latin typeface="宋体"/>
                <a:cs typeface="宋体"/>
              </a:rPr>
              <a:t>波国在中国生活了十五左右</a:t>
            </a:r>
            <a:r>
              <a:rPr sz="2600" spc="-10">
                <a:latin typeface="宋体"/>
                <a:cs typeface="宋体"/>
              </a:rPr>
              <a:t>（</a:t>
            </a:r>
            <a:r>
              <a:rPr sz="2600" spc="-10">
                <a:latin typeface="Arial"/>
                <a:cs typeface="Arial"/>
              </a:rPr>
              <a:t>1275</a:t>
            </a:r>
            <a:r>
              <a:rPr sz="2600">
                <a:latin typeface="宋体"/>
                <a:cs typeface="宋体"/>
              </a:rPr>
              <a:t>一</a:t>
            </a:r>
            <a:r>
              <a:rPr sz="2600" spc="-10">
                <a:latin typeface="Arial"/>
                <a:cs typeface="Arial"/>
              </a:rPr>
              <a:t>1292)</a:t>
            </a:r>
            <a:r>
              <a:rPr sz="2600" spc="-10">
                <a:latin typeface="宋体"/>
                <a:cs typeface="宋体"/>
              </a:rPr>
              <a:t>，</a:t>
            </a:r>
            <a:r>
              <a:rPr sz="2600" spc="-5">
                <a:latin typeface="宋体"/>
                <a:cs typeface="宋体"/>
              </a:rPr>
              <a:t>和十四世纪的几个意大利传教士一样，给我们留下了一</a:t>
            </a:r>
            <a:r>
              <a:rPr sz="2600">
                <a:latin typeface="宋体"/>
                <a:cs typeface="宋体"/>
              </a:rPr>
              <a:t>分元朝统治下有关中国的纪述。马可</a:t>
            </a:r>
            <a:r>
              <a:rPr sz="2600">
                <a:latin typeface="Arial"/>
                <a:cs typeface="Arial"/>
              </a:rPr>
              <a:t>·</a:t>
            </a:r>
            <a:r>
              <a:rPr sz="2600" spc="-10">
                <a:latin typeface="宋体"/>
                <a:cs typeface="宋体"/>
              </a:rPr>
              <a:t>波罗所描写的中国</a:t>
            </a:r>
            <a:r>
              <a:rPr sz="2600" spc="-5">
                <a:latin typeface="宋体"/>
                <a:cs typeface="宋体"/>
              </a:rPr>
              <a:t>形象面目全非，以至于笼罩着浓重的蒙古色彩，三个世纪以后，他的同胞耶稣会神甫利玛窦来到中国，他在那</a:t>
            </a:r>
            <a:r>
              <a:rPr sz="2600">
                <a:latin typeface="宋体"/>
                <a:cs typeface="宋体"/>
              </a:rPr>
              <a:t>里生活了近三十年</a:t>
            </a:r>
            <a:r>
              <a:rPr sz="2600">
                <a:latin typeface="Arial"/>
                <a:cs typeface="Arial"/>
              </a:rPr>
              <a:t>(1583</a:t>
            </a:r>
            <a:r>
              <a:rPr sz="2600">
                <a:latin typeface="宋体"/>
                <a:cs typeface="宋体"/>
              </a:rPr>
              <a:t>一</a:t>
            </a:r>
            <a:r>
              <a:rPr sz="2600" spc="-10">
                <a:latin typeface="Arial"/>
                <a:cs typeface="Arial"/>
              </a:rPr>
              <a:t>1610)</a:t>
            </a:r>
            <a:r>
              <a:rPr sz="2600" spc="-10">
                <a:latin typeface="宋体"/>
                <a:cs typeface="宋体"/>
              </a:rPr>
              <a:t>，他历尽世上的千辛万</a:t>
            </a:r>
            <a:r>
              <a:rPr sz="2600">
                <a:latin typeface="宋体"/>
                <a:cs typeface="宋体"/>
              </a:rPr>
              <a:t>苦考查明季中国，也就是马可</a:t>
            </a:r>
            <a:r>
              <a:rPr sz="2600">
                <a:latin typeface="Arial"/>
                <a:cs typeface="Arial"/>
              </a:rPr>
              <a:t>·</a:t>
            </a:r>
            <a:r>
              <a:rPr sz="2600">
                <a:latin typeface="宋体"/>
                <a:cs typeface="宋体"/>
              </a:rPr>
              <a:t>波罗笔下的所谓契丹。</a:t>
            </a:r>
            <a:r>
              <a:rPr sz="2600" spc="-50">
                <a:latin typeface="MS Gothic"/>
                <a:cs typeface="MS Gothic"/>
              </a:rPr>
              <a:t>③</a:t>
            </a:r>
            <a:endParaRPr sz="2600">
              <a:latin typeface="MS Gothic"/>
              <a:cs typeface="MS Gothic"/>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25"/>
              <a:t>5</a:t>
            </a:fld>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8740" y="303688"/>
            <a:ext cx="8587740" cy="5176520"/>
          </a:xfrm>
          <a:prstGeom prst="rect">
            <a:avLst/>
          </a:prstGeom>
        </p:spPr>
        <p:txBody>
          <a:bodyPr vert="horz" wrap="square" lIns="0" tIns="12700" rIns="0" bIns="0" rtlCol="0">
            <a:spAutoFit/>
          </a:bodyPr>
          <a:lstStyle/>
          <a:p>
            <a:pPr marL="354965" marR="5080" indent="-342900">
              <a:lnSpc>
                <a:spcPct val="100000"/>
              </a:lnSpc>
              <a:spcBef>
                <a:spcPts val="100"/>
              </a:spcBef>
              <a:buClr>
                <a:srgbClr val="CC9900"/>
              </a:buClr>
              <a:buSzPct val="65384"/>
              <a:buFont typeface="Wingdings"/>
              <a:buChar char=""/>
              <a:tabLst>
                <a:tab pos="354965"/>
                <a:tab pos="355600"/>
              </a:tabLst>
            </a:pPr>
            <a:r>
              <a:rPr sz="2600" spc="-5">
                <a:latin typeface="宋体"/>
                <a:cs typeface="宋体"/>
              </a:rPr>
              <a:t>提到利玛窦的大名，要说一说意大利的传教士，十六世纪末，他们为稍后接替他们研究中国的法国汉学家开辟了道路。有种种理由可以说，利玛窦被看成西方汉学的</a:t>
            </a:r>
            <a:r>
              <a:rPr sz="2600">
                <a:latin typeface="宋体"/>
                <a:cs typeface="宋体"/>
              </a:rPr>
              <a:t>鼻祖是当之无愧的</a:t>
            </a:r>
            <a:r>
              <a:rPr sz="2600" spc="-5">
                <a:latin typeface="Arial"/>
                <a:cs typeface="Arial"/>
              </a:rPr>
              <a:t>; </a:t>
            </a:r>
            <a:r>
              <a:rPr sz="2600" spc="-5">
                <a:latin typeface="宋体"/>
                <a:cs typeface="宋体"/>
              </a:rPr>
              <a:t>利玛窦曾编纂过一本葡汉字典，因未完稿而未能出版，他把四书译成拉丁文</a:t>
            </a:r>
            <a:r>
              <a:rPr sz="2600" spc="-50">
                <a:latin typeface="宋体"/>
                <a:cs typeface="宋体"/>
              </a:rPr>
              <a:t> </a:t>
            </a:r>
            <a:r>
              <a:rPr sz="2600" spc="-10">
                <a:latin typeface="Arial"/>
                <a:cs typeface="Arial"/>
              </a:rPr>
              <a:t>(“TetrabiblionSinensedemorbus</a:t>
            </a:r>
            <a:r>
              <a:rPr sz="2600" spc="-10">
                <a:latin typeface="宋体"/>
                <a:cs typeface="宋体"/>
              </a:rPr>
              <a:t>，</a:t>
            </a:r>
            <a:r>
              <a:rPr sz="2600" spc="-10">
                <a:latin typeface="Arial"/>
                <a:cs typeface="Arial"/>
              </a:rPr>
              <a:t>1594”);</a:t>
            </a:r>
            <a:r>
              <a:rPr sz="2600" spc="-10">
                <a:latin typeface="宋体"/>
                <a:cs typeface="宋体"/>
              </a:rPr>
              <a:t>这部著作不幸</a:t>
            </a:r>
            <a:r>
              <a:rPr sz="2600">
                <a:latin typeface="宋体"/>
                <a:cs typeface="宋体"/>
              </a:rPr>
              <a:t>散失，他在</a:t>
            </a:r>
            <a:r>
              <a:rPr sz="2600" spc="-10">
                <a:latin typeface="Arial"/>
                <a:cs typeface="Arial"/>
              </a:rPr>
              <a:t>1608</a:t>
            </a:r>
            <a:r>
              <a:rPr sz="2600">
                <a:latin typeface="宋体"/>
                <a:cs typeface="宋体"/>
              </a:rPr>
              <a:t>年至</a:t>
            </a:r>
            <a:r>
              <a:rPr sz="2600" spc="-10">
                <a:latin typeface="Arial"/>
                <a:cs typeface="Arial"/>
              </a:rPr>
              <a:t>1610</a:t>
            </a:r>
            <a:r>
              <a:rPr sz="2600">
                <a:latin typeface="宋体"/>
                <a:cs typeface="宋体"/>
              </a:rPr>
              <a:t>年所撰写的有关中国的巨著</a:t>
            </a:r>
            <a:r>
              <a:rPr sz="2600">
                <a:latin typeface="Arial"/>
                <a:cs typeface="Arial"/>
              </a:rPr>
              <a:t>“</a:t>
            </a:r>
            <a:r>
              <a:rPr sz="2600" spc="-50">
                <a:latin typeface="宋体"/>
                <a:cs typeface="宋体"/>
              </a:rPr>
              <a:t>关</a:t>
            </a:r>
            <a:r>
              <a:rPr sz="2600">
                <a:latin typeface="宋体"/>
                <a:cs typeface="宋体"/>
              </a:rPr>
              <a:t>于耶稣会的进入中国</a:t>
            </a:r>
            <a:r>
              <a:rPr sz="2600">
                <a:latin typeface="Arial"/>
                <a:cs typeface="Arial"/>
              </a:rPr>
              <a:t>”</a:t>
            </a:r>
            <a:r>
              <a:rPr sz="2600" spc="-5">
                <a:latin typeface="宋体"/>
                <a:cs typeface="宋体"/>
              </a:rPr>
              <a:t>由他的会友佛来米耶稣会士余尼阁</a:t>
            </a:r>
            <a:r>
              <a:rPr sz="2600" spc="-50">
                <a:latin typeface="宋体"/>
                <a:cs typeface="宋体"/>
              </a:rPr>
              <a:t> </a:t>
            </a:r>
            <a:r>
              <a:rPr sz="2600" spc="-10">
                <a:latin typeface="Arial"/>
                <a:cs typeface="Arial"/>
              </a:rPr>
              <a:t>(NcolasTrigauh1577</a:t>
            </a:r>
            <a:r>
              <a:rPr sz="2600">
                <a:latin typeface="宋体"/>
                <a:cs typeface="宋体"/>
              </a:rPr>
              <a:t>一</a:t>
            </a:r>
            <a:r>
              <a:rPr sz="2600" spc="-10">
                <a:latin typeface="Arial"/>
                <a:cs typeface="Arial"/>
              </a:rPr>
              <a:t>1628)</a:t>
            </a:r>
            <a:r>
              <a:rPr sz="2600" spc="-5">
                <a:latin typeface="宋体"/>
                <a:cs typeface="宋体"/>
              </a:rPr>
              <a:t>译成或者确切地说是编译成</a:t>
            </a:r>
            <a:r>
              <a:rPr sz="2600">
                <a:latin typeface="宋体"/>
                <a:cs typeface="宋体"/>
              </a:rPr>
              <a:t>拉丁文在他去世以后不久于</a:t>
            </a:r>
            <a:r>
              <a:rPr sz="2600" spc="-10">
                <a:latin typeface="Arial"/>
                <a:cs typeface="Arial"/>
              </a:rPr>
              <a:t>1615</a:t>
            </a:r>
            <a:r>
              <a:rPr sz="2600" spc="-5">
                <a:latin typeface="宋体"/>
                <a:cs typeface="宋体"/>
              </a:rPr>
              <a:t>年出版，金尼阁在利玛窦去世的那一年来到北京，并把这部巨著的意大利文原</a:t>
            </a:r>
            <a:r>
              <a:rPr sz="2600">
                <a:latin typeface="宋体"/>
                <a:cs typeface="宋体"/>
              </a:rPr>
              <a:t>稿和他的论文集转送罗马</a:t>
            </a:r>
            <a:r>
              <a:rPr sz="2600">
                <a:latin typeface="Arial"/>
                <a:cs typeface="Arial"/>
              </a:rPr>
              <a:t>(1614)</a:t>
            </a:r>
            <a:r>
              <a:rPr sz="2600" spc="-5">
                <a:latin typeface="宋体"/>
                <a:cs typeface="宋体"/>
              </a:rPr>
              <a:t>。意文稿到了二十世纪才</a:t>
            </a:r>
            <a:r>
              <a:rPr sz="2600" spc="-10">
                <a:latin typeface="宋体"/>
                <a:cs typeface="宋体"/>
              </a:rPr>
              <a:t>得以问世。</a:t>
            </a:r>
            <a:endParaRPr sz="26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25"/>
              <a:t>6</a:t>
            </a:fld>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74028" y="428711"/>
            <a:ext cx="8257540" cy="5572760"/>
          </a:xfrm>
          <a:prstGeom prst="rect">
            <a:avLst/>
          </a:prstGeom>
        </p:spPr>
        <p:txBody>
          <a:bodyPr vert="horz" wrap="square" lIns="0" tIns="12700" rIns="0" bIns="0" rtlCol="0">
            <a:spAutoFit/>
          </a:bodyPr>
          <a:lstStyle/>
          <a:p>
            <a:pPr marL="354965" marR="5080" indent="-342265">
              <a:lnSpc>
                <a:spcPct val="100000"/>
              </a:lnSpc>
              <a:spcBef>
                <a:spcPts val="100"/>
              </a:spcBef>
              <a:buClr>
                <a:srgbClr val="CC9900"/>
              </a:buClr>
              <a:buSzPct val="65384"/>
              <a:buFont typeface="Wingdings"/>
              <a:buChar char=""/>
              <a:tabLst>
                <a:tab pos="354965"/>
                <a:tab pos="355600"/>
              </a:tabLst>
            </a:pPr>
            <a:r>
              <a:rPr sz="2600">
                <a:latin typeface="宋体"/>
                <a:cs typeface="宋体"/>
              </a:rPr>
              <a:t>至于金尼阁</a:t>
            </a:r>
            <a:r>
              <a:rPr sz="2600">
                <a:latin typeface="Arial"/>
                <a:cs typeface="Arial"/>
              </a:rPr>
              <a:t>.</a:t>
            </a:r>
            <a:r>
              <a:rPr sz="2600" spc="-5">
                <a:latin typeface="宋体"/>
                <a:cs typeface="宋体"/>
              </a:rPr>
              <a:t>，他只是在拉丁文编译本的书名中提了一下利玛窦的名字，另外，多亏他给我们留下了一部优</a:t>
            </a:r>
            <a:r>
              <a:rPr sz="2600">
                <a:latin typeface="宋体"/>
                <a:cs typeface="宋体"/>
              </a:rPr>
              <a:t>秀的注音字汇《西儒耳目资》</a:t>
            </a:r>
            <a:r>
              <a:rPr sz="2600">
                <a:latin typeface="Arial"/>
                <a:cs typeface="Arial"/>
              </a:rPr>
              <a:t>(1626</a:t>
            </a:r>
            <a:r>
              <a:rPr sz="2600">
                <a:latin typeface="宋体"/>
                <a:cs typeface="宋体"/>
              </a:rPr>
              <a:t>年在杭州出版</a:t>
            </a:r>
            <a:r>
              <a:rPr sz="2600">
                <a:latin typeface="Arial"/>
                <a:cs typeface="Arial"/>
              </a:rPr>
              <a:t>)</a:t>
            </a:r>
            <a:r>
              <a:rPr sz="2600" spc="-25">
                <a:latin typeface="宋体"/>
                <a:cs typeface="宋体"/>
              </a:rPr>
              <a:t>，书</a:t>
            </a:r>
            <a:r>
              <a:rPr sz="2600" spc="-5">
                <a:latin typeface="宋体"/>
                <a:cs typeface="宋体"/>
              </a:rPr>
              <a:t>中按声调和音素对汉字进行分类，用欧洲拼音文字标注出来。这部著作在中国知识界引起了很大反响，由此他们惊奇地看到他们的语言文字可以用音素符号来</a:t>
            </a:r>
            <a:r>
              <a:rPr sz="2600">
                <a:latin typeface="宋体"/>
                <a:cs typeface="宋体"/>
              </a:rPr>
              <a:t>拼写</a:t>
            </a:r>
            <a:r>
              <a:rPr sz="2600">
                <a:latin typeface="Arial"/>
                <a:cs typeface="Arial"/>
              </a:rPr>
              <a:t>;</a:t>
            </a:r>
            <a:r>
              <a:rPr sz="2600" spc="-5">
                <a:latin typeface="宋体"/>
                <a:cs typeface="宋体"/>
              </a:rPr>
              <a:t>他为活跃中国的音韵学研究作出了贡献，也为明</a:t>
            </a:r>
            <a:r>
              <a:rPr sz="2600">
                <a:latin typeface="宋体"/>
                <a:cs typeface="宋体"/>
              </a:rPr>
              <a:t>末官话音位学保留了非常有价值的文献资料</a:t>
            </a:r>
            <a:r>
              <a:rPr sz="2600">
                <a:latin typeface="MS Gothic"/>
                <a:cs typeface="MS Gothic"/>
              </a:rPr>
              <a:t>⑦</a:t>
            </a:r>
            <a:r>
              <a:rPr sz="2600" spc="-20">
                <a:latin typeface="宋体"/>
                <a:cs typeface="宋体"/>
              </a:rPr>
              <a:t>。据说</a:t>
            </a:r>
            <a:r>
              <a:rPr sz="2600">
                <a:latin typeface="宋体"/>
                <a:cs typeface="宋体"/>
              </a:rPr>
              <a:t>金尼阁开始编译一部中国史并翻译</a:t>
            </a:r>
            <a:r>
              <a:rPr sz="2600">
                <a:latin typeface="Arial"/>
                <a:cs typeface="Arial"/>
              </a:rPr>
              <a:t>(?)“</a:t>
            </a:r>
            <a:r>
              <a:rPr sz="2600">
                <a:latin typeface="宋体"/>
                <a:cs typeface="宋体"/>
              </a:rPr>
              <a:t>五经</a:t>
            </a:r>
            <a:r>
              <a:rPr sz="2600">
                <a:latin typeface="Arial"/>
                <a:cs typeface="Arial"/>
              </a:rPr>
              <a:t>”(1626</a:t>
            </a:r>
            <a:r>
              <a:rPr sz="2600">
                <a:latin typeface="宋体"/>
                <a:cs typeface="宋体"/>
              </a:rPr>
              <a:t>年</a:t>
            </a:r>
            <a:r>
              <a:rPr sz="2600" spc="-25">
                <a:latin typeface="Arial"/>
                <a:cs typeface="Arial"/>
              </a:rPr>
              <a:t>)</a:t>
            </a:r>
            <a:r>
              <a:rPr sz="2600" spc="-25">
                <a:latin typeface="宋体"/>
                <a:cs typeface="宋体"/>
              </a:rPr>
              <a:t>，</a:t>
            </a:r>
            <a:r>
              <a:rPr sz="2600" spc="-5">
                <a:latin typeface="宋体"/>
                <a:cs typeface="宋体"/>
              </a:rPr>
              <a:t>但是这些材料我们未能见到，而金尼阁神甫所博得的主要光荣称号在于他使欧洲得以见到利玛窦神甫珍贵的论文集，金氏的拉丁文编译本很快就译成了法文</a:t>
            </a:r>
            <a:r>
              <a:rPr sz="2600" spc="-50">
                <a:latin typeface="宋体"/>
                <a:cs typeface="宋体"/>
              </a:rPr>
              <a:t> </a:t>
            </a:r>
            <a:r>
              <a:rPr sz="2600">
                <a:latin typeface="Arial"/>
                <a:cs typeface="Arial"/>
              </a:rPr>
              <a:t>(1616</a:t>
            </a:r>
            <a:r>
              <a:rPr sz="2600">
                <a:latin typeface="宋体"/>
                <a:cs typeface="宋体"/>
              </a:rPr>
              <a:t>年</a:t>
            </a:r>
            <a:r>
              <a:rPr sz="2600">
                <a:latin typeface="Arial"/>
                <a:cs typeface="Arial"/>
              </a:rPr>
              <a:t>)</a:t>
            </a:r>
            <a:r>
              <a:rPr sz="2600">
                <a:latin typeface="宋体"/>
                <a:cs typeface="宋体"/>
              </a:rPr>
              <a:t>，德文</a:t>
            </a:r>
            <a:r>
              <a:rPr sz="2600">
                <a:latin typeface="Arial"/>
                <a:cs typeface="Arial"/>
              </a:rPr>
              <a:t>(1617</a:t>
            </a:r>
            <a:r>
              <a:rPr sz="2600">
                <a:latin typeface="宋体"/>
                <a:cs typeface="宋体"/>
              </a:rPr>
              <a:t>年</a:t>
            </a:r>
            <a:r>
              <a:rPr sz="2600">
                <a:latin typeface="Arial"/>
                <a:cs typeface="Arial"/>
              </a:rPr>
              <a:t>)</a:t>
            </a:r>
            <a:r>
              <a:rPr sz="2600">
                <a:latin typeface="宋体"/>
                <a:cs typeface="宋体"/>
              </a:rPr>
              <a:t>，西班牙文</a:t>
            </a:r>
            <a:r>
              <a:rPr sz="2600">
                <a:latin typeface="Arial"/>
                <a:cs typeface="Arial"/>
              </a:rPr>
              <a:t>(1621</a:t>
            </a:r>
            <a:r>
              <a:rPr sz="2600">
                <a:latin typeface="宋体"/>
                <a:cs typeface="宋体"/>
              </a:rPr>
              <a:t>年</a:t>
            </a:r>
            <a:r>
              <a:rPr sz="2600">
                <a:latin typeface="Arial"/>
                <a:cs typeface="Arial"/>
              </a:rPr>
              <a:t>)</a:t>
            </a:r>
            <a:r>
              <a:rPr sz="2600" spc="-15">
                <a:latin typeface="宋体"/>
                <a:cs typeface="宋体"/>
              </a:rPr>
              <a:t>，意大利</a:t>
            </a:r>
            <a:r>
              <a:rPr sz="2600">
                <a:latin typeface="宋体"/>
                <a:cs typeface="宋体"/>
              </a:rPr>
              <a:t>文</a:t>
            </a:r>
            <a:r>
              <a:rPr sz="2600">
                <a:latin typeface="Arial"/>
                <a:cs typeface="Arial"/>
              </a:rPr>
              <a:t>(1622</a:t>
            </a:r>
            <a:r>
              <a:rPr sz="2600">
                <a:latin typeface="宋体"/>
                <a:cs typeface="宋体"/>
              </a:rPr>
              <a:t>年</a:t>
            </a:r>
            <a:r>
              <a:rPr sz="2600">
                <a:latin typeface="Arial"/>
                <a:cs typeface="Arial"/>
              </a:rPr>
              <a:t>)</a:t>
            </a:r>
            <a:r>
              <a:rPr sz="2600">
                <a:latin typeface="宋体"/>
                <a:cs typeface="宋体"/>
              </a:rPr>
              <a:t>，英文</a:t>
            </a:r>
            <a:r>
              <a:rPr sz="2600">
                <a:latin typeface="Arial"/>
                <a:cs typeface="Arial"/>
              </a:rPr>
              <a:t>(1625.</a:t>
            </a:r>
            <a:r>
              <a:rPr sz="2600" spc="-25">
                <a:latin typeface="宋体"/>
                <a:cs typeface="宋体"/>
              </a:rPr>
              <a:t>年。</a:t>
            </a:r>
            <a:endParaRPr sz="26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25"/>
              <a:t>7</a:t>
            </a:fld>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8740" y="489350"/>
            <a:ext cx="8367395" cy="5414645"/>
          </a:xfrm>
          <a:prstGeom prst="rect">
            <a:avLst/>
          </a:prstGeom>
        </p:spPr>
        <p:txBody>
          <a:bodyPr vert="horz" wrap="square" lIns="0" tIns="53975" rIns="0" bIns="0" rtlCol="0">
            <a:spAutoFit/>
          </a:bodyPr>
          <a:lstStyle/>
          <a:p>
            <a:pPr marL="354965" marR="5080" indent="-342900">
              <a:lnSpc>
                <a:spcPct val="89600"/>
              </a:lnSpc>
              <a:spcBef>
                <a:spcPts val="425"/>
              </a:spcBef>
              <a:buClr>
                <a:srgbClr val="CC9900"/>
              </a:buClr>
              <a:buSzPct val="65384"/>
              <a:buFont typeface="Wingdings"/>
              <a:buChar char=""/>
              <a:tabLst>
                <a:tab pos="354965"/>
                <a:tab pos="355600"/>
              </a:tabLst>
            </a:pPr>
            <a:r>
              <a:rPr sz="2600" spc="-5">
                <a:latin typeface="宋体"/>
                <a:cs typeface="宋体"/>
              </a:rPr>
              <a:t>另一部意大利文著作《论中国宗教的几问题》由于法</a:t>
            </a:r>
            <a:r>
              <a:rPr sz="2600" spc="-50">
                <a:latin typeface="宋体"/>
                <a:cs typeface="宋体"/>
              </a:rPr>
              <a:t> </a:t>
            </a:r>
            <a:r>
              <a:rPr sz="2600" spc="-5">
                <a:latin typeface="宋体"/>
                <a:cs typeface="宋体"/>
              </a:rPr>
              <a:t>国的努力得以在欧洲流传，本文作者是龙戈巴尔多。</a:t>
            </a:r>
            <a:r>
              <a:rPr sz="2600" spc="-50">
                <a:latin typeface="宋体"/>
                <a:cs typeface="宋体"/>
              </a:rPr>
              <a:t> </a:t>
            </a:r>
            <a:r>
              <a:rPr sz="2600">
                <a:latin typeface="宋体"/>
                <a:cs typeface="宋体"/>
              </a:rPr>
              <a:t>他的中国名字是龙华民</a:t>
            </a:r>
            <a:r>
              <a:rPr sz="2600">
                <a:latin typeface="Arial"/>
                <a:cs typeface="Arial"/>
              </a:rPr>
              <a:t>(1550</a:t>
            </a:r>
            <a:r>
              <a:rPr sz="2600">
                <a:latin typeface="宋体"/>
                <a:cs typeface="宋体"/>
              </a:rPr>
              <a:t>一</a:t>
            </a:r>
            <a:r>
              <a:rPr sz="2600" spc="-10">
                <a:latin typeface="Arial"/>
                <a:cs typeface="Arial"/>
              </a:rPr>
              <a:t>16</a:t>
            </a:r>
            <a:r>
              <a:rPr sz="2600">
                <a:latin typeface="宋体"/>
                <a:cs typeface="宋体"/>
              </a:rPr>
              <a:t>以</a:t>
            </a:r>
            <a:r>
              <a:rPr sz="2600">
                <a:latin typeface="Arial"/>
                <a:cs typeface="Arial"/>
              </a:rPr>
              <a:t>)</a:t>
            </a:r>
            <a:r>
              <a:rPr sz="2600">
                <a:latin typeface="宋体"/>
                <a:cs typeface="宋体"/>
              </a:rPr>
              <a:t>，西西里人</a:t>
            </a:r>
            <a:r>
              <a:rPr sz="2600">
                <a:latin typeface="Arial"/>
                <a:cs typeface="Arial"/>
              </a:rPr>
              <a:t>‘</a:t>
            </a:r>
            <a:r>
              <a:rPr sz="2600" spc="-25">
                <a:latin typeface="宋体"/>
                <a:cs typeface="宋体"/>
              </a:rPr>
              <a:t>，接</a:t>
            </a:r>
            <a:r>
              <a:rPr sz="2600" spc="-50">
                <a:latin typeface="宋体"/>
                <a:cs typeface="宋体"/>
              </a:rPr>
              <a:t> </a:t>
            </a:r>
            <a:r>
              <a:rPr sz="2600" spc="-5">
                <a:latin typeface="宋体"/>
                <a:cs typeface="宋体"/>
              </a:rPr>
              <a:t>替利玛窦在中国作为耶稣会会长，但在中国宗教间题</a:t>
            </a:r>
            <a:r>
              <a:rPr sz="2600" spc="-50">
                <a:latin typeface="宋体"/>
                <a:cs typeface="宋体"/>
              </a:rPr>
              <a:t> </a:t>
            </a:r>
            <a:r>
              <a:rPr sz="2600" spc="-5">
                <a:latin typeface="宋体"/>
                <a:cs typeface="宋体"/>
              </a:rPr>
              <a:t>上与他的前任观点迥异。这篇短小的论文是十七世纪</a:t>
            </a:r>
            <a:r>
              <a:rPr sz="2600" spc="-50">
                <a:latin typeface="宋体"/>
                <a:cs typeface="宋体"/>
              </a:rPr>
              <a:t> </a:t>
            </a:r>
            <a:r>
              <a:rPr sz="2600">
                <a:latin typeface="宋体"/>
                <a:cs typeface="宋体"/>
              </a:rPr>
              <a:t>汉学不可多得的文献资料之一，于</a:t>
            </a:r>
            <a:r>
              <a:rPr sz="2600" spc="-10">
                <a:latin typeface="Arial"/>
                <a:cs typeface="Arial"/>
              </a:rPr>
              <a:t>1701</a:t>
            </a:r>
            <a:r>
              <a:rPr sz="2600" spc="-10">
                <a:latin typeface="宋体"/>
                <a:cs typeface="宋体"/>
              </a:rPr>
              <a:t>年在巴黎出版，</a:t>
            </a:r>
            <a:r>
              <a:rPr sz="2600" spc="-5">
                <a:latin typeface="宋体"/>
                <a:cs typeface="宋体"/>
              </a:rPr>
              <a:t>随后就引起了当时两位最伟大的哲学家马勒伯朗、莱</a:t>
            </a:r>
            <a:r>
              <a:rPr sz="2600" spc="-50">
                <a:latin typeface="宋体"/>
                <a:cs typeface="宋体"/>
              </a:rPr>
              <a:t> </a:t>
            </a:r>
            <a:r>
              <a:rPr sz="2600" spc="-5">
                <a:latin typeface="宋体"/>
                <a:cs typeface="宋体"/>
              </a:rPr>
              <a:t>伯尼茨的注意。这时爆发了所谓礼仪之争。大概当时</a:t>
            </a:r>
            <a:r>
              <a:rPr sz="2600" spc="-50">
                <a:latin typeface="宋体"/>
                <a:cs typeface="宋体"/>
              </a:rPr>
              <a:t> </a:t>
            </a:r>
            <a:r>
              <a:rPr sz="2600" spc="-5">
                <a:latin typeface="宋体"/>
                <a:cs typeface="宋体"/>
              </a:rPr>
              <a:t>中国有一种复古运动。这个运动与我们的新教宗教改</a:t>
            </a:r>
            <a:r>
              <a:rPr sz="2600" spc="-50">
                <a:latin typeface="宋体"/>
                <a:cs typeface="宋体"/>
              </a:rPr>
              <a:t> </a:t>
            </a:r>
            <a:r>
              <a:rPr sz="2600">
                <a:latin typeface="宋体"/>
                <a:cs typeface="宋体"/>
              </a:rPr>
              <a:t>革运动有无可争辩的极其相似之处</a:t>
            </a:r>
            <a:r>
              <a:rPr sz="2600">
                <a:latin typeface="Arial"/>
                <a:cs typeface="Arial"/>
              </a:rPr>
              <a:t>;</a:t>
            </a:r>
            <a:r>
              <a:rPr sz="2600" spc="-10">
                <a:latin typeface="宋体"/>
                <a:cs typeface="宋体"/>
              </a:rPr>
              <a:t>不要忘记耶稣会士</a:t>
            </a:r>
            <a:r>
              <a:rPr sz="2600">
                <a:latin typeface="宋体"/>
                <a:cs typeface="宋体"/>
              </a:rPr>
              <a:t>是</a:t>
            </a:r>
            <a:r>
              <a:rPr sz="2600">
                <a:latin typeface="Arial"/>
                <a:cs typeface="Arial"/>
              </a:rPr>
              <a:t>“</a:t>
            </a:r>
            <a:r>
              <a:rPr sz="2600" spc="-5">
                <a:latin typeface="宋体"/>
                <a:cs typeface="宋体"/>
              </a:rPr>
              <a:t>反对宗教改革运动热的杰出代表，在三十人主教</a:t>
            </a:r>
            <a:endParaRPr sz="2600">
              <a:latin typeface="宋体"/>
              <a:cs typeface="宋体"/>
            </a:endParaRPr>
          </a:p>
          <a:p>
            <a:pPr marL="354965">
              <a:lnSpc>
                <a:spcPts val="2720"/>
              </a:lnSpc>
            </a:pPr>
            <a:r>
              <a:rPr sz="2600">
                <a:latin typeface="宋体"/>
                <a:cs typeface="宋体"/>
              </a:rPr>
              <a:t>会议上</a:t>
            </a:r>
            <a:r>
              <a:rPr sz="2600">
                <a:latin typeface="Arial"/>
                <a:cs typeface="Arial"/>
              </a:rPr>
              <a:t>(1545</a:t>
            </a:r>
            <a:r>
              <a:rPr sz="2600">
                <a:latin typeface="宋体"/>
                <a:cs typeface="宋体"/>
              </a:rPr>
              <a:t>一</a:t>
            </a:r>
            <a:r>
              <a:rPr sz="2600" spc="-10">
                <a:latin typeface="Arial"/>
                <a:cs typeface="Arial"/>
              </a:rPr>
              <a:t>1563)</a:t>
            </a:r>
            <a:r>
              <a:rPr sz="2600">
                <a:latin typeface="宋体"/>
                <a:cs typeface="宋体"/>
              </a:rPr>
              <a:t>耶稣会鼓吹反对</a:t>
            </a:r>
            <a:r>
              <a:rPr sz="2600">
                <a:latin typeface="Arial"/>
                <a:cs typeface="Arial"/>
              </a:rPr>
              <a:t>“</a:t>
            </a:r>
            <a:r>
              <a:rPr sz="2600">
                <a:latin typeface="宋体"/>
                <a:cs typeface="宋体"/>
              </a:rPr>
              <a:t>宗教改革运动</a:t>
            </a:r>
            <a:r>
              <a:rPr sz="2600" spc="-25">
                <a:latin typeface="Arial"/>
                <a:cs typeface="Arial"/>
              </a:rPr>
              <a:t>”</a:t>
            </a:r>
            <a:r>
              <a:rPr sz="2600" spc="-25">
                <a:latin typeface="宋体"/>
                <a:cs typeface="宋体"/>
              </a:rPr>
              <a:t>，</a:t>
            </a:r>
            <a:endParaRPr sz="2600">
              <a:latin typeface="宋体"/>
              <a:cs typeface="宋体"/>
            </a:endParaRPr>
          </a:p>
          <a:p>
            <a:pPr marL="354965" marR="408940" algn="just">
              <a:lnSpc>
                <a:spcPts val="2810"/>
              </a:lnSpc>
              <a:spcBef>
                <a:spcPts val="265"/>
              </a:spcBef>
            </a:pPr>
            <a:r>
              <a:rPr sz="2600" spc="-5">
                <a:latin typeface="宋体"/>
                <a:cs typeface="宋体"/>
              </a:rPr>
              <a:t>为了与之进行战斗，反对改革派在很多方面反映了宗教改革派的观点。无论如何，龙华民神甫显然是很清楚当时流行于中国的哲学论争的。</a:t>
            </a:r>
            <a:endParaRPr sz="26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25"/>
              <a:t>8</a:t>
            </a:fld>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645126"/>
            <a:ext cx="7988300" cy="3683000"/>
          </a:xfrm>
          <a:prstGeom prst="rect">
            <a:avLst/>
          </a:prstGeom>
        </p:spPr>
        <p:txBody>
          <a:bodyPr vert="horz" wrap="square" lIns="0" tIns="12700" rIns="0" bIns="0" rtlCol="0">
            <a:spAutoFit/>
          </a:bodyPr>
          <a:lstStyle/>
          <a:p>
            <a:pPr marL="354965" marR="5080" indent="-342265">
              <a:lnSpc>
                <a:spcPct val="100000"/>
              </a:lnSpc>
              <a:spcBef>
                <a:spcPts val="100"/>
              </a:spcBef>
              <a:buClr>
                <a:srgbClr val="CC9900"/>
              </a:buClr>
              <a:buSzPct val="66666"/>
              <a:buFont typeface="Wingdings"/>
              <a:buChar char=""/>
              <a:tabLst>
                <a:tab pos="354965"/>
                <a:tab pos="355600"/>
              </a:tabLst>
            </a:pPr>
            <a:r>
              <a:rPr sz="3000" spc="-5">
                <a:latin typeface="宋体"/>
                <a:cs typeface="宋体"/>
              </a:rPr>
              <a:t>这个时期意大利最后个大汉学家卫匡国</a:t>
            </a:r>
            <a:r>
              <a:rPr sz="3000" spc="-50">
                <a:latin typeface="宋体"/>
                <a:cs typeface="宋体"/>
              </a:rPr>
              <a:t> </a:t>
            </a:r>
            <a:r>
              <a:rPr sz="3000">
                <a:latin typeface="Arial"/>
                <a:cs typeface="Arial"/>
              </a:rPr>
              <a:t>(Mar‘inoMar</a:t>
            </a:r>
            <a:r>
              <a:rPr sz="3000">
                <a:latin typeface="宋体"/>
                <a:cs typeface="宋体"/>
              </a:rPr>
              <a:t>飞</a:t>
            </a:r>
            <a:r>
              <a:rPr sz="3000" spc="-10">
                <a:latin typeface="Arial"/>
                <a:cs typeface="Arial"/>
              </a:rPr>
              <a:t>nil614</a:t>
            </a:r>
            <a:r>
              <a:rPr sz="3000">
                <a:latin typeface="宋体"/>
                <a:cs typeface="宋体"/>
              </a:rPr>
              <a:t>一</a:t>
            </a:r>
            <a:r>
              <a:rPr sz="3000" spc="-10">
                <a:latin typeface="Arial"/>
                <a:cs typeface="Arial"/>
              </a:rPr>
              <a:t>1661)</a:t>
            </a:r>
            <a:r>
              <a:rPr sz="3000" spc="-15">
                <a:latin typeface="宋体"/>
                <a:cs typeface="宋体"/>
              </a:rPr>
              <a:t>，特兰托人，他</a:t>
            </a:r>
            <a:r>
              <a:rPr sz="3000" spc="-5">
                <a:latin typeface="宋体"/>
                <a:cs typeface="宋体"/>
              </a:rPr>
              <a:t>有机会参加了满洲人对浙江的征讨，在他的《</a:t>
            </a:r>
            <a:r>
              <a:rPr sz="3000">
                <a:latin typeface="宋体"/>
                <a:cs typeface="宋体"/>
              </a:rPr>
              <a:t>鞑靼史》</a:t>
            </a:r>
            <a:r>
              <a:rPr sz="3000">
                <a:latin typeface="Arial"/>
                <a:cs typeface="Arial"/>
              </a:rPr>
              <a:t>(1654)</a:t>
            </a:r>
            <a:r>
              <a:rPr sz="3000" spc="-5">
                <a:latin typeface="宋体"/>
                <a:cs typeface="宋体"/>
              </a:rPr>
              <a:t>中提供了真实可信的证据，不久此书就译成法文。他的《中国上古史》确定</a:t>
            </a:r>
            <a:r>
              <a:rPr sz="3000">
                <a:latin typeface="宋体"/>
                <a:cs typeface="宋体"/>
              </a:rPr>
              <a:t>了从伏羲</a:t>
            </a:r>
            <a:r>
              <a:rPr sz="3000">
                <a:latin typeface="Arial"/>
                <a:cs typeface="Arial"/>
              </a:rPr>
              <a:t>(</a:t>
            </a:r>
            <a:r>
              <a:rPr sz="3000">
                <a:latin typeface="宋体"/>
                <a:cs typeface="宋体"/>
              </a:rPr>
              <a:t>公元前</a:t>
            </a:r>
            <a:r>
              <a:rPr sz="3000" spc="-10">
                <a:latin typeface="Arial"/>
                <a:cs typeface="Arial"/>
              </a:rPr>
              <a:t>1952</a:t>
            </a:r>
            <a:r>
              <a:rPr sz="3000">
                <a:latin typeface="宋体"/>
                <a:cs typeface="宋体"/>
              </a:rPr>
              <a:t>年</a:t>
            </a:r>
            <a:r>
              <a:rPr sz="3000">
                <a:latin typeface="Arial"/>
                <a:cs typeface="Arial"/>
              </a:rPr>
              <a:t>)</a:t>
            </a:r>
            <a:r>
              <a:rPr sz="3000" spc="-10">
                <a:latin typeface="宋体"/>
                <a:cs typeface="宋体"/>
              </a:rPr>
              <a:t>到公元初中国古代编</a:t>
            </a:r>
            <a:r>
              <a:rPr sz="3000" spc="-5">
                <a:latin typeface="宋体"/>
                <a:cs typeface="宋体"/>
              </a:rPr>
              <a:t>年史。从十七世纪中叶起，人们看到，欧洲汉学的牛耳从意大利人那里落入法国人手中。</a:t>
            </a:r>
            <a:endParaRPr sz="30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25"/>
              <a:t>9</a:t>
            </a:fld>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645126"/>
            <a:ext cx="8369300" cy="3660775"/>
          </a:xfrm>
          <a:prstGeom prst="rect">
            <a:avLst/>
          </a:prstGeom>
        </p:spPr>
        <p:txBody>
          <a:bodyPr vert="horz" wrap="square" lIns="0" tIns="15875" rIns="0" bIns="0" rtlCol="0">
            <a:spAutoFit/>
          </a:bodyPr>
          <a:lstStyle/>
          <a:p>
            <a:pPr marL="354965" marR="5080" indent="-342265">
              <a:lnSpc>
                <a:spcPct val="99300"/>
              </a:lnSpc>
              <a:spcBef>
                <a:spcPts val="125"/>
              </a:spcBef>
              <a:buClr>
                <a:srgbClr val="CC9900"/>
              </a:buClr>
              <a:buSzPct val="66666"/>
              <a:buFont typeface="Wingdings"/>
              <a:buChar char=""/>
              <a:tabLst>
                <a:tab pos="354965"/>
                <a:tab pos="355600"/>
              </a:tabLst>
            </a:pPr>
            <a:r>
              <a:rPr sz="3000" spc="-5">
                <a:latin typeface="宋体"/>
                <a:cs typeface="宋体"/>
              </a:rPr>
              <a:t>象耶稣会这样的宗教组织，它的名称本身就表</a:t>
            </a:r>
            <a:r>
              <a:rPr sz="3000" spc="-50">
                <a:latin typeface="宋体"/>
                <a:cs typeface="宋体"/>
              </a:rPr>
              <a:t> </a:t>
            </a:r>
            <a:r>
              <a:rPr sz="3000" spc="-5">
                <a:latin typeface="宋体"/>
                <a:cs typeface="宋体"/>
              </a:rPr>
              <a:t>明有一定的普遍性，由它一手创立的学科就更</a:t>
            </a:r>
            <a:r>
              <a:rPr sz="3000" spc="-50">
                <a:latin typeface="宋体"/>
                <a:cs typeface="宋体"/>
              </a:rPr>
              <a:t> </a:t>
            </a:r>
            <a:r>
              <a:rPr sz="3000" spc="-5">
                <a:latin typeface="宋体"/>
                <a:cs typeface="宋体"/>
              </a:rPr>
              <a:t>具有国际性，那么区分这个尝科历史上的民族</a:t>
            </a:r>
            <a:r>
              <a:rPr sz="3000" spc="-50">
                <a:latin typeface="宋体"/>
                <a:cs typeface="宋体"/>
              </a:rPr>
              <a:t> </a:t>
            </a:r>
            <a:r>
              <a:rPr sz="3000" spc="-5">
                <a:latin typeface="宋体"/>
                <a:cs typeface="宋体"/>
              </a:rPr>
              <a:t>性可能显得有点过分。然而，可以肯定的是，</a:t>
            </a:r>
            <a:r>
              <a:rPr sz="3000" spc="-50">
                <a:latin typeface="宋体"/>
                <a:cs typeface="宋体"/>
              </a:rPr>
              <a:t> </a:t>
            </a:r>
            <a:r>
              <a:rPr sz="3000" spc="-5">
                <a:latin typeface="宋体"/>
                <a:cs typeface="宋体"/>
              </a:rPr>
              <a:t>世间事物总有它的偶然性，传教士又是由许多</a:t>
            </a:r>
            <a:r>
              <a:rPr sz="3000" spc="-50">
                <a:latin typeface="宋体"/>
                <a:cs typeface="宋体"/>
              </a:rPr>
              <a:t> </a:t>
            </a:r>
            <a:r>
              <a:rPr sz="3000" spc="-5">
                <a:latin typeface="宋体"/>
                <a:cs typeface="宋体"/>
              </a:rPr>
              <a:t>国家的成员组成的。更不要说耶稣会士为一方，方济各会修士与多明我会士为另一方，他们之</a:t>
            </a:r>
            <a:r>
              <a:rPr sz="3000" spc="-50">
                <a:latin typeface="宋体"/>
                <a:cs typeface="宋体"/>
              </a:rPr>
              <a:t> </a:t>
            </a:r>
            <a:r>
              <a:rPr sz="3000">
                <a:latin typeface="宋体"/>
                <a:cs typeface="宋体"/>
              </a:rPr>
              <a:t>间的门户之争了。</a:t>
            </a:r>
            <a:r>
              <a:rPr sz="3000" spc="-10">
                <a:latin typeface="Arial"/>
                <a:cs typeface="Arial"/>
              </a:rPr>
              <a:t>1514</a:t>
            </a:r>
            <a:r>
              <a:rPr sz="3000" spc="-20">
                <a:latin typeface="宋体"/>
                <a:cs typeface="宋体"/>
              </a:rPr>
              <a:t>年葡萄</a:t>
            </a:r>
            <a:endParaRPr sz="30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25"/>
              <a:t>10</a:t>
            </a:fld>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74028" y="665638"/>
            <a:ext cx="8455025" cy="4140200"/>
          </a:xfrm>
          <a:prstGeom prst="rect">
            <a:avLst/>
          </a:prstGeom>
        </p:spPr>
        <p:txBody>
          <a:bodyPr vert="horz" wrap="square" lIns="0" tIns="17145" rIns="0" bIns="0" rtlCol="0">
            <a:spAutoFit/>
          </a:bodyPr>
          <a:lstStyle/>
          <a:p>
            <a:pPr marL="354965" marR="365760" indent="-342265">
              <a:lnSpc>
                <a:spcPct val="99000"/>
              </a:lnSpc>
              <a:spcBef>
                <a:spcPts val="135"/>
              </a:spcBef>
              <a:buClr>
                <a:srgbClr val="CC9900"/>
              </a:buClr>
              <a:buSzPct val="66666"/>
              <a:buFont typeface="Wingdings"/>
              <a:buChar char=""/>
              <a:tabLst>
                <a:tab pos="354965"/>
                <a:tab pos="355600"/>
              </a:tabLst>
            </a:pPr>
            <a:r>
              <a:rPr sz="3000" spc="-5">
                <a:latin typeface="宋体"/>
                <a:cs typeface="宋体"/>
              </a:rPr>
              <a:t>牙国王从罗马教廷取得了天主教传教团在远东</a:t>
            </a:r>
            <a:r>
              <a:rPr sz="3000">
                <a:latin typeface="宋体"/>
                <a:cs typeface="宋体"/>
              </a:rPr>
              <a:t>的保护者的权利</a:t>
            </a:r>
            <a:r>
              <a:rPr sz="3000">
                <a:latin typeface="Arial"/>
                <a:cs typeface="Arial"/>
              </a:rPr>
              <a:t>;</a:t>
            </a:r>
            <a:r>
              <a:rPr sz="3000" spc="-5">
                <a:latin typeface="宋体"/>
                <a:cs typeface="宋体"/>
              </a:rPr>
              <a:t>所有传教士必须宣誓效忠于葡</a:t>
            </a:r>
            <a:r>
              <a:rPr sz="3000">
                <a:latin typeface="宋体"/>
                <a:cs typeface="宋体"/>
              </a:rPr>
              <a:t>萄牙国王。</a:t>
            </a:r>
            <a:r>
              <a:rPr sz="3000" spc="-10">
                <a:latin typeface="Arial"/>
                <a:cs typeface="Arial"/>
              </a:rPr>
              <a:t>1658</a:t>
            </a:r>
            <a:r>
              <a:rPr sz="3000" spc="-5">
                <a:latin typeface="宋体"/>
                <a:cs typeface="宋体"/>
              </a:rPr>
              <a:t>年法国破例取得在中国、越南建立主教区的权利，不再隶属于果阿葡萄牙主教区。这些教区交付给法国人，直接受命于</a:t>
            </a:r>
            <a:r>
              <a:rPr sz="3000" spc="-50">
                <a:latin typeface="宋体"/>
                <a:cs typeface="宋体"/>
              </a:rPr>
              <a:t> </a:t>
            </a:r>
            <a:r>
              <a:rPr sz="3000" spc="-10">
                <a:latin typeface="Arial"/>
                <a:cs typeface="Arial"/>
              </a:rPr>
              <a:t>1622</a:t>
            </a:r>
            <a:r>
              <a:rPr sz="3000" spc="-5">
                <a:latin typeface="宋体"/>
                <a:cs typeface="宋体"/>
              </a:rPr>
              <a:t>年在罗马创立的管理传教组织的新机构。</a:t>
            </a:r>
            <a:endParaRPr sz="3000">
              <a:latin typeface="宋体"/>
              <a:cs typeface="宋体"/>
            </a:endParaRPr>
          </a:p>
          <a:p>
            <a:pPr marL="355600">
              <a:lnSpc>
                <a:spcPct val="100000"/>
              </a:lnSpc>
            </a:pPr>
            <a:r>
              <a:rPr sz="3000" spc="-10">
                <a:latin typeface="Arial"/>
                <a:cs typeface="Arial"/>
              </a:rPr>
              <a:t>1663</a:t>
            </a:r>
            <a:r>
              <a:rPr sz="3000" spc="-5">
                <a:latin typeface="宋体"/>
                <a:cs typeface="宋体"/>
              </a:rPr>
              <a:t>年，经国王批准成立了外方传教团研讨会，</a:t>
            </a:r>
            <a:endParaRPr sz="3000">
              <a:latin typeface="宋体"/>
              <a:cs typeface="宋体"/>
            </a:endParaRPr>
          </a:p>
          <a:p>
            <a:pPr marL="355600" marR="471170">
              <a:lnSpc>
                <a:spcPct val="100000"/>
              </a:lnSpc>
              <a:spcBef>
                <a:spcPts val="175"/>
              </a:spcBef>
            </a:pPr>
            <a:r>
              <a:rPr sz="3000" spc="-5">
                <a:latin typeface="宋体"/>
                <a:cs typeface="宋体"/>
              </a:rPr>
              <a:t>旨在于基本上是国际性宗教组织的耶稣会之外为征招法国传教士提供方便。</a:t>
            </a:r>
            <a:endParaRPr sz="30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25"/>
              <a:t>11</a:t>
            </a:fld>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8740" y="448150"/>
            <a:ext cx="8293100" cy="5572760"/>
          </a:xfrm>
          <a:prstGeom prst="rect">
            <a:avLst/>
          </a:prstGeom>
        </p:spPr>
        <p:txBody>
          <a:bodyPr vert="horz" wrap="square" lIns="0" tIns="12700" rIns="0" bIns="0" rtlCol="0">
            <a:spAutoFit/>
          </a:bodyPr>
          <a:lstStyle/>
          <a:p>
            <a:pPr marL="354965" marR="5080" indent="-342900">
              <a:lnSpc>
                <a:spcPct val="100000"/>
              </a:lnSpc>
              <a:spcBef>
                <a:spcPts val="100"/>
              </a:spcBef>
              <a:buClr>
                <a:srgbClr val="CC9900"/>
              </a:buClr>
              <a:buSzPct val="65384"/>
              <a:buFont typeface="Wingdings"/>
              <a:buChar char=""/>
              <a:tabLst>
                <a:tab pos="354965"/>
                <a:tab pos="355600"/>
              </a:tabLst>
            </a:pPr>
            <a:r>
              <a:rPr sz="2600" spc="-5">
                <a:latin typeface="宋体"/>
                <a:cs typeface="宋体"/>
              </a:rPr>
              <a:t>二十年之后这时的法国王国政府根据利玛窦及其继承</a:t>
            </a:r>
            <a:r>
              <a:rPr sz="2600" spc="-50">
                <a:latin typeface="宋体"/>
                <a:cs typeface="宋体"/>
              </a:rPr>
              <a:t> </a:t>
            </a:r>
            <a:r>
              <a:rPr sz="2600" spc="-5">
                <a:latin typeface="宋体"/>
                <a:cs typeface="宋体"/>
              </a:rPr>
              <a:t>者制定的宗教使徒的策略，为那些学识渊博并具有专</a:t>
            </a:r>
            <a:r>
              <a:rPr sz="2600" spc="-50">
                <a:latin typeface="宋体"/>
                <a:cs typeface="宋体"/>
              </a:rPr>
              <a:t> </a:t>
            </a:r>
            <a:r>
              <a:rPr sz="2600" spc="-5">
                <a:latin typeface="宋体"/>
                <a:cs typeface="宋体"/>
              </a:rPr>
              <a:t>门科学技能的耶稣会神甫在北京成立一个法国传教团，目的是与中国的重臣贵戚保持接触并研究中国的文化。这种研究目的并不是要更好地了解中国，使中国皈依。同时还有一个纯科学的目的，就是说不是为了中国的</a:t>
            </a:r>
            <a:r>
              <a:rPr sz="2600" spc="-50">
                <a:latin typeface="宋体"/>
                <a:cs typeface="宋体"/>
              </a:rPr>
              <a:t> </a:t>
            </a:r>
            <a:r>
              <a:rPr sz="2600" spc="-5">
                <a:latin typeface="宋体"/>
                <a:cs typeface="宋体"/>
              </a:rPr>
              <a:t>利益，而是为了欧洲科学的利益，这种研究应该为透</a:t>
            </a:r>
            <a:r>
              <a:rPr sz="2600" spc="-50">
                <a:latin typeface="宋体"/>
                <a:cs typeface="宋体"/>
              </a:rPr>
              <a:t> </a:t>
            </a:r>
            <a:r>
              <a:rPr sz="2600" spc="-5">
                <a:latin typeface="宋体"/>
                <a:cs typeface="宋体"/>
              </a:rPr>
              <a:t>彻地了解中国作出贡献。科尔贝尔请求一位耶稣会学</a:t>
            </a:r>
            <a:r>
              <a:rPr sz="2600" spc="-50">
                <a:latin typeface="宋体"/>
                <a:cs typeface="宋体"/>
              </a:rPr>
              <a:t> </a:t>
            </a:r>
            <a:r>
              <a:rPr sz="2600">
                <a:latin typeface="宋体"/>
                <a:cs typeface="宋体"/>
              </a:rPr>
              <a:t>者、洪若翰神甫</a:t>
            </a:r>
            <a:r>
              <a:rPr sz="2600" spc="-10">
                <a:latin typeface="Arial"/>
                <a:cs typeface="Arial"/>
              </a:rPr>
              <a:t>(JeandeFontaney1643</a:t>
            </a:r>
            <a:r>
              <a:rPr sz="2600">
                <a:latin typeface="宋体"/>
                <a:cs typeface="宋体"/>
              </a:rPr>
              <a:t>一</a:t>
            </a:r>
            <a:r>
              <a:rPr sz="2600" spc="-10">
                <a:latin typeface="Arial"/>
                <a:cs typeface="Arial"/>
              </a:rPr>
              <a:t>1710)</a:t>
            </a:r>
            <a:r>
              <a:rPr sz="2600" spc="-25">
                <a:latin typeface="宋体"/>
                <a:cs typeface="宋体"/>
              </a:rPr>
              <a:t>给予</a:t>
            </a:r>
            <a:r>
              <a:rPr sz="2600" spc="650">
                <a:latin typeface="宋体"/>
                <a:cs typeface="宋体"/>
              </a:rPr>
              <a:t> </a:t>
            </a:r>
            <a:r>
              <a:rPr sz="2600" spc="-5">
                <a:latin typeface="宋体"/>
                <a:cs typeface="宋体"/>
              </a:rPr>
              <a:t>帮助。科尔贝尔和法国国王希望北京法国传教团为法</a:t>
            </a:r>
            <a:r>
              <a:rPr sz="2600" spc="-50">
                <a:latin typeface="宋体"/>
                <a:cs typeface="宋体"/>
              </a:rPr>
              <a:t> </a:t>
            </a:r>
            <a:r>
              <a:rPr sz="2600" spc="-5">
                <a:latin typeface="宋体"/>
                <a:cs typeface="宋体"/>
              </a:rPr>
              <a:t>国作科学考查，他们不再把传教团看作传播宗教或科</a:t>
            </a:r>
            <a:r>
              <a:rPr sz="2600" spc="-50">
                <a:latin typeface="宋体"/>
                <a:cs typeface="宋体"/>
              </a:rPr>
              <a:t> </a:t>
            </a:r>
            <a:r>
              <a:rPr sz="2600" spc="-5">
                <a:latin typeface="宋体"/>
                <a:cs typeface="宋体"/>
              </a:rPr>
              <a:t>学的推行者，而是把它视为了解中国的接收站。这时</a:t>
            </a:r>
            <a:r>
              <a:rPr sz="2600" spc="-50">
                <a:latin typeface="宋体"/>
                <a:cs typeface="宋体"/>
              </a:rPr>
              <a:t> </a:t>
            </a:r>
            <a:r>
              <a:rPr sz="2600">
                <a:latin typeface="宋体"/>
                <a:cs typeface="宋体"/>
              </a:rPr>
              <a:t>宗教和科学之间已经相互作出妥协</a:t>
            </a:r>
            <a:r>
              <a:rPr sz="2600">
                <a:latin typeface="Arial"/>
                <a:cs typeface="Arial"/>
              </a:rPr>
              <a:t>;</a:t>
            </a:r>
            <a:r>
              <a:rPr sz="2600" spc="-10">
                <a:latin typeface="宋体"/>
                <a:cs typeface="宋体"/>
              </a:rPr>
              <a:t>我们的整个古代汉学就带有这种特性。</a:t>
            </a:r>
            <a:endParaRPr sz="26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25"/>
              <a:t>12</a:t>
            </a:fld>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25"/>
              <a:t>一、</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25"/>
              <a:t>13</a:t>
            </a:fld>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354965" marR="342900" indent="-342265">
              <a:lnSpc>
                <a:spcPct val="100000"/>
              </a:lnSpc>
              <a:spcBef>
                <a:spcPts val="100"/>
              </a:spcBef>
              <a:buClr>
                <a:srgbClr val="CC9900"/>
              </a:buClr>
              <a:buSzPct val="66666"/>
              <a:buFont typeface="Wingdings"/>
              <a:buChar char=""/>
              <a:tabLst>
                <a:tab pos="354965"/>
                <a:tab pos="355600"/>
              </a:tabLst>
            </a:pPr>
            <a:r>
              <a:rPr/>
              <a:t>西方汉学发轫于</a:t>
            </a:r>
            <a:r>
              <a:rPr spc="-10">
                <a:latin typeface="Arial"/>
                <a:cs typeface="Arial"/>
              </a:rPr>
              <a:t>16</a:t>
            </a:r>
            <a:r>
              <a:rPr spc="-5"/>
              <a:t>世纪来华传教士对中国文化</a:t>
            </a:r>
            <a:r>
              <a:rPr/>
              <a:t>的研究与介绍，而当时多数传教士所认同的</a:t>
            </a:r>
            <a:r>
              <a:rPr spc="-50">
                <a:latin typeface="Arial"/>
                <a:cs typeface="Arial"/>
              </a:rPr>
              <a:t>“</a:t>
            </a:r>
            <a:r>
              <a:rPr/>
              <a:t>知识传教</a:t>
            </a:r>
            <a:r>
              <a:rPr>
                <a:latin typeface="Arial"/>
                <a:cs typeface="Arial"/>
              </a:rPr>
              <a:t>”</a:t>
            </a:r>
            <a:r>
              <a:rPr spc="-5"/>
              <a:t>策略，使得科学和技术于这门学问</a:t>
            </a:r>
          </a:p>
          <a:p>
            <a:pPr marL="355600" marR="5080">
              <a:lnSpc>
                <a:spcPct val="100000"/>
              </a:lnSpc>
              <a:spcBef>
                <a:spcPts val="175"/>
              </a:spcBef>
            </a:pPr>
            <a:r>
              <a:rPr spc="-5"/>
              <a:t>发展的早期就在其中占有一席之地。也有人说，现代学术意义上的汉学是由法国人奠立的，对</a:t>
            </a:r>
            <a:r>
              <a:rPr spc="-50"/>
              <a:t> </a:t>
            </a:r>
            <a:r>
              <a:rPr spc="-5"/>
              <a:t>此国外学界可能不无争议，但有一点是不容置</a:t>
            </a:r>
            <a:r>
              <a:rPr spc="-50"/>
              <a:t> </a:t>
            </a:r>
            <a:r>
              <a:rPr spc="-5"/>
              <a:t>疑的：就对中国科学和技术的关注、调查、介</a:t>
            </a:r>
            <a:r>
              <a:rPr spc="-50"/>
              <a:t> </a:t>
            </a:r>
            <a:r>
              <a:rPr/>
              <a:t>绍与研究而言，</a:t>
            </a:r>
            <a:r>
              <a:rPr b="1">
                <a:latin typeface="Microsoft JhengHei"/>
                <a:cs typeface="Microsoft JhengHei"/>
              </a:rPr>
              <a:t>法国汉学</a:t>
            </a:r>
            <a:r>
              <a:rPr spc="-10"/>
              <a:t>家在历史上扮演了极</a:t>
            </a:r>
            <a:r>
              <a:rPr spc="-50"/>
              <a:t> </a:t>
            </a:r>
            <a:r>
              <a:rPr spc="-10"/>
              <a:t>其重要的角色。</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47052" y="322972"/>
            <a:ext cx="8115300" cy="5441315"/>
          </a:xfrm>
          <a:prstGeom prst="rect">
            <a:avLst/>
          </a:prstGeom>
        </p:spPr>
        <p:txBody>
          <a:bodyPr vert="horz" wrap="square" lIns="0" tIns="56515" rIns="0" bIns="0" rtlCol="0">
            <a:spAutoFit/>
          </a:bodyPr>
          <a:lstStyle/>
          <a:p>
            <a:pPr marL="355600" marR="5080" indent="-342900">
              <a:lnSpc>
                <a:spcPct val="90400"/>
              </a:lnSpc>
              <a:spcBef>
                <a:spcPts val="445"/>
              </a:spcBef>
              <a:buClr>
                <a:srgbClr val="CC9900"/>
              </a:buClr>
              <a:buSzPct val="66666"/>
              <a:buFont typeface="Wingdings"/>
              <a:buChar char=""/>
              <a:tabLst>
                <a:tab pos="461009"/>
                <a:tab pos="461645"/>
              </a:tabLst>
            </a:pPr>
            <a:r>
              <a:rPr/>
              <a:t>	</a:t>
            </a:r>
            <a:r>
              <a:rPr sz="3000" spc="-10">
                <a:latin typeface="Arial"/>
                <a:cs typeface="Arial"/>
              </a:rPr>
              <a:t>1685</a:t>
            </a:r>
            <a:r>
              <a:rPr sz="3000">
                <a:latin typeface="宋体"/>
                <a:cs typeface="宋体"/>
              </a:rPr>
              <a:t>年，六位非常博学的耶稣会士荣膺</a:t>
            </a:r>
            <a:r>
              <a:rPr sz="3000">
                <a:latin typeface="Arial"/>
                <a:cs typeface="Arial"/>
              </a:rPr>
              <a:t>“</a:t>
            </a:r>
            <a:r>
              <a:rPr sz="3000" spc="-25">
                <a:latin typeface="宋体"/>
                <a:cs typeface="宋体"/>
              </a:rPr>
              <a:t>国王</a:t>
            </a:r>
            <a:r>
              <a:rPr sz="3000">
                <a:latin typeface="宋体"/>
                <a:cs typeface="宋体"/>
              </a:rPr>
              <a:t>数学家</a:t>
            </a:r>
            <a:r>
              <a:rPr sz="3000">
                <a:latin typeface="Arial"/>
                <a:cs typeface="Arial"/>
              </a:rPr>
              <a:t>”</a:t>
            </a:r>
            <a:r>
              <a:rPr sz="3000" spc="-5">
                <a:latin typeface="宋体"/>
                <a:cs typeface="宋体"/>
              </a:rPr>
              <a:t>的称号，被赐予科学器材、礼品和养老</a:t>
            </a:r>
            <a:r>
              <a:rPr sz="3000">
                <a:latin typeface="宋体"/>
                <a:cs typeface="宋体"/>
              </a:rPr>
              <a:t>金</a:t>
            </a:r>
            <a:r>
              <a:rPr sz="3000">
                <a:latin typeface="Arial"/>
                <a:cs typeface="Arial"/>
              </a:rPr>
              <a:t>;</a:t>
            </a:r>
            <a:r>
              <a:rPr sz="3000">
                <a:latin typeface="宋体"/>
                <a:cs typeface="宋体"/>
              </a:rPr>
              <a:t>每个人都受到了国王的亲自接见，并令其</a:t>
            </a:r>
            <a:r>
              <a:rPr sz="3000" spc="-50">
                <a:latin typeface="Arial"/>
                <a:cs typeface="Arial"/>
              </a:rPr>
              <a:t>“</a:t>
            </a:r>
            <a:r>
              <a:rPr sz="3000">
                <a:latin typeface="宋体"/>
                <a:cs typeface="宋体"/>
              </a:rPr>
              <a:t>提高科学艺术水平</a:t>
            </a:r>
            <a:r>
              <a:rPr sz="3000">
                <a:latin typeface="Arial"/>
                <a:cs typeface="Arial"/>
              </a:rPr>
              <a:t>”</a:t>
            </a:r>
            <a:r>
              <a:rPr sz="3000" spc="-5">
                <a:latin typeface="宋体"/>
                <a:cs typeface="宋体"/>
              </a:rPr>
              <a:t>，被接纳为王家科学院成员</a:t>
            </a:r>
            <a:r>
              <a:rPr sz="3000" spc="-50">
                <a:latin typeface="宋体"/>
                <a:cs typeface="宋体"/>
              </a:rPr>
              <a:t> </a:t>
            </a:r>
            <a:r>
              <a:rPr sz="3000">
                <a:latin typeface="Arial"/>
                <a:cs typeface="Arial"/>
              </a:rPr>
              <a:t>(</a:t>
            </a:r>
            <a:r>
              <a:rPr sz="3000">
                <a:latin typeface="宋体"/>
                <a:cs typeface="宋体"/>
              </a:rPr>
              <a:t>王家科学院在此二十年前即</a:t>
            </a:r>
            <a:r>
              <a:rPr sz="3000" spc="-10">
                <a:latin typeface="Arial"/>
                <a:cs typeface="Arial"/>
              </a:rPr>
              <a:t>1666</a:t>
            </a:r>
            <a:r>
              <a:rPr sz="3000">
                <a:latin typeface="宋体"/>
                <a:cs typeface="宋体"/>
              </a:rPr>
              <a:t>年成立</a:t>
            </a:r>
            <a:r>
              <a:rPr sz="3000">
                <a:latin typeface="Arial"/>
                <a:cs typeface="Arial"/>
              </a:rPr>
              <a:t>)</a:t>
            </a:r>
            <a:r>
              <a:rPr sz="3000" spc="-25">
                <a:latin typeface="宋体"/>
                <a:cs typeface="宋体"/>
              </a:rPr>
              <a:t>，将</a:t>
            </a:r>
            <a:r>
              <a:rPr sz="3000" spc="-5">
                <a:latin typeface="宋体"/>
                <a:cs typeface="宋体"/>
              </a:rPr>
              <a:t>来向科学院寄送考察报告。这是一个名副其实</a:t>
            </a:r>
            <a:r>
              <a:rPr sz="3000">
                <a:latin typeface="宋体"/>
                <a:cs typeface="宋体"/>
              </a:rPr>
              <a:t>的</a:t>
            </a:r>
            <a:r>
              <a:rPr sz="3000">
                <a:latin typeface="Arial"/>
                <a:cs typeface="Arial"/>
              </a:rPr>
              <a:t>“</a:t>
            </a:r>
            <a:r>
              <a:rPr sz="3000">
                <a:latin typeface="宋体"/>
                <a:cs typeface="宋体"/>
              </a:rPr>
              <a:t>考察团</a:t>
            </a:r>
            <a:r>
              <a:rPr sz="3000">
                <a:latin typeface="Arial"/>
                <a:cs typeface="Arial"/>
              </a:rPr>
              <a:t>”;</a:t>
            </a:r>
            <a:r>
              <a:rPr sz="3000" spc="-5">
                <a:latin typeface="宋体"/>
                <a:cs typeface="宋体"/>
              </a:rPr>
              <a:t>因此可以说这是法国汉学创立的证</a:t>
            </a:r>
            <a:r>
              <a:rPr sz="3000">
                <a:latin typeface="宋体"/>
                <a:cs typeface="宋体"/>
              </a:rPr>
              <a:t>书。</a:t>
            </a:r>
            <a:r>
              <a:rPr sz="3000" spc="-10">
                <a:latin typeface="Arial"/>
                <a:cs typeface="Arial"/>
              </a:rPr>
              <a:t>1685</a:t>
            </a:r>
            <a:r>
              <a:rPr sz="3000" spc="-5">
                <a:latin typeface="宋体"/>
                <a:cs typeface="宋体"/>
              </a:rPr>
              <a:t>年，这六位耶稣会士登上国王为送去</a:t>
            </a:r>
            <a:r>
              <a:rPr sz="3000">
                <a:latin typeface="宋体"/>
                <a:cs typeface="宋体"/>
              </a:rPr>
              <a:t>逞逻上任的使臣租用的船起程了。</a:t>
            </a:r>
            <a:r>
              <a:rPr sz="3000">
                <a:latin typeface="Arial"/>
                <a:cs typeface="Arial"/>
              </a:rPr>
              <a:t>“</a:t>
            </a:r>
            <a:r>
              <a:rPr sz="3000">
                <a:latin typeface="宋体"/>
                <a:cs typeface="宋体"/>
              </a:rPr>
              <a:t>考察团</a:t>
            </a:r>
            <a:r>
              <a:rPr sz="3000">
                <a:latin typeface="Arial"/>
                <a:cs typeface="Arial"/>
              </a:rPr>
              <a:t>”</a:t>
            </a:r>
            <a:r>
              <a:rPr sz="3000" spc="-50">
                <a:latin typeface="宋体"/>
                <a:cs typeface="宋体"/>
              </a:rPr>
              <a:t>从</a:t>
            </a:r>
            <a:r>
              <a:rPr sz="3000" spc="-5">
                <a:latin typeface="宋体"/>
                <a:cs typeface="宋体"/>
              </a:rPr>
              <a:t>逼逻继续前往中国，但是葡萄牙人不同意他们取道澳门，他们不得不掉转船头经宁波、扬州去北京。从此北京法国传教团与葡萄牙传教团</a:t>
            </a:r>
            <a:r>
              <a:rPr sz="3000" spc="-10">
                <a:latin typeface="宋体"/>
                <a:cs typeface="宋体"/>
              </a:rPr>
              <a:t>的关系一刀两断。</a:t>
            </a:r>
            <a:endParaRPr sz="30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25"/>
              <a:t>14</a:t>
            </a:fld>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89928" y="270386"/>
            <a:ext cx="8328025" cy="5831840"/>
          </a:xfrm>
          <a:prstGeom prst="rect">
            <a:avLst/>
          </a:prstGeom>
        </p:spPr>
        <p:txBody>
          <a:bodyPr vert="horz" wrap="square" lIns="0" tIns="60960" rIns="0" bIns="0" rtlCol="0">
            <a:spAutoFit/>
          </a:bodyPr>
          <a:lstStyle/>
          <a:p>
            <a:pPr marL="354965" marR="300355" indent="-342265">
              <a:lnSpc>
                <a:spcPct val="89400"/>
              </a:lnSpc>
              <a:spcBef>
                <a:spcPts val="480"/>
              </a:spcBef>
              <a:buClr>
                <a:srgbClr val="CC9900"/>
              </a:buClr>
              <a:buSzPct val="66666"/>
              <a:buFont typeface="Wingdings"/>
              <a:buChar char=""/>
              <a:tabLst>
                <a:tab pos="354965"/>
                <a:tab pos="355600"/>
              </a:tabLst>
            </a:pPr>
            <a:r>
              <a:rPr sz="3000" spc="-5">
                <a:latin typeface="宋体"/>
                <a:cs typeface="宋体"/>
              </a:rPr>
              <a:t>他们的前辈之一，比利时人，曾出任为欧洲人</a:t>
            </a:r>
            <a:r>
              <a:rPr sz="3000">
                <a:latin typeface="宋体"/>
                <a:cs typeface="宋体"/>
              </a:rPr>
              <a:t>保留的</a:t>
            </a:r>
            <a:r>
              <a:rPr sz="3000">
                <a:latin typeface="Arial"/>
                <a:cs typeface="Arial"/>
              </a:rPr>
              <a:t>“</a:t>
            </a:r>
            <a:r>
              <a:rPr sz="3000" spc="-5">
                <a:latin typeface="宋体"/>
                <a:cs typeface="宋体"/>
              </a:rPr>
              <a:t>钦天监监正，</a:t>
            </a:r>
            <a:r>
              <a:rPr sz="3000" spc="-10">
                <a:latin typeface="Arial"/>
                <a:cs typeface="Arial"/>
              </a:rPr>
              <a:t>’(</a:t>
            </a:r>
            <a:r>
              <a:rPr sz="3000">
                <a:latin typeface="宋体"/>
                <a:cs typeface="宋体"/>
              </a:rPr>
              <a:t>另一人为满人</a:t>
            </a:r>
            <a:r>
              <a:rPr sz="3000">
                <a:latin typeface="Arial"/>
                <a:cs typeface="Arial"/>
              </a:rPr>
              <a:t>)</a:t>
            </a:r>
            <a:r>
              <a:rPr sz="3000" spc="-20">
                <a:latin typeface="宋体"/>
                <a:cs typeface="宋体"/>
              </a:rPr>
              <a:t>南怀仁</a:t>
            </a:r>
            <a:r>
              <a:rPr sz="3000">
                <a:latin typeface="宋体"/>
                <a:cs typeface="宋体"/>
              </a:rPr>
              <a:t>神甫编写的《鞑靼语基础</a:t>
            </a:r>
            <a:r>
              <a:rPr sz="3000">
                <a:latin typeface="Arial"/>
                <a:cs typeface="Arial"/>
              </a:rPr>
              <a:t>))(1676)</a:t>
            </a:r>
            <a:r>
              <a:rPr sz="3000" spc="-10">
                <a:latin typeface="宋体"/>
                <a:cs typeface="宋体"/>
              </a:rPr>
              <a:t>是他们学习</a:t>
            </a:r>
            <a:r>
              <a:rPr sz="3000">
                <a:latin typeface="宋体"/>
                <a:cs typeface="宋体"/>
              </a:rPr>
              <a:t>满语的优秀语法书。</a:t>
            </a:r>
            <a:r>
              <a:rPr sz="3000" spc="-10">
                <a:latin typeface="MS Gothic"/>
                <a:cs typeface="MS Gothic"/>
              </a:rPr>
              <a:t>⑧</a:t>
            </a:r>
            <a:r>
              <a:rPr sz="3000" spc="-10">
                <a:latin typeface="Arial"/>
                <a:cs typeface="Arial"/>
              </a:rPr>
              <a:t>1655</a:t>
            </a:r>
            <a:r>
              <a:rPr sz="3000" spc="-10">
                <a:latin typeface="宋体"/>
                <a:cs typeface="宋体"/>
              </a:rPr>
              <a:t>年的六名传教士</a:t>
            </a:r>
            <a:r>
              <a:rPr sz="3000">
                <a:latin typeface="宋体"/>
                <a:cs typeface="宋体"/>
              </a:rPr>
              <a:t>之一张诚神甫</a:t>
            </a:r>
            <a:r>
              <a:rPr sz="3000">
                <a:latin typeface="Arial"/>
                <a:cs typeface="Arial"/>
              </a:rPr>
              <a:t>(1654</a:t>
            </a:r>
            <a:r>
              <a:rPr sz="3000">
                <a:latin typeface="宋体"/>
                <a:cs typeface="宋体"/>
              </a:rPr>
              <a:t>一</a:t>
            </a:r>
            <a:r>
              <a:rPr sz="3000" spc="-10">
                <a:latin typeface="Arial"/>
                <a:cs typeface="Arial"/>
              </a:rPr>
              <a:t>1707)</a:t>
            </a:r>
            <a:r>
              <a:rPr sz="3000" spc="-15">
                <a:latin typeface="宋体"/>
                <a:cs typeface="宋体"/>
              </a:rPr>
              <a:t>，用满语给康熙皇</a:t>
            </a:r>
            <a:r>
              <a:rPr sz="3000" spc="-5">
                <a:latin typeface="宋体"/>
                <a:cs typeface="宋体"/>
              </a:rPr>
              <a:t>帝讲授欧几里德几何学。其中的另一名传教士</a:t>
            </a:r>
            <a:r>
              <a:rPr sz="3000">
                <a:latin typeface="宋体"/>
                <a:cs typeface="宋体"/>
              </a:rPr>
              <a:t>数学家兼天文学家，李明神甫</a:t>
            </a:r>
            <a:r>
              <a:rPr sz="3000">
                <a:latin typeface="Arial"/>
                <a:cs typeface="Arial"/>
              </a:rPr>
              <a:t>(1655</a:t>
            </a:r>
            <a:r>
              <a:rPr sz="3000">
                <a:latin typeface="宋体"/>
                <a:cs typeface="宋体"/>
              </a:rPr>
              <a:t>一</a:t>
            </a:r>
            <a:r>
              <a:rPr sz="3000" spc="-10">
                <a:latin typeface="Arial"/>
                <a:cs typeface="Arial"/>
              </a:rPr>
              <a:t>1728)</a:t>
            </a:r>
            <a:r>
              <a:rPr sz="3000" spc="-50">
                <a:latin typeface="宋体"/>
                <a:cs typeface="宋体"/>
              </a:rPr>
              <a:t>在</a:t>
            </a:r>
            <a:r>
              <a:rPr sz="3000" spc="-5">
                <a:latin typeface="宋体"/>
                <a:cs typeface="宋体"/>
              </a:rPr>
              <a:t>中国的时间虽然不长，</a:t>
            </a:r>
            <a:r>
              <a:rPr sz="3000" spc="-10">
                <a:latin typeface="Arial"/>
                <a:cs typeface="Arial"/>
              </a:rPr>
              <a:t>1692</a:t>
            </a:r>
            <a:r>
              <a:rPr sz="3000" spc="-10">
                <a:latin typeface="宋体"/>
                <a:cs typeface="宋体"/>
              </a:rPr>
              <a:t>年回到法国以后</a:t>
            </a:r>
            <a:endParaRPr sz="3000">
              <a:latin typeface="宋体"/>
              <a:cs typeface="宋体"/>
            </a:endParaRPr>
          </a:p>
          <a:p>
            <a:pPr marL="355600">
              <a:lnSpc>
                <a:spcPts val="3140"/>
              </a:lnSpc>
            </a:pPr>
            <a:r>
              <a:rPr sz="3000">
                <a:latin typeface="宋体"/>
                <a:cs typeface="宋体"/>
              </a:rPr>
              <a:t>出版了两卷本的《中国现状新法》</a:t>
            </a:r>
            <a:r>
              <a:rPr sz="3000">
                <a:latin typeface="Arial"/>
                <a:cs typeface="Arial"/>
              </a:rPr>
              <a:t>(1696</a:t>
            </a:r>
            <a:r>
              <a:rPr sz="3000">
                <a:latin typeface="宋体"/>
                <a:cs typeface="宋体"/>
              </a:rPr>
              <a:t>年版</a:t>
            </a:r>
            <a:r>
              <a:rPr sz="3000" spc="-25">
                <a:latin typeface="Arial"/>
                <a:cs typeface="Arial"/>
              </a:rPr>
              <a:t>)</a:t>
            </a:r>
            <a:r>
              <a:rPr sz="3000" spc="-25">
                <a:latin typeface="宋体"/>
                <a:cs typeface="宋体"/>
              </a:rPr>
              <a:t>，</a:t>
            </a:r>
            <a:endParaRPr sz="3000">
              <a:latin typeface="宋体"/>
              <a:cs typeface="宋体"/>
            </a:endParaRPr>
          </a:p>
          <a:p>
            <a:pPr marL="355600" marR="344170" algn="just">
              <a:lnSpc>
                <a:spcPct val="90000"/>
              </a:lnSpc>
              <a:spcBef>
                <a:spcPts val="260"/>
              </a:spcBef>
            </a:pPr>
            <a:r>
              <a:rPr sz="3000" spc="-5">
                <a:latin typeface="宋体"/>
                <a:cs typeface="宋体"/>
              </a:rPr>
              <a:t>在带有相当的偏见的情况下为当时人们对中国的了解作了一个小小的概述。还有一个白晋神</a:t>
            </a:r>
            <a:r>
              <a:rPr sz="3000">
                <a:latin typeface="宋体"/>
                <a:cs typeface="宋体"/>
              </a:rPr>
              <a:t>甫</a:t>
            </a:r>
            <a:r>
              <a:rPr sz="3000">
                <a:latin typeface="Arial"/>
                <a:cs typeface="Arial"/>
              </a:rPr>
              <a:t>(Joa</a:t>
            </a:r>
            <a:r>
              <a:rPr sz="3000">
                <a:latin typeface="宋体"/>
                <a:cs typeface="宋体"/>
              </a:rPr>
              <a:t>一</a:t>
            </a:r>
            <a:r>
              <a:rPr sz="3000" spc="-10">
                <a:latin typeface="Arial"/>
                <a:cs typeface="Arial"/>
              </a:rPr>
              <a:t>chimBouvet1665</a:t>
            </a:r>
            <a:r>
              <a:rPr sz="3000">
                <a:latin typeface="宋体"/>
                <a:cs typeface="宋体"/>
              </a:rPr>
              <a:t>一</a:t>
            </a:r>
            <a:r>
              <a:rPr sz="3000" spc="-10">
                <a:latin typeface="Arial"/>
                <a:cs typeface="Arial"/>
              </a:rPr>
              <a:t>1730)</a:t>
            </a:r>
            <a:r>
              <a:rPr sz="3000" spc="-10">
                <a:latin typeface="宋体"/>
                <a:cs typeface="宋体"/>
              </a:rPr>
              <a:t>用满语为康</a:t>
            </a:r>
            <a:r>
              <a:rPr sz="3000" spc="-5">
                <a:latin typeface="宋体"/>
                <a:cs typeface="宋体"/>
              </a:rPr>
              <a:t>熙皇帝写了一些数学论文，康熙命人译成汉语</a:t>
            </a:r>
            <a:r>
              <a:rPr sz="3000" spc="-10">
                <a:latin typeface="宋体"/>
                <a:cs typeface="宋体"/>
              </a:rPr>
              <a:t>并亲自为之作序。</a:t>
            </a:r>
            <a:endParaRPr sz="30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25"/>
              <a:t>15</a:t>
            </a:fld>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535940" y="327500"/>
            <a:ext cx="3759200" cy="665480"/>
          </a:xfrm>
          <a:prstGeom prst="rect">
            <a:avLst/>
          </a:prstGeom>
        </p:spPr>
        <p:txBody>
          <a:bodyPr vert="horz" wrap="square" lIns="0" tIns="12700" rIns="0" bIns="0" rtlCol="0">
            <a:spAutoFit/>
          </a:bodyPr>
          <a:lstStyle/>
          <a:p>
            <a:pPr marL="12700">
              <a:lnSpc>
                <a:spcPct val="100000"/>
              </a:lnSpc>
              <a:spcBef>
                <a:spcPts val="100"/>
              </a:spcBef>
            </a:pPr>
            <a:r>
              <a:rPr spc="-10"/>
              <a:t>二、职业汉学家</a:t>
            </a: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25"/>
              <a:t>16</a:t>
            </a:fld>
          </a:p>
        </p:txBody>
      </p:sp>
      <p:sp>
        <p:nvSpPr>
          <p:cNvPr id="3" name="object 3"/>
          <p:cNvSpPr txBox="1"/>
          <p:nvPr/>
        </p:nvSpPr>
        <p:spPr>
          <a:xfrm>
            <a:off x="535940" y="1128162"/>
            <a:ext cx="8162925" cy="3816350"/>
          </a:xfrm>
          <a:prstGeom prst="rect">
            <a:avLst/>
          </a:prstGeom>
        </p:spPr>
        <p:txBody>
          <a:bodyPr vert="horz" wrap="square" lIns="0" tIns="44450" rIns="0" bIns="0" rtlCol="0">
            <a:spAutoFit/>
          </a:bodyPr>
          <a:lstStyle/>
          <a:p>
            <a:pPr marL="354965" marR="121285" indent="-342265">
              <a:lnSpc>
                <a:spcPct val="90000"/>
              </a:lnSpc>
              <a:spcBef>
                <a:spcPts val="350"/>
              </a:spcBef>
              <a:buClr>
                <a:srgbClr val="CC9900"/>
              </a:buClr>
              <a:buSzPct val="66666"/>
              <a:buFont typeface="Wingdings"/>
              <a:buChar char=""/>
              <a:tabLst>
                <a:tab pos="354965"/>
                <a:tab pos="355600"/>
              </a:tabLst>
            </a:pPr>
            <a:r>
              <a:rPr sz="2100" b="1">
                <a:latin typeface="Microsoft JhengHei"/>
                <a:cs typeface="Microsoft JhengHei"/>
              </a:rPr>
              <a:t>雷慕沙</a:t>
            </a:r>
            <a:r>
              <a:rPr sz="2100">
                <a:latin typeface="Arial"/>
                <a:cs typeface="Arial"/>
              </a:rPr>
              <a:t>(Jean Pierre Abel </a:t>
            </a:r>
            <a:r>
              <a:rPr sz="2100" spc="-10">
                <a:latin typeface="Arial"/>
                <a:cs typeface="Arial"/>
              </a:rPr>
              <a:t>Rémusat</a:t>
            </a:r>
            <a:r>
              <a:rPr sz="2100" spc="-10">
                <a:latin typeface="宋体"/>
                <a:cs typeface="宋体"/>
              </a:rPr>
              <a:t>，</a:t>
            </a:r>
            <a:r>
              <a:rPr sz="2100" spc="-10">
                <a:latin typeface="Arial"/>
                <a:cs typeface="Arial"/>
              </a:rPr>
              <a:t>1788—1832)</a:t>
            </a:r>
            <a:r>
              <a:rPr sz="2100" spc="-15">
                <a:latin typeface="宋体"/>
                <a:cs typeface="宋体"/>
              </a:rPr>
              <a:t>，近代著名的中</a:t>
            </a:r>
            <a:r>
              <a:rPr sz="2100" spc="-5">
                <a:latin typeface="宋体"/>
                <a:cs typeface="宋体"/>
              </a:rPr>
              <a:t>国学家，</a:t>
            </a:r>
            <a:r>
              <a:rPr sz="2100" spc="-10">
                <a:latin typeface="Arial"/>
                <a:cs typeface="Arial"/>
              </a:rPr>
              <a:t>1788</a:t>
            </a:r>
            <a:r>
              <a:rPr sz="2100">
                <a:latin typeface="宋体"/>
                <a:cs typeface="宋体"/>
              </a:rPr>
              <a:t>年</a:t>
            </a:r>
            <a:r>
              <a:rPr sz="2100">
                <a:latin typeface="Arial"/>
                <a:cs typeface="Arial"/>
              </a:rPr>
              <a:t>9</a:t>
            </a:r>
            <a:r>
              <a:rPr sz="2100">
                <a:latin typeface="宋体"/>
                <a:cs typeface="宋体"/>
              </a:rPr>
              <a:t>月</a:t>
            </a:r>
            <a:r>
              <a:rPr sz="2100">
                <a:latin typeface="Arial"/>
                <a:cs typeface="Arial"/>
              </a:rPr>
              <a:t>5</a:t>
            </a:r>
            <a:r>
              <a:rPr sz="2100">
                <a:latin typeface="宋体"/>
                <a:cs typeface="宋体"/>
              </a:rPr>
              <a:t>日出生在巴黎。因懂得汉语、</a:t>
            </a:r>
            <a:r>
              <a:rPr sz="2100" u="heavy">
                <a:solidFill>
                  <a:srgbClr val="996600"/>
                </a:solidFill>
                <a:uFill>
                  <a:solidFill>
                    <a:srgbClr val="996600"/>
                  </a:solidFill>
                </a:uFill>
                <a:latin typeface="宋体"/>
                <a:cs typeface="宋体"/>
                <a:hlinkClick r:id="rId2"/>
              </a:rPr>
              <a:t>蒙古语</a:t>
            </a:r>
            <a:r>
              <a:rPr sz="2100">
                <a:latin typeface="宋体"/>
                <a:cs typeface="宋体"/>
              </a:rPr>
              <a:t>和</a:t>
            </a:r>
            <a:r>
              <a:rPr sz="2100" u="heavy" spc="-25">
                <a:solidFill>
                  <a:srgbClr val="996600"/>
                </a:solidFill>
                <a:uFill>
                  <a:solidFill>
                    <a:srgbClr val="996600"/>
                  </a:solidFill>
                </a:uFill>
                <a:latin typeface="宋体"/>
                <a:cs typeface="宋体"/>
                <a:hlinkClick r:id="rId3"/>
              </a:rPr>
              <a:t>满语</a:t>
            </a:r>
            <a:r>
              <a:rPr sz="2100">
                <a:latin typeface="宋体"/>
                <a:cs typeface="宋体"/>
              </a:rPr>
              <a:t>而弛誉。在当时的</a:t>
            </a:r>
            <a:r>
              <a:rPr sz="2100" u="heavy">
                <a:solidFill>
                  <a:srgbClr val="996600"/>
                </a:solidFill>
                <a:uFill>
                  <a:solidFill>
                    <a:srgbClr val="996600"/>
                  </a:solidFill>
                </a:uFill>
                <a:latin typeface="宋体"/>
                <a:cs typeface="宋体"/>
                <a:hlinkClick r:id="rId4"/>
              </a:rPr>
              <a:t>法国</a:t>
            </a:r>
            <a:r>
              <a:rPr sz="2100">
                <a:latin typeface="宋体"/>
                <a:cs typeface="宋体"/>
              </a:rPr>
              <a:t>，这些语言鲜为人知。母亲来自</a:t>
            </a:r>
            <a:r>
              <a:rPr sz="2100" u="heavy" spc="-15">
                <a:solidFill>
                  <a:srgbClr val="996600"/>
                </a:solidFill>
                <a:uFill>
                  <a:solidFill>
                    <a:srgbClr val="996600"/>
                  </a:solidFill>
                </a:uFill>
                <a:latin typeface="宋体"/>
                <a:cs typeface="宋体"/>
                <a:hlinkClick r:id="rId5"/>
              </a:rPr>
              <a:t>普罗旺斯</a:t>
            </a:r>
            <a:r>
              <a:rPr sz="2100" spc="-50">
                <a:solidFill>
                  <a:srgbClr val="996600"/>
                </a:solidFill>
                <a:latin typeface="宋体"/>
                <a:cs typeface="宋体"/>
              </a:rPr>
              <a:t> </a:t>
            </a:r>
            <a:r>
              <a:rPr sz="2100" spc="-10">
                <a:latin typeface="Arial"/>
                <a:cs typeface="Arial"/>
              </a:rPr>
              <a:t>(Provence)</a:t>
            </a:r>
            <a:r>
              <a:rPr sz="2100" spc="-5">
                <a:latin typeface="宋体"/>
                <a:cs typeface="宋体"/>
              </a:rPr>
              <a:t>，父亲来自格拉斯</a:t>
            </a:r>
            <a:r>
              <a:rPr sz="2100" spc="-10">
                <a:latin typeface="Arial"/>
                <a:cs typeface="Arial"/>
              </a:rPr>
              <a:t>(Grasse)</a:t>
            </a:r>
            <a:r>
              <a:rPr sz="2100" spc="-5">
                <a:latin typeface="宋体"/>
                <a:cs typeface="宋体"/>
              </a:rPr>
              <a:t>。父亲是个外科医生，名字</a:t>
            </a:r>
            <a:r>
              <a:rPr sz="2100">
                <a:latin typeface="宋体"/>
                <a:cs typeface="宋体"/>
              </a:rPr>
              <a:t>可以在</a:t>
            </a:r>
            <a:r>
              <a:rPr sz="2100" spc="-10">
                <a:latin typeface="Arial"/>
                <a:cs typeface="Arial"/>
              </a:rPr>
              <a:t>1789</a:t>
            </a:r>
            <a:r>
              <a:rPr sz="2100">
                <a:latin typeface="宋体"/>
                <a:cs typeface="宋体"/>
              </a:rPr>
              <a:t>年皇家年鉴</a:t>
            </a:r>
            <a:r>
              <a:rPr sz="2100">
                <a:latin typeface="Arial"/>
                <a:cs typeface="Arial"/>
              </a:rPr>
              <a:t>“</a:t>
            </a:r>
            <a:r>
              <a:rPr sz="2100" u="heavy">
                <a:solidFill>
                  <a:srgbClr val="996600"/>
                </a:solidFill>
                <a:uFill>
                  <a:solidFill>
                    <a:srgbClr val="996600"/>
                  </a:solidFill>
                </a:uFill>
                <a:latin typeface="宋体"/>
                <a:cs typeface="宋体"/>
                <a:hlinkClick r:id="rId6"/>
              </a:rPr>
              <a:t>御医</a:t>
            </a:r>
            <a:r>
              <a:rPr sz="2100">
                <a:latin typeface="Arial"/>
                <a:cs typeface="Arial"/>
              </a:rPr>
              <a:t>”</a:t>
            </a:r>
            <a:r>
              <a:rPr sz="2100" spc="-10">
                <a:latin typeface="宋体"/>
                <a:cs typeface="宋体"/>
              </a:rPr>
              <a:t>名录里找到。</a:t>
            </a:r>
            <a:endParaRPr sz="2100">
              <a:latin typeface="宋体"/>
              <a:cs typeface="宋体"/>
            </a:endParaRPr>
          </a:p>
          <a:p>
            <a:pPr>
              <a:lnSpc>
                <a:spcPct val="100000"/>
              </a:lnSpc>
              <a:spcBef>
                <a:spcPts val="10"/>
              </a:spcBef>
            </a:pPr>
            <a:endParaRPr sz="1850">
              <a:latin typeface="宋体"/>
              <a:cs typeface="宋体"/>
            </a:endParaRPr>
          </a:p>
          <a:p>
            <a:pPr marL="355600" marR="5080" indent="533400">
              <a:lnSpc>
                <a:spcPct val="90000"/>
              </a:lnSpc>
            </a:pPr>
            <a:r>
              <a:rPr sz="2100">
                <a:latin typeface="宋体"/>
                <a:cs typeface="宋体"/>
              </a:rPr>
              <a:t>童年时，</a:t>
            </a:r>
            <a:r>
              <a:rPr sz="2100" b="1">
                <a:latin typeface="Microsoft JhengHei"/>
                <a:cs typeface="Microsoft JhengHei"/>
              </a:rPr>
              <a:t>雷慕沙</a:t>
            </a:r>
            <a:r>
              <a:rPr sz="2100">
                <a:latin typeface="宋体"/>
                <a:cs typeface="宋体"/>
              </a:rPr>
              <a:t>曾从</a:t>
            </a:r>
            <a:r>
              <a:rPr sz="2100" u="heavy">
                <a:solidFill>
                  <a:srgbClr val="996600"/>
                </a:solidFill>
                <a:uFill>
                  <a:solidFill>
                    <a:srgbClr val="996600"/>
                  </a:solidFill>
                </a:uFill>
                <a:latin typeface="宋体"/>
                <a:cs typeface="宋体"/>
                <a:hlinkClick r:id="rId7"/>
              </a:rPr>
              <a:t>杜伊勒里宫</a:t>
            </a:r>
            <a:r>
              <a:rPr sz="2100" spc="-5">
                <a:latin typeface="宋体"/>
                <a:cs typeface="宋体"/>
              </a:rPr>
              <a:t>的阳台跌落到码头的硬路面</a:t>
            </a:r>
            <a:r>
              <a:rPr sz="2100" spc="-50">
                <a:latin typeface="宋体"/>
                <a:cs typeface="宋体"/>
              </a:rPr>
              <a:t> </a:t>
            </a:r>
            <a:r>
              <a:rPr sz="2100" spc="-5">
                <a:latin typeface="宋体"/>
                <a:cs typeface="宋体"/>
              </a:rPr>
              <a:t>上，险些丧命。经过几年的精心调养才得以康复，不过有一只眼</a:t>
            </a:r>
            <a:r>
              <a:rPr sz="2100" spc="-50">
                <a:latin typeface="宋体"/>
                <a:cs typeface="宋体"/>
              </a:rPr>
              <a:t> </a:t>
            </a:r>
            <a:r>
              <a:rPr sz="2100" spc="-5">
                <a:latin typeface="宋体"/>
                <a:cs typeface="宋体"/>
              </a:rPr>
              <a:t>睛失明了。虽然行动不便，但他的心志却颇为活跃，学习成了生</a:t>
            </a:r>
            <a:r>
              <a:rPr sz="2100" spc="-50">
                <a:latin typeface="宋体"/>
                <a:cs typeface="宋体"/>
              </a:rPr>
              <a:t> </a:t>
            </a:r>
            <a:r>
              <a:rPr sz="2100">
                <a:latin typeface="宋体"/>
                <a:cs typeface="宋体"/>
              </a:rPr>
              <a:t>活的必需和乐趣。</a:t>
            </a:r>
            <a:r>
              <a:rPr sz="2100" spc="-10">
                <a:latin typeface="Arial"/>
                <a:cs typeface="Arial"/>
              </a:rPr>
              <a:t>11</a:t>
            </a:r>
            <a:r>
              <a:rPr sz="2100">
                <a:latin typeface="宋体"/>
                <a:cs typeface="宋体"/>
              </a:rPr>
              <a:t>岁那年，他编写了一本神话小辞典。</a:t>
            </a:r>
            <a:r>
              <a:rPr sz="2100" spc="-10">
                <a:latin typeface="Arial"/>
                <a:cs typeface="Arial"/>
              </a:rPr>
              <a:t>14</a:t>
            </a:r>
            <a:r>
              <a:rPr sz="2100" spc="-20">
                <a:latin typeface="宋体"/>
                <a:cs typeface="宋体"/>
              </a:rPr>
              <a:t>岁时，</a:t>
            </a:r>
            <a:r>
              <a:rPr sz="2100" spc="-5">
                <a:latin typeface="宋体"/>
                <a:cs typeface="宋体"/>
              </a:rPr>
              <a:t>又制作了一份英国皇室的系谱和年表。与此同时，他还在学习植</a:t>
            </a:r>
            <a:r>
              <a:rPr sz="2100" spc="-50">
                <a:latin typeface="宋体"/>
                <a:cs typeface="宋体"/>
              </a:rPr>
              <a:t> </a:t>
            </a:r>
            <a:r>
              <a:rPr sz="2100">
                <a:latin typeface="宋体"/>
                <a:cs typeface="宋体"/>
              </a:rPr>
              <a:t>物学，把从路上收集到的植被和花朵带回家中制成标本。</a:t>
            </a:r>
            <a:r>
              <a:rPr sz="2100" u="heavy" spc="-20">
                <a:solidFill>
                  <a:srgbClr val="996600"/>
                </a:solidFill>
                <a:uFill>
                  <a:solidFill>
                    <a:srgbClr val="996600"/>
                  </a:solidFill>
                </a:uFill>
                <a:latin typeface="宋体"/>
                <a:cs typeface="宋体"/>
                <a:hlinkClick r:id="rId8"/>
              </a:rPr>
              <a:t>法国大</a:t>
            </a:r>
            <a:r>
              <a:rPr sz="2100" u="heavy">
                <a:solidFill>
                  <a:srgbClr val="996600"/>
                </a:solidFill>
                <a:uFill>
                  <a:solidFill>
                    <a:srgbClr val="996600"/>
                  </a:solidFill>
                </a:uFill>
                <a:latin typeface="宋体"/>
                <a:cs typeface="宋体"/>
                <a:hlinkClick r:id="rId8"/>
              </a:rPr>
              <a:t> 革命</a:t>
            </a:r>
            <a:r>
              <a:rPr sz="2100">
                <a:latin typeface="宋体"/>
                <a:cs typeface="宋体"/>
              </a:rPr>
              <a:t>以后，高校被关闭了，他只能从父亲那里学习</a:t>
            </a:r>
            <a:r>
              <a:rPr sz="2100" u="heavy">
                <a:solidFill>
                  <a:srgbClr val="996600"/>
                </a:solidFill>
                <a:uFill>
                  <a:solidFill>
                    <a:srgbClr val="996600"/>
                  </a:solidFill>
                </a:uFill>
                <a:latin typeface="宋体"/>
                <a:cs typeface="宋体"/>
                <a:hlinkClick r:id="rId9"/>
              </a:rPr>
              <a:t>拉丁文</a:t>
            </a:r>
            <a:r>
              <a:rPr sz="2100" spc="-50">
                <a:latin typeface="宋体"/>
                <a:cs typeface="宋体"/>
              </a:rPr>
              <a:t>。</a:t>
            </a:r>
            <a:endParaRPr sz="2100">
              <a:latin typeface="宋体"/>
              <a:cs typeface="宋体"/>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8740" y="471637"/>
            <a:ext cx="8054975" cy="5075555"/>
          </a:xfrm>
          <a:prstGeom prst="rect">
            <a:avLst/>
          </a:prstGeom>
        </p:spPr>
        <p:txBody>
          <a:bodyPr vert="horz" wrap="square" lIns="0" tIns="49530" rIns="0" bIns="0" rtlCol="0">
            <a:spAutoFit/>
          </a:bodyPr>
          <a:lstStyle/>
          <a:p>
            <a:pPr marL="354965" marR="5080" indent="-342900">
              <a:lnSpc>
                <a:spcPct val="90600"/>
              </a:lnSpc>
              <a:spcBef>
                <a:spcPts val="390"/>
              </a:spcBef>
              <a:buClr>
                <a:srgbClr val="CC9900"/>
              </a:buClr>
              <a:buSzPct val="65384"/>
              <a:buFont typeface="Wingdings"/>
              <a:buChar char=""/>
              <a:tabLst>
                <a:tab pos="354965"/>
                <a:tab pos="355600"/>
              </a:tabLst>
            </a:pPr>
            <a:r>
              <a:rPr sz="2600" spc="-10">
                <a:latin typeface="Arial"/>
                <a:cs typeface="Arial"/>
              </a:rPr>
              <a:t>1805</a:t>
            </a:r>
            <a:r>
              <a:rPr sz="2600" spc="-5">
                <a:latin typeface="宋体"/>
                <a:cs typeface="宋体"/>
              </a:rPr>
              <a:t>年父亲去世，此时他开始学习医学，由于他从小时候就对植物学感兴趣，偶尔看到有中国的植物学书</a:t>
            </a:r>
            <a:r>
              <a:rPr sz="2600" spc="-50">
                <a:latin typeface="宋体"/>
                <a:cs typeface="宋体"/>
              </a:rPr>
              <a:t>籍，他为了能够阅读这些书籍 ，便开始学习中文。尽</a:t>
            </a:r>
            <a:r>
              <a:rPr sz="2600" spc="-5">
                <a:latin typeface="宋体"/>
                <a:cs typeface="宋体"/>
              </a:rPr>
              <a:t>管得不到什么人的帮助，他还是掌握了中文这种语言</a:t>
            </a:r>
            <a:r>
              <a:rPr sz="2600">
                <a:latin typeface="宋体"/>
                <a:cs typeface="宋体"/>
              </a:rPr>
              <a:t>工具。在</a:t>
            </a:r>
            <a:r>
              <a:rPr sz="2600" spc="-10">
                <a:latin typeface="Arial"/>
                <a:cs typeface="Arial"/>
              </a:rPr>
              <a:t>1811</a:t>
            </a:r>
            <a:r>
              <a:rPr sz="2600">
                <a:latin typeface="宋体"/>
                <a:cs typeface="宋体"/>
              </a:rPr>
              <a:t>年他</a:t>
            </a:r>
            <a:r>
              <a:rPr sz="2600" spc="-10">
                <a:latin typeface="Arial"/>
                <a:cs typeface="Arial"/>
              </a:rPr>
              <a:t>23</a:t>
            </a:r>
            <a:r>
              <a:rPr sz="2600" spc="-60">
                <a:latin typeface="宋体"/>
                <a:cs typeface="宋体"/>
              </a:rPr>
              <a:t>岁的时 候，发表了一篇题为《</a:t>
            </a:r>
            <a:r>
              <a:rPr sz="2600">
                <a:latin typeface="宋体"/>
                <a:cs typeface="宋体"/>
              </a:rPr>
              <a:t>论述中国语言和文学的论文》</a:t>
            </a:r>
            <a:r>
              <a:rPr sz="2600">
                <a:latin typeface="Arial"/>
                <a:cs typeface="Arial"/>
              </a:rPr>
              <a:t>(</a:t>
            </a:r>
            <a:r>
              <a:rPr sz="2600">
                <a:latin typeface="宋体"/>
                <a:cs typeface="宋体"/>
              </a:rPr>
              <a:t>法文标题为</a:t>
            </a:r>
            <a:r>
              <a:rPr sz="2600">
                <a:latin typeface="Arial"/>
                <a:cs typeface="Arial"/>
              </a:rPr>
              <a:t>Essai</a:t>
            </a:r>
            <a:r>
              <a:rPr sz="2600" spc="-10">
                <a:latin typeface="Arial"/>
                <a:cs typeface="Arial"/>
              </a:rPr>
              <a:t> </a:t>
            </a:r>
            <a:r>
              <a:rPr sz="2600" spc="-25">
                <a:latin typeface="Arial"/>
                <a:cs typeface="Arial"/>
              </a:rPr>
              <a:t>sur </a:t>
            </a:r>
            <a:r>
              <a:rPr sz="2600">
                <a:latin typeface="Arial"/>
                <a:cs typeface="Arial"/>
              </a:rPr>
              <a:t>la</a:t>
            </a:r>
            <a:r>
              <a:rPr sz="2600" spc="-20">
                <a:latin typeface="Arial"/>
                <a:cs typeface="Arial"/>
              </a:rPr>
              <a:t> </a:t>
            </a:r>
            <a:r>
              <a:rPr sz="2600">
                <a:latin typeface="Arial"/>
                <a:cs typeface="Arial"/>
              </a:rPr>
              <a:t>langue</a:t>
            </a:r>
            <a:r>
              <a:rPr sz="2600" spc="-20">
                <a:latin typeface="Arial"/>
                <a:cs typeface="Arial"/>
              </a:rPr>
              <a:t> </a:t>
            </a:r>
            <a:r>
              <a:rPr sz="2600">
                <a:latin typeface="Arial"/>
                <a:cs typeface="Arial"/>
              </a:rPr>
              <a:t>et</a:t>
            </a:r>
            <a:r>
              <a:rPr sz="2600" spc="-20">
                <a:latin typeface="Arial"/>
                <a:cs typeface="Arial"/>
              </a:rPr>
              <a:t> </a:t>
            </a:r>
            <a:r>
              <a:rPr sz="2600">
                <a:latin typeface="Arial"/>
                <a:cs typeface="Arial"/>
              </a:rPr>
              <a:t>la</a:t>
            </a:r>
            <a:r>
              <a:rPr sz="2600" spc="-20">
                <a:latin typeface="Arial"/>
                <a:cs typeface="Arial"/>
              </a:rPr>
              <a:t> </a:t>
            </a:r>
            <a:r>
              <a:rPr sz="2600">
                <a:latin typeface="Arial"/>
                <a:cs typeface="Arial"/>
              </a:rPr>
              <a:t>littérature</a:t>
            </a:r>
            <a:r>
              <a:rPr sz="2600" spc="-20">
                <a:latin typeface="Arial"/>
                <a:cs typeface="Arial"/>
              </a:rPr>
              <a:t> </a:t>
            </a:r>
            <a:r>
              <a:rPr sz="2600">
                <a:latin typeface="Arial"/>
                <a:cs typeface="Arial"/>
              </a:rPr>
              <a:t>chinoises)</a:t>
            </a:r>
            <a:r>
              <a:rPr sz="2600" spc="-10">
                <a:latin typeface="宋体"/>
                <a:cs typeface="宋体"/>
              </a:rPr>
              <a:t>的文章，由此出</a:t>
            </a:r>
            <a:r>
              <a:rPr sz="2600">
                <a:latin typeface="宋体"/>
                <a:cs typeface="宋体"/>
              </a:rPr>
              <a:t>了名</a:t>
            </a:r>
            <a:r>
              <a:rPr sz="2600">
                <a:latin typeface="Arial"/>
                <a:cs typeface="Arial"/>
              </a:rPr>
              <a:t>,</a:t>
            </a:r>
            <a:r>
              <a:rPr sz="2600">
                <a:latin typeface="宋体"/>
                <a:cs typeface="宋体"/>
              </a:rPr>
              <a:t>这部著作标志着一个</a:t>
            </a:r>
            <a:r>
              <a:rPr sz="2600" spc="-10">
                <a:latin typeface="Arial"/>
                <a:cs typeface="Arial"/>
              </a:rPr>
              <a:t>23</a:t>
            </a:r>
            <a:r>
              <a:rPr sz="2600" spc="-5">
                <a:latin typeface="宋体"/>
                <a:cs typeface="宋体"/>
              </a:rPr>
              <a:t>岁的学生，已经成为了</a:t>
            </a:r>
            <a:r>
              <a:rPr sz="2600" spc="-10">
                <a:latin typeface="宋体"/>
                <a:cs typeface="宋体"/>
              </a:rPr>
              <a:t>一流的汉学家。</a:t>
            </a:r>
            <a:endParaRPr sz="2600">
              <a:latin typeface="宋体"/>
              <a:cs typeface="宋体"/>
            </a:endParaRPr>
          </a:p>
          <a:p>
            <a:pPr>
              <a:lnSpc>
                <a:spcPct val="100000"/>
              </a:lnSpc>
              <a:spcBef>
                <a:spcPts val="60"/>
              </a:spcBef>
            </a:pPr>
            <a:endParaRPr sz="2000">
              <a:latin typeface="宋体"/>
              <a:cs typeface="宋体"/>
            </a:endParaRPr>
          </a:p>
          <a:p>
            <a:pPr marL="354965" marR="22225" indent="660400" algn="just">
              <a:lnSpc>
                <a:spcPct val="91500"/>
              </a:lnSpc>
            </a:pPr>
            <a:r>
              <a:rPr sz="2600" spc="-10">
                <a:latin typeface="Arial"/>
                <a:cs typeface="Arial"/>
              </a:rPr>
              <a:t>1812</a:t>
            </a:r>
            <a:r>
              <a:rPr sz="2600">
                <a:latin typeface="宋体"/>
                <a:cs typeface="宋体"/>
              </a:rPr>
              <a:t>年，</a:t>
            </a:r>
            <a:r>
              <a:rPr sz="2600" b="1">
                <a:latin typeface="Microsoft JhengHei"/>
                <a:cs typeface="Microsoft JhengHei"/>
              </a:rPr>
              <a:t>雷慕沙</a:t>
            </a:r>
            <a:r>
              <a:rPr sz="2600">
                <a:latin typeface="宋体"/>
                <a:cs typeface="宋体"/>
              </a:rPr>
              <a:t>在格勒诺布尔对</a:t>
            </a:r>
            <a:r>
              <a:rPr sz="2600" u="heavy">
                <a:solidFill>
                  <a:srgbClr val="996600"/>
                </a:solidFill>
                <a:uFill>
                  <a:solidFill>
                    <a:srgbClr val="996600"/>
                  </a:solidFill>
                </a:uFill>
                <a:latin typeface="宋体"/>
                <a:cs typeface="宋体"/>
                <a:hlinkClick r:id="rId2"/>
              </a:rPr>
              <a:t>古董</a:t>
            </a:r>
            <a:r>
              <a:rPr sz="2600" spc="-10">
                <a:latin typeface="宋体"/>
                <a:cs typeface="宋体"/>
              </a:rPr>
              <a:t>柜上汉、满</a:t>
            </a:r>
            <a:r>
              <a:rPr sz="2600" spc="-5">
                <a:latin typeface="宋体"/>
                <a:cs typeface="宋体"/>
              </a:rPr>
              <a:t>铭文的解读，使他得以进入当地的学院。他还在定期论集里，发表了两、三篇有关中国的论文，其中一篇是用拉丁文写的，研究的是中医。</a:t>
            </a:r>
            <a:endParaRPr sz="26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25"/>
              <a:t>17</a:t>
            </a:fld>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567075"/>
            <a:ext cx="8037195" cy="4241800"/>
          </a:xfrm>
          <a:prstGeom prst="rect">
            <a:avLst/>
          </a:prstGeom>
        </p:spPr>
        <p:txBody>
          <a:bodyPr vert="horz" wrap="square" lIns="0" tIns="87630" rIns="0" bIns="0" rtlCol="0">
            <a:spAutoFit/>
          </a:bodyPr>
          <a:lstStyle/>
          <a:p>
            <a:pPr marL="355600" marR="5080" indent="-342900" algn="just">
              <a:lnSpc>
                <a:spcPct val="81000"/>
              </a:lnSpc>
              <a:spcBef>
                <a:spcPts val="690"/>
              </a:spcBef>
              <a:buClr>
                <a:srgbClr val="CC9900"/>
              </a:buClr>
              <a:buSzPct val="65384"/>
              <a:buFont typeface="Wingdings"/>
              <a:buChar char=""/>
              <a:tabLst>
                <a:tab pos="355600"/>
              </a:tabLst>
            </a:pPr>
            <a:r>
              <a:rPr sz="2600" spc="-5">
                <a:latin typeface="宋体"/>
                <a:cs typeface="宋体"/>
              </a:rPr>
              <a:t>他并未放弃医学研究，</a:t>
            </a:r>
            <a:r>
              <a:rPr sz="2600" spc="-10">
                <a:latin typeface="Arial"/>
                <a:cs typeface="Arial"/>
              </a:rPr>
              <a:t>1813</a:t>
            </a:r>
            <a:r>
              <a:rPr sz="2600" spc="-5">
                <a:latin typeface="宋体"/>
                <a:cs typeface="宋体"/>
              </a:rPr>
              <a:t>年，他以研究中国医药的论文获巴黎大学博士学位。由于瞎了一只眼睛，再加</a:t>
            </a:r>
            <a:r>
              <a:rPr sz="2600">
                <a:latin typeface="宋体"/>
                <a:cs typeface="宋体"/>
              </a:rPr>
              <a:t>寡母孤儿，</a:t>
            </a:r>
            <a:r>
              <a:rPr sz="2600" b="1">
                <a:latin typeface="Microsoft JhengHei"/>
                <a:cs typeface="Microsoft JhengHei"/>
              </a:rPr>
              <a:t>雷慕沙</a:t>
            </a:r>
            <a:r>
              <a:rPr sz="2600" spc="-5">
                <a:latin typeface="宋体"/>
                <a:cs typeface="宋体"/>
              </a:rPr>
              <a:t>得以免服兵役。但是随着外国军队</a:t>
            </a:r>
            <a:r>
              <a:rPr sz="2600">
                <a:latin typeface="宋体"/>
                <a:cs typeface="宋体"/>
              </a:rPr>
              <a:t>对法国的入侵，无限制征募重新恢复，</a:t>
            </a:r>
            <a:r>
              <a:rPr sz="2600" b="1">
                <a:latin typeface="Microsoft JhengHei"/>
                <a:cs typeface="Microsoft JhengHei"/>
              </a:rPr>
              <a:t>雷慕沙</a:t>
            </a:r>
            <a:r>
              <a:rPr sz="2600" spc="-20">
                <a:latin typeface="宋体"/>
                <a:cs typeface="宋体"/>
              </a:rPr>
              <a:t>很难再</a:t>
            </a:r>
            <a:r>
              <a:rPr sz="2600" spc="-10">
                <a:latin typeface="宋体"/>
                <a:cs typeface="宋体"/>
              </a:rPr>
              <a:t>继续逃避了。</a:t>
            </a:r>
            <a:endParaRPr sz="2600">
              <a:latin typeface="宋体"/>
              <a:cs typeface="宋体"/>
            </a:endParaRPr>
          </a:p>
          <a:p>
            <a:pPr>
              <a:lnSpc>
                <a:spcPct val="100000"/>
              </a:lnSpc>
              <a:spcBef>
                <a:spcPts val="40"/>
              </a:spcBef>
            </a:pPr>
            <a:endParaRPr sz="1800">
              <a:latin typeface="宋体"/>
              <a:cs typeface="宋体"/>
            </a:endParaRPr>
          </a:p>
          <a:p>
            <a:pPr marL="355600" marR="78740" indent="660400">
              <a:lnSpc>
                <a:spcPct val="80700"/>
              </a:lnSpc>
              <a:spcBef>
                <a:spcPts val="5"/>
              </a:spcBef>
            </a:pPr>
            <a:r>
              <a:rPr sz="2600">
                <a:latin typeface="宋体"/>
                <a:cs typeface="宋体"/>
              </a:rPr>
              <a:t>在仁慈的德</a:t>
            </a:r>
            <a:r>
              <a:rPr sz="2600">
                <a:latin typeface="Arial"/>
                <a:cs typeface="Arial"/>
              </a:rPr>
              <a:t>·</a:t>
            </a:r>
            <a:r>
              <a:rPr sz="2600">
                <a:latin typeface="宋体"/>
                <a:cs typeface="宋体"/>
              </a:rPr>
              <a:t>萨西的积极活动下，</a:t>
            </a:r>
            <a:r>
              <a:rPr sz="2600" b="1">
                <a:latin typeface="Microsoft JhengHei"/>
                <a:cs typeface="Microsoft JhengHei"/>
              </a:rPr>
              <a:t>雷慕沙</a:t>
            </a:r>
            <a:r>
              <a:rPr sz="2600" spc="-20">
                <a:latin typeface="宋体"/>
                <a:cs typeface="宋体"/>
              </a:rPr>
              <a:t>得到了</a:t>
            </a:r>
            <a:r>
              <a:rPr sz="2600">
                <a:latin typeface="宋体"/>
                <a:cs typeface="宋体"/>
              </a:rPr>
              <a:t>陆军大臣丢克</a:t>
            </a:r>
            <a:r>
              <a:rPr sz="2600">
                <a:latin typeface="Arial"/>
                <a:cs typeface="Arial"/>
              </a:rPr>
              <a:t>·</a:t>
            </a:r>
            <a:r>
              <a:rPr sz="2600">
                <a:latin typeface="宋体"/>
                <a:cs typeface="宋体"/>
              </a:rPr>
              <a:t>德</a:t>
            </a:r>
            <a:r>
              <a:rPr sz="2600">
                <a:latin typeface="Arial"/>
                <a:cs typeface="Arial"/>
              </a:rPr>
              <a:t>·</a:t>
            </a:r>
            <a:r>
              <a:rPr sz="2600">
                <a:latin typeface="宋体"/>
                <a:cs typeface="宋体"/>
              </a:rPr>
              <a:t>费尔特雷</a:t>
            </a:r>
            <a:r>
              <a:rPr sz="2600">
                <a:latin typeface="Arial"/>
                <a:cs typeface="Arial"/>
              </a:rPr>
              <a:t>(Duck de </a:t>
            </a:r>
            <a:r>
              <a:rPr sz="2600" spc="-10">
                <a:latin typeface="Arial"/>
                <a:cs typeface="Arial"/>
              </a:rPr>
              <a:t>Feltre)</a:t>
            </a:r>
            <a:r>
              <a:rPr sz="2600" spc="-15">
                <a:latin typeface="宋体"/>
                <a:cs typeface="宋体"/>
              </a:rPr>
              <a:t>的庇护。</a:t>
            </a:r>
            <a:r>
              <a:rPr sz="2600" spc="-5">
                <a:latin typeface="宋体"/>
                <a:cs typeface="宋体"/>
              </a:rPr>
              <a:t>他被任命为巴黎军队医院的军医副官，随后又在蒙太</a:t>
            </a:r>
            <a:r>
              <a:rPr sz="2600">
                <a:latin typeface="宋体"/>
                <a:cs typeface="宋体"/>
              </a:rPr>
              <a:t>涅</a:t>
            </a:r>
            <a:r>
              <a:rPr sz="2600" spc="-10">
                <a:latin typeface="Arial"/>
                <a:cs typeface="Arial"/>
              </a:rPr>
              <a:t>(Montaigne)</a:t>
            </a:r>
            <a:r>
              <a:rPr sz="2600" spc="-5">
                <a:latin typeface="宋体"/>
                <a:cs typeface="宋体"/>
              </a:rPr>
              <a:t>的医院担任主任医生的副手。面对</a:t>
            </a:r>
            <a:r>
              <a:rPr sz="2600" spc="-50">
                <a:latin typeface="宋体"/>
                <a:cs typeface="宋体"/>
              </a:rPr>
              <a:t> </a:t>
            </a:r>
            <a:r>
              <a:rPr sz="2600" spc="-10">
                <a:latin typeface="Arial"/>
                <a:cs typeface="Arial"/>
              </a:rPr>
              <a:t>1814</a:t>
            </a:r>
            <a:r>
              <a:rPr sz="2600">
                <a:latin typeface="宋体"/>
                <a:cs typeface="宋体"/>
              </a:rPr>
              <a:t>年的巴黎</a:t>
            </a:r>
            <a:r>
              <a:rPr sz="2600">
                <a:latin typeface="Arial"/>
                <a:cs typeface="Arial"/>
              </a:rPr>
              <a:t>“</a:t>
            </a:r>
            <a:r>
              <a:rPr sz="2600">
                <a:latin typeface="宋体"/>
                <a:cs typeface="宋体"/>
              </a:rPr>
              <a:t>屠场</a:t>
            </a:r>
            <a:r>
              <a:rPr sz="2600">
                <a:latin typeface="Arial"/>
                <a:cs typeface="Arial"/>
              </a:rPr>
              <a:t>”</a:t>
            </a:r>
            <a:r>
              <a:rPr sz="2600">
                <a:latin typeface="宋体"/>
                <a:cs typeface="宋体"/>
              </a:rPr>
              <a:t>，和送到医院来的累累伤兵，</a:t>
            </a:r>
            <a:r>
              <a:rPr sz="2600" b="1" spc="-50">
                <a:latin typeface="Microsoft JhengHei"/>
                <a:cs typeface="Microsoft JhengHei"/>
              </a:rPr>
              <a:t>雷</a:t>
            </a:r>
            <a:r>
              <a:rPr sz="2600" b="1">
                <a:latin typeface="Microsoft JhengHei"/>
                <a:cs typeface="Microsoft JhengHei"/>
              </a:rPr>
              <a:t>慕沙</a:t>
            </a:r>
            <a:r>
              <a:rPr sz="2600" spc="-5">
                <a:latin typeface="宋体"/>
                <a:cs typeface="宋体"/>
              </a:rPr>
              <a:t>干得颇为称职。他放弃了需要才能加勇气的医务</a:t>
            </a:r>
            <a:r>
              <a:rPr sz="2600" spc="-20">
                <a:latin typeface="宋体"/>
                <a:cs typeface="宋体"/>
              </a:rPr>
              <a:t>职业。</a:t>
            </a:r>
            <a:endParaRPr sz="26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25"/>
              <a:t>18</a:t>
            </a:fld>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8740" y="659025"/>
            <a:ext cx="8037830" cy="4875530"/>
          </a:xfrm>
          <a:prstGeom prst="rect">
            <a:avLst/>
          </a:prstGeom>
        </p:spPr>
        <p:txBody>
          <a:bodyPr vert="horz" wrap="square" lIns="0" tIns="90170" rIns="0" bIns="0" rtlCol="0">
            <a:spAutoFit/>
          </a:bodyPr>
          <a:lstStyle/>
          <a:p>
            <a:pPr marL="354965" marR="5080" indent="-342900">
              <a:lnSpc>
                <a:spcPct val="80400"/>
              </a:lnSpc>
              <a:spcBef>
                <a:spcPts val="710"/>
              </a:spcBef>
              <a:buClr>
                <a:srgbClr val="CC9900"/>
              </a:buClr>
              <a:buSzPct val="65384"/>
              <a:buFont typeface="Wingdings"/>
              <a:buChar char=""/>
              <a:tabLst>
                <a:tab pos="685165"/>
                <a:tab pos="685800"/>
              </a:tabLst>
            </a:pPr>
            <a:r>
              <a:rPr/>
              <a:t>	</a:t>
            </a:r>
            <a:r>
              <a:rPr sz="2600">
                <a:latin typeface="宋体"/>
                <a:cs typeface="宋体"/>
              </a:rPr>
              <a:t>部里已经在法兰西学院</a:t>
            </a:r>
            <a:r>
              <a:rPr sz="2600">
                <a:latin typeface="Arial"/>
                <a:cs typeface="Arial"/>
              </a:rPr>
              <a:t>(Collège</a:t>
            </a:r>
            <a:r>
              <a:rPr sz="2600" spc="-10">
                <a:latin typeface="Arial"/>
                <a:cs typeface="Arial"/>
              </a:rPr>
              <a:t> </a:t>
            </a:r>
            <a:r>
              <a:rPr sz="2600">
                <a:latin typeface="Arial"/>
                <a:cs typeface="Arial"/>
              </a:rPr>
              <a:t>de</a:t>
            </a:r>
            <a:r>
              <a:rPr sz="2600" spc="-10">
                <a:latin typeface="Arial"/>
                <a:cs typeface="Arial"/>
              </a:rPr>
              <a:t> </a:t>
            </a:r>
            <a:r>
              <a:rPr sz="2600">
                <a:latin typeface="Arial"/>
                <a:cs typeface="Arial"/>
              </a:rPr>
              <a:t>France)</a:t>
            </a:r>
            <a:r>
              <a:rPr sz="2600" spc="-20">
                <a:latin typeface="宋体"/>
                <a:cs typeface="宋体"/>
              </a:rPr>
              <a:t>设置了</a:t>
            </a:r>
            <a:r>
              <a:rPr sz="2600">
                <a:latin typeface="宋体"/>
                <a:cs typeface="宋体"/>
              </a:rPr>
              <a:t>汉文教授和梵文教授两个席位，应德</a:t>
            </a:r>
            <a:r>
              <a:rPr sz="2600">
                <a:latin typeface="Arial"/>
                <a:cs typeface="Arial"/>
              </a:rPr>
              <a:t>·</a:t>
            </a:r>
            <a:r>
              <a:rPr sz="2600" spc="-10">
                <a:latin typeface="宋体"/>
                <a:cs typeface="宋体"/>
              </a:rPr>
              <a:t>萨西的建议，</a:t>
            </a:r>
            <a:r>
              <a:rPr sz="2600" spc="-50">
                <a:latin typeface="宋体"/>
                <a:cs typeface="宋体"/>
              </a:rPr>
              <a:t> </a:t>
            </a:r>
            <a:r>
              <a:rPr sz="2600" spc="-10">
                <a:latin typeface="Arial"/>
                <a:cs typeface="Arial"/>
              </a:rPr>
              <a:t>1814</a:t>
            </a:r>
            <a:r>
              <a:rPr sz="2600">
                <a:latin typeface="宋体"/>
                <a:cs typeface="宋体"/>
              </a:rPr>
              <a:t>年的第</a:t>
            </a:r>
            <a:r>
              <a:rPr sz="2600" spc="-10">
                <a:latin typeface="Arial"/>
                <a:cs typeface="Arial"/>
              </a:rPr>
              <a:t>26</a:t>
            </a:r>
            <a:r>
              <a:rPr sz="2600">
                <a:latin typeface="宋体"/>
                <a:cs typeface="宋体"/>
              </a:rPr>
              <a:t>号法令任命</a:t>
            </a:r>
            <a:r>
              <a:rPr sz="2600" b="1">
                <a:latin typeface="Microsoft JhengHei"/>
                <a:cs typeface="Microsoft JhengHei"/>
              </a:rPr>
              <a:t>雷慕沙</a:t>
            </a:r>
            <a:r>
              <a:rPr sz="2600" spc="-10">
                <a:latin typeface="宋体"/>
                <a:cs typeface="宋体"/>
              </a:rPr>
              <a:t>为汉文教授，他的</a:t>
            </a:r>
            <a:r>
              <a:rPr sz="2600">
                <a:latin typeface="宋体"/>
                <a:cs typeface="宋体"/>
              </a:rPr>
              <a:t>朋友安东尼</a:t>
            </a:r>
            <a:r>
              <a:rPr sz="2600">
                <a:latin typeface="Arial"/>
                <a:cs typeface="Arial"/>
              </a:rPr>
              <a:t>·</a:t>
            </a:r>
            <a:r>
              <a:rPr sz="2600">
                <a:latin typeface="宋体"/>
                <a:cs typeface="宋体"/>
              </a:rPr>
              <a:t>德</a:t>
            </a:r>
            <a:r>
              <a:rPr sz="2600">
                <a:latin typeface="Arial"/>
                <a:cs typeface="Arial"/>
              </a:rPr>
              <a:t>·</a:t>
            </a:r>
            <a:r>
              <a:rPr sz="2600">
                <a:latin typeface="宋体"/>
                <a:cs typeface="宋体"/>
              </a:rPr>
              <a:t>谢兹</a:t>
            </a:r>
            <a:r>
              <a:rPr sz="2600">
                <a:latin typeface="Arial"/>
                <a:cs typeface="Arial"/>
              </a:rPr>
              <a:t>(Antoine</a:t>
            </a:r>
            <a:r>
              <a:rPr sz="2600" spc="-40">
                <a:latin typeface="Arial"/>
                <a:cs typeface="Arial"/>
              </a:rPr>
              <a:t> </a:t>
            </a:r>
            <a:r>
              <a:rPr sz="2600">
                <a:latin typeface="Arial"/>
                <a:cs typeface="Arial"/>
              </a:rPr>
              <a:t>de</a:t>
            </a:r>
            <a:r>
              <a:rPr sz="2600" spc="-40">
                <a:latin typeface="Arial"/>
                <a:cs typeface="Arial"/>
              </a:rPr>
              <a:t> </a:t>
            </a:r>
            <a:r>
              <a:rPr sz="2600" spc="-10">
                <a:latin typeface="Arial"/>
                <a:cs typeface="Arial"/>
              </a:rPr>
              <a:t>Chezy)</a:t>
            </a:r>
            <a:r>
              <a:rPr sz="2600" spc="-10">
                <a:latin typeface="宋体"/>
                <a:cs typeface="宋体"/>
              </a:rPr>
              <a:t>为梵文教授。</a:t>
            </a:r>
            <a:r>
              <a:rPr sz="2600" b="1">
                <a:latin typeface="Microsoft JhengHei"/>
                <a:cs typeface="Microsoft JhengHei"/>
              </a:rPr>
              <a:t>雷慕沙</a:t>
            </a:r>
            <a:r>
              <a:rPr sz="2600">
                <a:latin typeface="宋体"/>
                <a:cs typeface="宋体"/>
              </a:rPr>
              <a:t>还在皇家图书馆负责汉文书籍的编目。</a:t>
            </a:r>
            <a:r>
              <a:rPr sz="2600" b="1" spc="-20">
                <a:latin typeface="Microsoft JhengHei"/>
                <a:cs typeface="Microsoft JhengHei"/>
              </a:rPr>
              <a:t>雷慕沙</a:t>
            </a:r>
            <a:r>
              <a:rPr sz="2600" spc="-5">
                <a:latin typeface="宋体"/>
                <a:cs typeface="宋体"/>
              </a:rPr>
              <a:t>为人精明，很容易博得听众的喝彩。他向听众讲述了</a:t>
            </a:r>
            <a:r>
              <a:rPr sz="2600">
                <a:latin typeface="宋体"/>
                <a:cs typeface="宋体"/>
              </a:rPr>
              <a:t>他翻译的中国小说《玉娇梨》</a:t>
            </a:r>
            <a:r>
              <a:rPr sz="2600" spc="-10">
                <a:latin typeface="Arial"/>
                <a:cs typeface="Arial"/>
              </a:rPr>
              <a:t>(Yu—</a:t>
            </a:r>
            <a:r>
              <a:rPr sz="2600">
                <a:latin typeface="Arial"/>
                <a:cs typeface="Arial"/>
              </a:rPr>
              <a:t>kiauk</a:t>
            </a:r>
            <a:r>
              <a:rPr sz="2600" spc="-5">
                <a:latin typeface="Arial"/>
                <a:cs typeface="Arial"/>
              </a:rPr>
              <a:t> </a:t>
            </a:r>
            <a:r>
              <a:rPr sz="2600">
                <a:latin typeface="Arial"/>
                <a:cs typeface="Arial"/>
              </a:rPr>
              <a:t>li</a:t>
            </a:r>
            <a:r>
              <a:rPr sz="2600">
                <a:latin typeface="宋体"/>
                <a:cs typeface="宋体"/>
              </a:rPr>
              <a:t>，</a:t>
            </a:r>
            <a:r>
              <a:rPr sz="2600">
                <a:latin typeface="Arial"/>
                <a:cs typeface="Arial"/>
              </a:rPr>
              <a:t>or</a:t>
            </a:r>
            <a:r>
              <a:rPr sz="2600" spc="-5">
                <a:latin typeface="Arial"/>
                <a:cs typeface="Arial"/>
              </a:rPr>
              <a:t> </a:t>
            </a:r>
            <a:r>
              <a:rPr sz="2600" spc="-25">
                <a:latin typeface="Arial"/>
                <a:cs typeface="Arial"/>
              </a:rPr>
              <a:t>The </a:t>
            </a:r>
            <a:r>
              <a:rPr sz="2600">
                <a:latin typeface="Arial"/>
                <a:cs typeface="Arial"/>
              </a:rPr>
              <a:t>Two </a:t>
            </a:r>
            <a:r>
              <a:rPr sz="2600" spc="-10">
                <a:latin typeface="Arial"/>
                <a:cs typeface="Arial"/>
              </a:rPr>
              <a:t>Cousins</a:t>
            </a:r>
            <a:r>
              <a:rPr sz="2600" spc="-10">
                <a:latin typeface="宋体"/>
                <a:cs typeface="宋体"/>
              </a:rPr>
              <a:t>，</a:t>
            </a:r>
            <a:r>
              <a:rPr sz="2600" spc="-10">
                <a:latin typeface="Arial"/>
                <a:cs typeface="Arial"/>
              </a:rPr>
              <a:t>1826</a:t>
            </a:r>
            <a:r>
              <a:rPr sz="2600">
                <a:latin typeface="宋体"/>
                <a:cs typeface="宋体"/>
              </a:rPr>
              <a:t>年巴黎版，</a:t>
            </a:r>
            <a:r>
              <a:rPr sz="2600">
                <a:latin typeface="Arial"/>
                <a:cs typeface="Arial"/>
              </a:rPr>
              <a:t>4</a:t>
            </a:r>
            <a:r>
              <a:rPr sz="2600" spc="-5">
                <a:latin typeface="宋体"/>
                <a:cs typeface="宋体"/>
              </a:rPr>
              <a:t>卷，</a:t>
            </a:r>
            <a:r>
              <a:rPr sz="2600" spc="-10">
                <a:latin typeface="Arial"/>
                <a:cs typeface="Arial"/>
              </a:rPr>
              <a:t>12</a:t>
            </a:r>
            <a:r>
              <a:rPr sz="2600">
                <a:latin typeface="宋体"/>
                <a:cs typeface="宋体"/>
              </a:rPr>
              <a:t>开</a:t>
            </a:r>
            <a:r>
              <a:rPr sz="2600">
                <a:latin typeface="Arial"/>
                <a:cs typeface="Arial"/>
              </a:rPr>
              <a:t>)</a:t>
            </a:r>
            <a:r>
              <a:rPr sz="2600" spc="-15">
                <a:latin typeface="宋体"/>
                <a:cs typeface="宋体"/>
              </a:rPr>
              <a:t>中的一些</a:t>
            </a:r>
            <a:r>
              <a:rPr sz="2600" spc="-5">
                <a:latin typeface="宋体"/>
                <a:cs typeface="宋体"/>
              </a:rPr>
              <a:t>故事，此外还有关于东方历史、法律、风俗方面的片</a:t>
            </a:r>
            <a:r>
              <a:rPr sz="2600" spc="-25">
                <a:latin typeface="宋体"/>
                <a:cs typeface="宋体"/>
              </a:rPr>
              <a:t>段。</a:t>
            </a:r>
            <a:endParaRPr sz="2600">
              <a:latin typeface="宋体"/>
              <a:cs typeface="宋体"/>
            </a:endParaRPr>
          </a:p>
          <a:p>
            <a:pPr marL="354965" marR="42545" indent="660400" algn="just">
              <a:lnSpc>
                <a:spcPct val="81300"/>
              </a:lnSpc>
              <a:spcBef>
                <a:spcPts val="2330"/>
              </a:spcBef>
            </a:pPr>
            <a:r>
              <a:rPr sz="2600" spc="-10">
                <a:latin typeface="Arial"/>
                <a:cs typeface="Arial"/>
              </a:rPr>
              <a:t>1832</a:t>
            </a:r>
            <a:r>
              <a:rPr sz="2600">
                <a:latin typeface="宋体"/>
                <a:cs typeface="宋体"/>
              </a:rPr>
              <a:t>年</a:t>
            </a:r>
            <a:r>
              <a:rPr sz="2600">
                <a:latin typeface="Arial"/>
                <a:cs typeface="Arial"/>
              </a:rPr>
              <a:t>3</a:t>
            </a:r>
            <a:r>
              <a:rPr sz="2600">
                <a:latin typeface="宋体"/>
                <a:cs typeface="宋体"/>
              </a:rPr>
              <a:t>月底，由于发生霍乱，</a:t>
            </a:r>
            <a:r>
              <a:rPr sz="2600" b="1">
                <a:latin typeface="Microsoft JhengHei"/>
                <a:cs typeface="Microsoft JhengHei"/>
              </a:rPr>
              <a:t>雷慕沙</a:t>
            </a:r>
            <a:r>
              <a:rPr sz="2600" spc="-15">
                <a:latin typeface="宋体"/>
                <a:cs typeface="宋体"/>
              </a:rPr>
              <a:t>在各个原</a:t>
            </a:r>
            <a:r>
              <a:rPr sz="2600" spc="-5">
                <a:latin typeface="宋体"/>
                <a:cs typeface="宋体"/>
              </a:rPr>
              <a:t>稿室放进了一些灌满石灰防腐剂的瓮，但他并不相信</a:t>
            </a:r>
            <a:r>
              <a:rPr sz="2600">
                <a:latin typeface="宋体"/>
                <a:cs typeface="宋体"/>
              </a:rPr>
              <a:t>这些东西的作用，所以没有离开自己房间。</a:t>
            </a:r>
            <a:r>
              <a:rPr sz="2600">
                <a:latin typeface="Arial"/>
                <a:cs typeface="Arial"/>
              </a:rPr>
              <a:t>6</a:t>
            </a:r>
            <a:r>
              <a:rPr sz="2600">
                <a:latin typeface="宋体"/>
                <a:cs typeface="宋体"/>
              </a:rPr>
              <a:t>月</a:t>
            </a:r>
            <a:r>
              <a:rPr sz="2600">
                <a:latin typeface="Arial"/>
                <a:cs typeface="Arial"/>
              </a:rPr>
              <a:t>3</a:t>
            </a:r>
            <a:r>
              <a:rPr sz="2600" spc="-25">
                <a:latin typeface="宋体"/>
                <a:cs typeface="宋体"/>
              </a:rPr>
              <a:t>日，</a:t>
            </a:r>
            <a:r>
              <a:rPr sz="2600" spc="-5">
                <a:latin typeface="宋体"/>
                <a:cs typeface="宋体"/>
              </a:rPr>
              <a:t>他死于腹部肿瘤也可能是体内感染。</a:t>
            </a:r>
            <a:endParaRPr sz="26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25"/>
              <a:t>19</a:t>
            </a:fld>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https://d.book118.com/706152132013010034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996600"/>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20</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宋体</vt:lpstr>
      <vt:lpstr>Times New Roman</vt:lpstr>
      <vt:lpstr>Wingdings</vt:lpstr>
      <vt:lpstr>MS Gothic</vt:lpstr>
      <vt:lpstr>Microsoft JhengHei</vt:lpstr>
      <vt:lpstr>Office Theme</vt:lpstr>
      <vt:lpstr>法国汉学研究</vt:lpstr>
      <vt:lpstr>概述</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一、</vt:lpstr>
      <vt:lpstr>PowerPoint Presentation</vt:lpstr>
      <vt:lpstr>PowerPoint Presentation</vt:lpstr>
      <vt:lpstr>二、职业汉学家</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2024-09-03T01:08:45.964</cp:lastPrinted>
  <dcterms:created xsi:type="dcterms:W3CDTF">2024-09-02T17:08:45Z</dcterms:created>
  <dcterms:modified xsi:type="dcterms:W3CDTF">2024-09-02T17:08:47Z</dcterms:modified>
</cp:coreProperties>
</file>