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48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7D315F-ED55-4C05-841E-C6D6DED4A6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47A36D-B3FE-4ED7-96E0-ED068EBF22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238D48-C64C-4BDF-A7AD-728C9E69A5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1AFDAA-7C13-4A0A-8EA1-394E29E19C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59490C3-02FF-41CA-8173-EBF6E1B22F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737C1F-7DDC-475B-B361-F86D12C9F9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7BD3D29-1996-4824-B0C2-16FBA5F9FE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11FC3F-5D34-495C-9572-3BEA931C19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6103BD-8AA0-4448-BB3D-6389F8D31C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C5EA17-A91E-44D9-9FA2-CEC52662E9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008059-2FD9-4F5B-8B86-E3A235B8E9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hd2"/>
              </a:cxn>
              <a:cxn ang="cd4">
                <a:pos x="hc" y="b"/>
              </a:cxn>
              <a:cxn ang="cd4">
                <a:pos x="iwd2" y="ihd2"/>
              </a:cxn>
              <a:cxn ang="0">
                <a:pos x="r" y="vc"/>
              </a:cxn>
              <a:cxn ang="3">
                <a:pos x="iwd2" y="hd2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hd2"/>
              </a:cxn>
              <a:cxn ang="cd4">
                <a:pos x="hc" y="b"/>
              </a:cxn>
              <a:cxn ang="cd4">
                <a:pos x="iwd2" y="ihd2"/>
              </a:cxn>
              <a:cxn ang="0">
                <a:pos x="r" y="vc"/>
              </a:cxn>
              <a:cxn ang="3">
                <a:pos x="iwd2" y="hd2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hd2"/>
              </a:cxn>
              <a:cxn ang="cd4">
                <a:pos x="hc" y="b"/>
              </a:cxn>
              <a:cxn ang="cd4">
                <a:pos x="iwd2" y="ihd2"/>
              </a:cxn>
              <a:cxn ang="0">
                <a:pos x="r" y="vc"/>
              </a:cxn>
              <a:cxn ang="3">
                <a:pos x="i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  <a:endParaRPr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hd2"/>
              </a:cxn>
              <a:cxn ang="cd4">
                <a:pos x="hc" y="b"/>
              </a:cxn>
              <a:cxn ang="cd4">
                <a:pos x="iwd2" y="ihd2"/>
              </a:cxn>
              <a:cxn ang="0">
                <a:pos x="r" y="vc"/>
              </a:cxn>
              <a:cxn ang="3">
                <a:pos x="iwd2" y="hd2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hd2"/>
              </a:cxn>
              <a:cxn ang="cd4">
                <a:pos x="hc" y="b"/>
              </a:cxn>
              <a:cxn ang="cd4">
                <a:pos x="iwd2" y="ihd2"/>
              </a:cxn>
              <a:cxn ang="0">
                <a:pos x="r" y="vc"/>
              </a:cxn>
              <a:cxn ang="3">
                <a:pos x="iwd2" y="hd2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hd2"/>
              </a:cxn>
              <a:cxn ang="cd4">
                <a:pos x="hc" y="b"/>
              </a:cxn>
              <a:cxn ang="cd4">
                <a:pos x="iwd2" y="ihd2"/>
              </a:cxn>
              <a:cxn ang="0">
                <a:pos x="r" y="vc"/>
              </a:cxn>
              <a:cxn ang="3">
                <a:pos x="i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hd2"/>
              </a:cxn>
              <a:cxn ang="cd4">
                <a:pos x="hc" y="b"/>
              </a:cxn>
              <a:cxn ang="cd4">
                <a:pos x="iwd2" y="ihd2"/>
              </a:cxn>
              <a:cxn ang="0">
                <a:pos x="r" y="vc"/>
              </a:cxn>
              <a:cxn ang="3">
                <a:pos x="i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hd2"/>
              </a:cxn>
              <a:cxn ang="cd4">
                <a:pos x="hc" y="b"/>
              </a:cxn>
              <a:cxn ang="cd4">
                <a:pos x="iwd2" y="ihd2"/>
              </a:cxn>
              <a:cxn ang="0">
                <a:pos x="r" y="vc"/>
              </a:cxn>
              <a:cxn ang="3">
                <a:pos x="i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hd2"/>
              </a:cxn>
              <a:cxn ang="cd4">
                <a:pos x="hc" y="b"/>
              </a:cxn>
              <a:cxn ang="cd4">
                <a:pos x="iwd2" y="ihd2"/>
              </a:cxn>
              <a:cxn ang="0">
                <a:pos x="r" y="vc"/>
              </a:cxn>
              <a:cxn ang="3">
                <a:pos x="i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hd2"/>
              </a:cxn>
              <a:cxn ang="cd4">
                <a:pos x="hc" y="b"/>
              </a:cxn>
              <a:cxn ang="cd4">
                <a:pos x="iwd2" y="ihd2"/>
              </a:cxn>
              <a:cxn ang="0">
                <a:pos x="r" y="vc"/>
              </a:cxn>
              <a:cxn ang="3">
                <a:pos x="i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hd2"/>
              </a:cxn>
              <a:cxn ang="cd4">
                <a:pos x="hc" y="b"/>
              </a:cxn>
              <a:cxn ang="cd4">
                <a:pos x="iwd2" y="ihd2"/>
              </a:cxn>
              <a:cxn ang="0">
                <a:pos x="r" y="vc"/>
              </a:cxn>
              <a:cxn ang="3">
                <a:pos x="i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hd2"/>
              </a:cxn>
              <a:cxn ang="cd4">
                <a:pos x="hc" y="b"/>
              </a:cxn>
              <a:cxn ang="cd4">
                <a:pos x="iwd2" y="ihd2"/>
              </a:cxn>
              <a:cxn ang="0">
                <a:pos x="r" y="vc"/>
              </a:cxn>
              <a:cxn ang="3">
                <a:pos x="iwd2" y="hd2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hd2"/>
              </a:cxn>
              <a:cxn ang="cd4">
                <a:pos x="hc" y="b"/>
              </a:cxn>
              <a:cxn ang="cd4">
                <a:pos x="iwd2" y="ihd2"/>
              </a:cxn>
              <a:cxn ang="0">
                <a:pos x="r" y="vc"/>
              </a:cxn>
              <a:cxn ang="3">
                <a:pos x="iwd2" y="hd2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hd2"/>
              </a:cxn>
              <a:cxn ang="cd4">
                <a:pos x="hc" y="b"/>
              </a:cxn>
              <a:cxn ang="cd4">
                <a:pos x="iwd2" y="ihd2"/>
              </a:cxn>
              <a:cxn ang="0">
                <a:pos x="r" y="vc"/>
              </a:cxn>
              <a:cxn ang="3">
                <a:pos x="i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/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24" Type="http://schemas.openxmlformats.org/officeDocument/2006/relationships/tags" Target="../tags/tag117.xml" /><Relationship Id="rId25" Type="http://schemas.openxmlformats.org/officeDocument/2006/relationships/tags" Target="../tags/tag118.xml" /><Relationship Id="rId26" Type="http://schemas.openxmlformats.org/officeDocument/2006/relationships/tags" Target="../tags/tag119.xml" /><Relationship Id="rId27" Type="http://schemas.openxmlformats.org/officeDocument/2006/relationships/tags" Target="../tags/tag120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2.xml" /><Relationship Id="rId11" Type="http://schemas.openxmlformats.org/officeDocument/2006/relationships/tags" Target="../tags/tag133.xml" /><Relationship Id="rId12" Type="http://schemas.openxmlformats.org/officeDocument/2006/relationships/tags" Target="../tags/tag134.xml" /><Relationship Id="rId13" Type="http://schemas.openxmlformats.org/officeDocument/2006/relationships/tags" Target="../tags/tag135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tags" Target="../tags/tag13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4.xml" /><Relationship Id="rId11" Type="http://schemas.openxmlformats.org/officeDocument/2006/relationships/tags" Target="../tags/tag145.xml" /><Relationship Id="rId12" Type="http://schemas.openxmlformats.org/officeDocument/2006/relationships/tags" Target="../tags/tag146.xml" /><Relationship Id="rId13" Type="http://schemas.openxmlformats.org/officeDocument/2006/relationships/tags" Target="../tags/tag147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tags" Target="../tags/tag142.xml" /><Relationship Id="rId9" Type="http://schemas.openxmlformats.org/officeDocument/2006/relationships/tags" Target="../tags/tag14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6.xml" /><Relationship Id="rId11" Type="http://schemas.openxmlformats.org/officeDocument/2006/relationships/tags" Target="../tags/tag157.xml" /><Relationship Id="rId12" Type="http://schemas.openxmlformats.org/officeDocument/2006/relationships/tags" Target="../tags/tag158.xml" /><Relationship Id="rId13" Type="http://schemas.openxmlformats.org/officeDocument/2006/relationships/tags" Target="../tags/tag159.xml" /><Relationship Id="rId14" Type="http://schemas.openxmlformats.org/officeDocument/2006/relationships/tags" Target="../tags/tag160.xml" /><Relationship Id="rId15" Type="http://schemas.openxmlformats.org/officeDocument/2006/relationships/tags" Target="../tags/tag161.xml" /><Relationship Id="rId16" Type="http://schemas.openxmlformats.org/officeDocument/2006/relationships/tags" Target="../tags/tag162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Relationship Id="rId7" Type="http://schemas.openxmlformats.org/officeDocument/2006/relationships/tags" Target="../tags/tag153.xml" /><Relationship Id="rId8" Type="http://schemas.openxmlformats.org/officeDocument/2006/relationships/tags" Target="../tags/tag154.xml" /><Relationship Id="rId9" Type="http://schemas.openxmlformats.org/officeDocument/2006/relationships/tags" Target="../tags/tag15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4.xml" /><Relationship Id="rId11" Type="http://schemas.openxmlformats.org/officeDocument/2006/relationships/tags" Target="../tags/tag175.xml" /><Relationship Id="rId12" Type="http://schemas.openxmlformats.org/officeDocument/2006/relationships/tags" Target="../tags/tag176.xml" /><Relationship Id="rId13" Type="http://schemas.openxmlformats.org/officeDocument/2006/relationships/tags" Target="../tags/tag177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tags" Target="../tags/tag17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6.xml" /><Relationship Id="rId11" Type="http://schemas.openxmlformats.org/officeDocument/2006/relationships/tags" Target="../tags/tag187.xml" /><Relationship Id="rId12" Type="http://schemas.openxmlformats.org/officeDocument/2006/relationships/tags" Target="../tags/tag188.xml" /><Relationship Id="rId13" Type="http://schemas.openxmlformats.org/officeDocument/2006/relationships/tags" Target="../tags/tag189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tags" Target="../tags/tag200.xml" /><Relationship Id="rId13" Type="http://schemas.openxmlformats.org/officeDocument/2006/relationships/tags" Target="../tags/tag201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Relationship Id="rId5" Type="http://schemas.openxmlformats.org/officeDocument/2006/relationships/tags" Target="../tags/tag193.xml" /><Relationship Id="rId6" Type="http://schemas.openxmlformats.org/officeDocument/2006/relationships/tags" Target="../tags/tag194.xml" /><Relationship Id="rId7" Type="http://schemas.openxmlformats.org/officeDocument/2006/relationships/tags" Target="../tags/tag195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0.xml" /><Relationship Id="rId11" Type="http://schemas.openxmlformats.org/officeDocument/2006/relationships/tags" Target="../tags/tag211.xml" /><Relationship Id="rId12" Type="http://schemas.openxmlformats.org/officeDocument/2006/relationships/tags" Target="../tags/tag212.xml" /><Relationship Id="rId13" Type="http://schemas.openxmlformats.org/officeDocument/2006/relationships/tags" Target="../tags/tag213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5.xml" /><Relationship Id="rId11" Type="http://schemas.openxmlformats.org/officeDocument/2006/relationships/tags" Target="../tags/tag226.xml" /><Relationship Id="rId12" Type="http://schemas.openxmlformats.org/officeDocument/2006/relationships/tags" Target="../tags/tag227.xml" /><Relationship Id="rId13" Type="http://schemas.openxmlformats.org/officeDocument/2006/relationships/tags" Target="../tags/tag228.xml" /><Relationship Id="rId14" Type="http://schemas.openxmlformats.org/officeDocument/2006/relationships/tags" Target="../tags/tag229.xml" /><Relationship Id="rId15" Type="http://schemas.openxmlformats.org/officeDocument/2006/relationships/tags" Target="../tags/tag230.xml" /><Relationship Id="rId16" Type="http://schemas.openxmlformats.org/officeDocument/2006/relationships/tags" Target="../tags/tag231.xml" /><Relationship Id="rId17" Type="http://schemas.openxmlformats.org/officeDocument/2006/relationships/tags" Target="../tags/tag232.xml" /><Relationship Id="rId18" Type="http://schemas.openxmlformats.org/officeDocument/2006/relationships/tags" Target="../tags/tag233.xml" /><Relationship Id="rId19" Type="http://schemas.openxmlformats.org/officeDocument/2006/relationships/tags" Target="../tags/tag234.xml" /><Relationship Id="rId2" Type="http://schemas.openxmlformats.org/officeDocument/2006/relationships/tags" Target="../tags/tag217.xml" /><Relationship Id="rId20" Type="http://schemas.openxmlformats.org/officeDocument/2006/relationships/tags" Target="../tags/tag235.xml" /><Relationship Id="rId21" Type="http://schemas.openxmlformats.org/officeDocument/2006/relationships/tags" Target="../tags/tag236.xml" /><Relationship Id="rId22" Type="http://schemas.openxmlformats.org/officeDocument/2006/relationships/tags" Target="../tags/tag237.xml" /><Relationship Id="rId23" Type="http://schemas.openxmlformats.org/officeDocument/2006/relationships/tags" Target="../tags/tag238.xml" /><Relationship Id="rId24" Type="http://schemas.openxmlformats.org/officeDocument/2006/relationships/tags" Target="../tags/tag239.xml" /><Relationship Id="rId25" Type="http://schemas.openxmlformats.org/officeDocument/2006/relationships/tags" Target="../tags/tag240.xml" /><Relationship Id="rId26" Type="http://schemas.openxmlformats.org/officeDocument/2006/relationships/tags" Target="../tags/tag241.xml" /><Relationship Id="rId27" Type="http://schemas.openxmlformats.org/officeDocument/2006/relationships/tags" Target="../tags/tag242.xml" /><Relationship Id="rId28" Type="http://schemas.openxmlformats.org/officeDocument/2006/relationships/tags" Target="../tags/tag243.xml" /><Relationship Id="rId29" Type="http://schemas.openxmlformats.org/officeDocument/2006/relationships/tags" Target="../tags/tag244.xml" /><Relationship Id="rId3" Type="http://schemas.openxmlformats.org/officeDocument/2006/relationships/tags" Target="../tags/tag218.xml" /><Relationship Id="rId30" Type="http://schemas.openxmlformats.org/officeDocument/2006/relationships/tags" Target="../tags/tag245.xml" /><Relationship Id="rId31" Type="http://schemas.openxmlformats.org/officeDocument/2006/relationships/tags" Target="../tags/tag246.xml" /><Relationship Id="rId32" Type="http://schemas.openxmlformats.org/officeDocument/2006/relationships/tags" Target="../tags/tag247.xml" /><Relationship Id="rId4" Type="http://schemas.openxmlformats.org/officeDocument/2006/relationships/tags" Target="../tags/tag219.xml" /><Relationship Id="rId5" Type="http://schemas.openxmlformats.org/officeDocument/2006/relationships/tags" Target="../tags/tag220.xml" /><Relationship Id="rId6" Type="http://schemas.openxmlformats.org/officeDocument/2006/relationships/tags" Target="../tags/tag221.xml" /><Relationship Id="rId7" Type="http://schemas.openxmlformats.org/officeDocument/2006/relationships/tags" Target="../tags/tag222.xml" /><Relationship Id="rId8" Type="http://schemas.openxmlformats.org/officeDocument/2006/relationships/tags" Target="../tags/tag223.xml" /><Relationship Id="rId9" Type="http://schemas.openxmlformats.org/officeDocument/2006/relationships/tags" Target="../tags/tag22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6203215022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PPT,a click to unlimited possibilities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补三视图缺线PPT课件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PPT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56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7"/>
            </p:custDataLst>
          </p:nvPr>
        </p:nvSpPr>
        <p:spPr>
          <a:xfrm>
            <a:off x="4204970" y="82994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8"/>
            </p:custDataLst>
          </p:nvPr>
        </p:nvSpPr>
        <p:spPr>
          <a:xfrm>
            <a:off x="4212590" y="83693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9"/>
            </p:custDataLst>
          </p:nvPr>
        </p:nvSpPr>
        <p:spPr>
          <a:xfrm>
            <a:off x="4281170" y="91376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363845" y="829945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什么是三视图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11"/>
            </p:custDataLst>
          </p:nvPr>
        </p:nvSpPr>
        <p:spPr>
          <a:xfrm>
            <a:off x="4474845" y="194183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2"/>
            </p:custDataLst>
          </p:nvPr>
        </p:nvSpPr>
        <p:spPr>
          <a:xfrm>
            <a:off x="4482465" y="194881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3"/>
            </p:custDataLst>
          </p:nvPr>
        </p:nvSpPr>
        <p:spPr>
          <a:xfrm>
            <a:off x="4551045" y="202565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5633720" y="1941830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如何补三视图缺线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5"/>
            </p:custDataLst>
          </p:nvPr>
        </p:nvSpPr>
        <p:spPr>
          <a:xfrm>
            <a:off x="4204970" y="527748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6"/>
            </p:custDataLst>
          </p:nvPr>
        </p:nvSpPr>
        <p:spPr>
          <a:xfrm>
            <a:off x="4212590" y="528447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7"/>
            </p:custDataLst>
          </p:nvPr>
        </p:nvSpPr>
        <p:spPr>
          <a:xfrm>
            <a:off x="4281170" y="536130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8"/>
            </p:custDataLst>
          </p:nvPr>
        </p:nvSpPr>
        <p:spPr>
          <a:xfrm>
            <a:off x="5363845" y="5277485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练习题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9"/>
            </p:custDataLst>
          </p:nvPr>
        </p:nvSpPr>
        <p:spPr>
          <a:xfrm>
            <a:off x="4634865" y="305371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6"/>
          <p:cNvSpPr/>
          <p:nvPr>
            <p:custDataLst>
              <p:tags r:id="rId20"/>
            </p:custDataLst>
          </p:nvPr>
        </p:nvSpPr>
        <p:spPr>
          <a:xfrm>
            <a:off x="4642485" y="306070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21"/>
            </p:custDataLst>
          </p:nvPr>
        </p:nvSpPr>
        <p:spPr>
          <a:xfrm>
            <a:off x="4711065" y="313753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2"/>
            </p:custDataLst>
          </p:nvPr>
        </p:nvSpPr>
        <p:spPr>
          <a:xfrm>
            <a:off x="5793740" y="3053715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补三视图缺线的技巧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3"/>
            </p:custDataLst>
          </p:nvPr>
        </p:nvSpPr>
        <p:spPr>
          <a:xfrm>
            <a:off x="4474845" y="416560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87"/>
          <p:cNvSpPr/>
          <p:nvPr>
            <p:custDataLst>
              <p:tags r:id="rId24"/>
            </p:custDataLst>
          </p:nvPr>
        </p:nvSpPr>
        <p:spPr>
          <a:xfrm>
            <a:off x="4482465" y="417258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5"/>
            </p:custDataLst>
          </p:nvPr>
        </p:nvSpPr>
        <p:spPr>
          <a:xfrm>
            <a:off x="4551045" y="424942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6"/>
            </p:custDataLst>
          </p:nvPr>
        </p:nvSpPr>
        <p:spPr>
          <a:xfrm>
            <a:off x="5633720" y="4165600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补三视图缺线的实例分析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4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一 章</a:t>
            </a:r>
            <a:endParaRPr lang="zh-CN" altLang="en-US"/>
          </a:p>
        </p:txBody>
      </p:sp>
      <p:sp>
        <p:nvSpPr>
          <p:cNvPr id="104894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什么是三视图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0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三视图的概念</a:t>
            </a:r>
            <a:endParaRPr lang="zh-CN" altLang="en-US"/>
          </a:p>
        </p:txBody>
      </p:sp>
      <p:sp>
        <p:nvSpPr>
          <p:cNvPr id="1049002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0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三视图是指主视图、俯视图和左视图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08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1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主视图是从物体的正面看，俯视图是从物体的上面看，左视图是从物体的左面看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1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1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三视图可以表示物体的形状和结构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2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2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三视图是工程制图中常用的表示方法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7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三视图的重要性</a:t>
            </a:r>
            <a:endParaRPr lang="zh-CN" altLang="en-US"/>
          </a:p>
        </p:txBody>
      </p:sp>
      <p:sp>
        <p:nvSpPr>
          <p:cNvPr id="1049072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74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76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工程设计：三视图是工程设计中的重要工具，可以帮助设计师更准确地理解和表达设计意图。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078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0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2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制造加工：三视图是制造加工的重要依据，可以帮助工人更准确地理解和加工产品。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084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6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8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质量控制：三视图是质量控制的重要依据，可以帮助质检人员更准确地理解和检查产品质量。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090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92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94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沟通协作：三视图是沟通协作的重要工具，可以帮助不同部门和团队更准确地理解和交流设计信息。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4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三视图的绘制方法</a:t>
            </a:r>
            <a:endParaRPr lang="zh-CN" altLang="en-US"/>
          </a:p>
        </p:txBody>
      </p:sp>
      <p:sp>
        <p:nvSpPr>
          <p:cNvPr id="1049142" name="任意多边形 20"/>
          <p:cNvSpPr/>
          <p:nvPr>
            <p:custDataLst>
              <p:tags r:id="rId2"/>
            </p:custDataLst>
          </p:nvPr>
        </p:nvSpPr>
        <p:spPr>
          <a:xfrm rot="2700000">
            <a:off x="944672" y="1611573"/>
            <a:ext cx="1212404" cy="121451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4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608400" y="3252917"/>
            <a:ext cx="1885790" cy="287621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确定物体的位置和方向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42"/>
          <p:cNvSpPr/>
          <p:nvPr>
            <p:custDataLst>
              <p:tags r:id="rId4"/>
            </p:custDataLst>
          </p:nvPr>
        </p:nvSpPr>
        <p:spPr>
          <a:xfrm>
            <a:off x="733361" y="2896286"/>
            <a:ext cx="1635727" cy="115835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48" name="任意多边形 18"/>
          <p:cNvSpPr/>
          <p:nvPr>
            <p:custDataLst>
              <p:tags r:id="rId5"/>
            </p:custDataLst>
          </p:nvPr>
        </p:nvSpPr>
        <p:spPr>
          <a:xfrm rot="5400000">
            <a:off x="3216437" y="1611573"/>
            <a:ext cx="1212404" cy="121451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5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2879463" y="3252917"/>
            <a:ext cx="1885790" cy="287621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画出物体的主视图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43"/>
          <p:cNvSpPr/>
          <p:nvPr>
            <p:custDataLst>
              <p:tags r:id="rId7"/>
            </p:custDataLst>
          </p:nvPr>
        </p:nvSpPr>
        <p:spPr>
          <a:xfrm>
            <a:off x="3004424" y="2896286"/>
            <a:ext cx="1635727" cy="115835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5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5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5149824" y="3252917"/>
            <a:ext cx="1885790" cy="287621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画出物体的俯视图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44"/>
          <p:cNvSpPr/>
          <p:nvPr>
            <p:custDataLst>
              <p:tags r:id="rId10"/>
            </p:custDataLst>
          </p:nvPr>
        </p:nvSpPr>
        <p:spPr>
          <a:xfrm>
            <a:off x="5275488" y="2896286"/>
            <a:ext cx="1635727" cy="115835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6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6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7420888" y="3252917"/>
            <a:ext cx="1885790" cy="287621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画出物体的左视图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45"/>
          <p:cNvSpPr/>
          <p:nvPr>
            <p:custDataLst>
              <p:tags r:id="rId13"/>
            </p:custDataLst>
          </p:nvPr>
        </p:nvSpPr>
        <p:spPr>
          <a:xfrm>
            <a:off x="7545849" y="2896286"/>
            <a:ext cx="1635727" cy="115835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66" name="任意多边形 3"/>
          <p:cNvSpPr/>
          <p:nvPr>
            <p:custDataLst>
              <p:tags r:id="rId14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68" name="文本框 4"/>
          <p:cNvSpPr txBox="1"/>
          <p:nvPr>
            <p:custDataLst>
              <p:tags r:id="rId15"/>
            </p:custDataLst>
          </p:nvPr>
        </p:nvSpPr>
        <p:spPr bwMode="auto">
          <a:xfrm>
            <a:off x="9691951" y="3252917"/>
            <a:ext cx="1885790" cy="287621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检查三视图是否一致，如有不一致，需要调整视图位置和方向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5"/>
          <p:cNvSpPr/>
          <p:nvPr>
            <p:custDataLst>
              <p:tags r:id="rId16"/>
            </p:custDataLst>
          </p:nvPr>
        </p:nvSpPr>
        <p:spPr>
          <a:xfrm>
            <a:off x="9816912" y="2896286"/>
            <a:ext cx="1635727" cy="115835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21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二 章</a:t>
            </a:r>
            <a:endParaRPr lang="zh-CN" altLang="en-US"/>
          </a:p>
        </p:txBody>
      </p:sp>
      <p:sp>
        <p:nvSpPr>
          <p:cNvPr id="104921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如何补三视图缺线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7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确定缺线位置</a:t>
            </a:r>
            <a:endParaRPr lang="zh-CN" altLang="en-US"/>
          </a:p>
        </p:txBody>
      </p:sp>
      <p:sp>
        <p:nvSpPr>
          <p:cNvPr id="104927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76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78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观察三视图，找出缺线位置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2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4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使用辅助线，确定缺线位置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88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利用投影原理，确定缺线位置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0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4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6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结合实际物体，确定缺线位置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4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确定投影关系</a:t>
            </a:r>
            <a:endParaRPr lang="zh-CN" altLang="en-US"/>
          </a:p>
        </p:txBody>
      </p:sp>
      <p:sp>
        <p:nvSpPr>
          <p:cNvPr id="104934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8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2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6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0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确定三视图的投影比例：主视图和俯视图的比例相同，左视图的比例与主视图和俯视图的比例相同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62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确定三视图的投影角度：主视图和俯视图的角度相同，左视图的角度与主视图和俯视图的角度相同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6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确定三视图的投影方向：主视图、俯视图、左视图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66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确定三视图的投影位置：主视图在左，俯视图在上，左视图在右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41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确定其他视图的位置</a:t>
            </a:r>
            <a:endParaRPr lang="zh-CN" altLang="en-US"/>
          </a:p>
        </p:txBody>
      </p:sp>
      <p:sp>
        <p:nvSpPr>
          <p:cNvPr id="104941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8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6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根据左视图确定俯视图和右视图的位置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32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根据右视图确定主视图和左视图的位置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3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根据主视图确定左视图和俯视图的位置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36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根据俯视图确定右视图和主视图的位置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8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补全缺线</a:t>
            </a:r>
            <a:endParaRPr lang="zh-CN" altLang="en-US"/>
          </a:p>
        </p:txBody>
      </p:sp>
      <p:sp>
        <p:nvSpPr>
          <p:cNvPr id="1049484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确定缺线位置：根据三视图的投影关系，确定缺线的具体位置。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8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0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补全缺线：根据三视图的投影关系，补全缺线。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检查补全效果：检查补全后的三视图是否满足投影关系，是否正确。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0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2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修改补全效果：如果补全效果不理想，需要重新确定缺线位置，重新补全缺线。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6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55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三 章</a:t>
            </a:r>
            <a:endParaRPr lang="zh-CN" altLang="en-US"/>
          </a:p>
        </p:txBody>
      </p:sp>
      <p:sp>
        <p:nvSpPr>
          <p:cNvPr id="104955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补三视图缺线的技巧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60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掌握基本投影规律</a:t>
            </a:r>
            <a:endParaRPr lang="zh-CN" altLang="en-US"/>
          </a:p>
        </p:txBody>
      </p:sp>
      <p:sp>
        <p:nvSpPr>
          <p:cNvPr id="1049610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612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614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61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618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0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622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624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6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8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630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632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4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6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8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40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42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44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46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掌握三视图的基本概念和特点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学会运用计算机辅助设计软件进行补三视图缺线的操作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正文"/>
          <p:cNvSpPr txBox="1"/>
          <p:nvPr>
            <p:custDataLst>
              <p:tags r:id="rId29"/>
            </p:custDataLst>
          </p:nvPr>
        </p:nvSpPr>
        <p:spPr>
          <a:xfrm>
            <a:off x="8241222" y="2726939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掌握补三视图缺线的基本方法和技巧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正文"/>
          <p:cNvSpPr txBox="1"/>
          <p:nvPr>
            <p:custDataLst>
              <p:tags r:id="rId30"/>
            </p:custDataLst>
          </p:nvPr>
        </p:nvSpPr>
        <p:spPr>
          <a:xfrm>
            <a:off x="1786752" y="2726939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理解投影面的选择和投影方向的确定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正文"/>
          <p:cNvSpPr txBox="1"/>
          <p:nvPr>
            <p:custDataLst>
              <p:tags r:id="rId31"/>
            </p:custDataLst>
          </p:nvPr>
        </p:nvSpPr>
        <p:spPr>
          <a:xfrm>
            <a:off x="644657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学会识别和判断三视图中的缺线情况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正文"/>
          <p:cNvSpPr txBox="1"/>
          <p:nvPr>
            <p:custDataLst>
              <p:tags r:id="rId32"/>
            </p:custDataLst>
          </p:nvPr>
        </p:nvSpPr>
        <p:spPr>
          <a:xfrm>
            <a:off x="3581404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掌握三视图之间的对应关系和投影规律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https://d.book118.com/706203215022010031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i*1_1"/>
  <p:tag name="KSO_WM_UNIT_INDEX" val="1_1"/>
  <p:tag name="KSO_WM_UNIT_LAYERLEVEL" val="1_1"/>
  <p:tag name="KSO_WM_UNIT_TYPE" val="l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i*1_2"/>
  <p:tag name="KSO_WM_UNIT_INDEX" val="1_2"/>
  <p:tag name="KSO_WM_UNIT_LAYERLEVEL" val="1_1"/>
  <p:tag name="KSO_WM_UNIT_TYPE" val="l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1_1"/>
  <p:tag name="KSO_WM_UNIT_INDEX" val="1_1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1_3"/>
  <p:tag name="KSO_WM_UNIT_INDEX" val="1_1_3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2_1"/>
  <p:tag name="KSO_WM_UNIT_INDEX" val="1_2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2_3"/>
  <p:tag name="KSO_WM_UNIT_INDEX" val="1_2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5_1"/>
  <p:tag name="KSO_WM_UNIT_INDEX" val="1_5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5_3"/>
  <p:tag name="KSO_WM_UNIT_INDEX" val="1_5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3_1"/>
  <p:tag name="KSO_WM_UNIT_INDEX" val="1_3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3_3"/>
  <p:tag name="KSO_WM_UNIT_INDEX" val="1_3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4_1"/>
  <p:tag name="KSO_WM_UNIT_INDEX" val="1_4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4_3"/>
  <p:tag name="KSO_WM_UNIT_INDEX" val="1_4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34,&quot;width&quot;:805.5537795275592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4*l_h_i*1_1_1"/>
  <p:tag name="KSO_WM_UNIT_INDEX" val="1_1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4*l_h_i*1_1_2"/>
  <p:tag name="KSO_WM_UNIT_INDEX" val="1_1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4*l_h_i*1_2_1"/>
  <p:tag name="KSO_WM_UNIT_INDEX" val="1_2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4*l_h_i*1_2_2"/>
  <p:tag name="KSO_WM_UNIT_INDEX" val="1_2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4*l_h_i*1_3_1"/>
  <p:tag name="KSO_WM_UNIT_INDEX" val="1_3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4*l_h_i*1_3_2"/>
  <p:tag name="KSO_WM_UNIT_INDEX" val="1_3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4*l_h_i*1_4_1"/>
  <p:tag name="KSO_WM_UNIT_INDEX" val="1_4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4*l_h_i*1_4_2"/>
  <p:tag name="KSO_WM_UNIT_INDEX" val="1_4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4*l_h_i*1_5_1"/>
  <p:tag name="KSO_WM_UNIT_INDEX" val="1_5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4*l_h_i*1_5_2"/>
  <p:tag name="KSO_WM_UNIT_INDEX" val="1_5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二 章"/>
  <p:tag name="KSO_WM_UNIT_TYPE" val="e"/>
  <p:tag name="KSO_WM_UNIT_VALUE" val="6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65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三 章"/>
  <p:tag name="KSO_WM_UNIT_TYPE" val="e"/>
  <p:tag name="KSO_WM_UNIT_VALUE" val="6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16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"/>
  <p:tag name="KSO_WM_UNIT_INDEX" val="1_1"/>
  <p:tag name="KSO_WM_UNIT_LAYERLEVEL" val="1_1"/>
  <p:tag name="KSO_WM_UNIT_TYPE" val="l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"/>
  <p:tag name="KSO_WM_UNIT_INDEX" val="1_2"/>
  <p:tag name="KSO_WM_UNIT_LAYERLEVEL" val="1_1"/>
  <p:tag name="KSO_WM_UNIT_LINE_FORE_SCHEMECOLOR_INDEX" val="5"/>
  <p:tag name="KSO_WM_UNIT_TYPE" val="l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3"/>
  <p:tag name="KSO_WM_UNIT_INDEX" val="1_3"/>
  <p:tag name="KSO_WM_UNIT_LAYERLEVEL" val="1_1"/>
  <p:tag name="KSO_WM_UNIT_TYPE" val="l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4"/>
  <p:tag name="KSO_WM_UNIT_INDEX" val="1_4"/>
  <p:tag name="KSO_WM_UNIT_LAYERLEVEL" val="1_1"/>
  <p:tag name="KSO_WM_UNIT_LINE_FORE_SCHEMECOLOR_INDEX" val="5"/>
  <p:tag name="KSO_WM_UNIT_TYPE" val="l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5"/>
  <p:tag name="KSO_WM_UNIT_INDEX" val="1_5"/>
  <p:tag name="KSO_WM_UNIT_LAYERLEVEL" val="1_1"/>
  <p:tag name="KSO_WM_UNIT_TYPE" val="l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6"/>
  <p:tag name="KSO_WM_UNIT_INDEX" val="1_6"/>
  <p:tag name="KSO_WM_UNIT_LAYERLEVEL" val="1_1"/>
  <p:tag name="KSO_WM_UNIT_TYPE" val="l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7"/>
  <p:tag name="KSO_WM_UNIT_INDEX" val="1_7"/>
  <p:tag name="KSO_WM_UNIT_LAYERLEVEL" val="1_1"/>
  <p:tag name="KSO_WM_UNIT_LINE_FORE_SCHEMECOLOR_INDEX" val="5"/>
  <p:tag name="KSO_WM_UNIT_TYPE" val="l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8"/>
  <p:tag name="KSO_WM_UNIT_INDEX" val="1_8"/>
  <p:tag name="KSO_WM_UNIT_LAYERLEVEL" val="1_1"/>
  <p:tag name="KSO_WM_UNIT_LINE_FORE_SCHEMECOLOR_INDEX" val="5"/>
  <p:tag name="KSO_WM_UNIT_TYPE" val="l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9"/>
  <p:tag name="KSO_WM_UNIT_INDEX" val="1_9"/>
  <p:tag name="KSO_WM_UNIT_LAYERLEVEL" val="1_1"/>
  <p:tag name="KSO_WM_UNIT_LINE_FORE_SCHEMECOLOR_INDEX" val="5"/>
  <p:tag name="KSO_WM_UNIT_TYPE" val="l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0"/>
  <p:tag name="KSO_WM_UNIT_INDEX" val="1_10"/>
  <p:tag name="KSO_WM_UNIT_LAYERLEVEL" val="1_1"/>
  <p:tag name="KSO_WM_UNIT_TYPE" val="l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1"/>
  <p:tag name="KSO_WM_UNIT_INDEX" val="1_11"/>
  <p:tag name="KSO_WM_UNIT_LAYERLEVEL" val="1_1"/>
  <p:tag name="KSO_WM_UNIT_LINE_FORE_SCHEMECOLOR_INDEX" val="5"/>
  <p:tag name="KSO_WM_UNIT_TYPE" val="l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2"/>
  <p:tag name="KSO_WM_UNIT_INDEX" val="1_12"/>
  <p:tag name="KSO_WM_UNIT_LAYERLEVEL" val="1_1"/>
  <p:tag name="KSO_WM_UNIT_TYPE" val="l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3"/>
  <p:tag name="KSO_WM_UNIT_INDEX" val="1_13"/>
  <p:tag name="KSO_WM_UNIT_LAYERLEVEL" val="1_1"/>
  <p:tag name="KSO_WM_UNIT_TYPE" val="l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4"/>
  <p:tag name="KSO_WM_UNIT_INDEX" val="1_14"/>
  <p:tag name="KSO_WM_UNIT_LAYERLEVEL" val="1_1"/>
  <p:tag name="KSO_WM_UNIT_LINE_FORE_SCHEMECOLOR_INDEX" val="5"/>
  <p:tag name="KSO_WM_UNIT_TYPE" val="l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5"/>
  <p:tag name="KSO_WM_UNIT_INDEX" val="1_15"/>
  <p:tag name="KSO_WM_UNIT_LAYERLEVEL" val="1_1"/>
  <p:tag name="KSO_WM_UNIT_LINE_FORE_SCHEMECOLOR_INDEX" val="5"/>
  <p:tag name="KSO_WM_UNIT_TYPE" val="l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6"/>
  <p:tag name="KSO_WM_UNIT_INDEX" val="1_16"/>
  <p:tag name="KSO_WM_UNIT_LAYERLEVEL" val="1_1"/>
  <p:tag name="KSO_WM_UNIT_LINE_FORE_SCHEMECOLOR_INDEX" val="5"/>
  <p:tag name="KSO_WM_UNIT_TYPE" val="l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7"/>
  <p:tag name="KSO_WM_UNIT_INDEX" val="1_17"/>
  <p:tag name="KSO_WM_UNIT_LAYERLEVEL" val="1_1"/>
  <p:tag name="KSO_WM_UNIT_TYPE" val="l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8"/>
  <p:tag name="KSO_WM_UNIT_INDEX" val="1_18"/>
  <p:tag name="KSO_WM_UNIT_LAYERLEVEL" val="1_1"/>
  <p:tag name="KSO_WM_UNIT_LINE_FORE_SCHEMECOLOR_INDEX" val="5"/>
  <p:tag name="KSO_WM_UNIT_TYPE" val="l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9"/>
  <p:tag name="KSO_WM_UNIT_INDEX" val="1_19"/>
  <p:tag name="KSO_WM_UNIT_LAYERLEVEL" val="1_1"/>
  <p:tag name="KSO_WM_UNIT_TYPE" val="l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0"/>
  <p:tag name="KSO_WM_UNIT_INDEX" val="1_20"/>
  <p:tag name="KSO_WM_UNIT_LAYERLEVEL" val="1_1"/>
  <p:tag name="KSO_WM_UNIT_LINE_FORE_SCHEMECOLOR_INDEX" val="5"/>
  <p:tag name="KSO_WM_UNIT_TYPE" val="l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1"/>
  <p:tag name="KSO_WM_UNIT_INDEX" val="1_21"/>
  <p:tag name="KSO_WM_UNIT_LAYERLEVEL" val="1_1"/>
  <p:tag name="KSO_WM_UNIT_TYPE" val="l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2"/>
  <p:tag name="KSO_WM_UNIT_INDEX" val="1_22"/>
  <p:tag name="KSO_WM_UNIT_LAYERLEVEL" val="1_1"/>
  <p:tag name="KSO_WM_UNIT_TYPE" val="l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3"/>
  <p:tag name="KSO_WM_UNIT_INDEX" val="1_23"/>
  <p:tag name="KSO_WM_UNIT_LAYERLEVEL" val="1_1"/>
  <p:tag name="KSO_WM_UNIT_TYPE" val="l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4"/>
  <p:tag name="KSO_WM_UNIT_INDEX" val="1_24"/>
  <p:tag name="KSO_WM_UNIT_LAYERLEVEL" val="1_1"/>
  <p:tag name="KSO_WM_UNIT_TYPE" val="l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5"/>
  <p:tag name="KSO_WM_UNIT_INDEX" val="1_25"/>
  <p:tag name="KSO_WM_UNIT_LAYERLEVEL" val="1_1"/>
  <p:tag name="KSO_WM_UNIT_TYPE" val="l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6_1"/>
  <p:tag name="KSO_WM_UNIT_INDEX" val="1_6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5_1"/>
  <p:tag name="KSO_WM_UNIT_INDEX" val="1_5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 panose="020b0503020204020204" charset="-122"/>
        <a:ea typeface="微软雅黑" panose="020b0503020204020204" charset="-122"/>
        <a:cs typeface="Arial"/>
      </a:majorFont>
      <a:minorFont>
        <a:latin typeface="微软雅黑" panose="020b0503020204020204" charset="-122"/>
        <a:ea typeface="微软雅黑" panose="020b0503020204020204" charset="-122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微软雅黑</vt:lpstr>
      <vt:lpstr>Wingdings</vt:lpstr>
      <vt:lpstr>Calibri Light</vt:lpstr>
      <vt:lpstr>Office Theme</vt:lpstr>
      <vt:lpstr>补三视图缺线PPT课件</vt:lpstr>
      <vt:lpstr>目录</vt:lpstr>
      <vt:lpstr>什么是三视图</vt:lpstr>
      <vt:lpstr>三视图的概念</vt:lpstr>
      <vt:lpstr>三视图的重要性</vt:lpstr>
      <vt:lpstr>三视图的绘制方法</vt:lpstr>
      <vt:lpstr>如何补三视图缺线</vt:lpstr>
      <vt:lpstr>确定缺线位置</vt:lpstr>
      <vt:lpstr>确定投影关系</vt:lpstr>
      <vt:lpstr>确定其他视图的位置</vt:lpstr>
      <vt:lpstr>补全缺线</vt:lpstr>
      <vt:lpstr>补三视图缺线的技巧</vt:lpstr>
      <vt:lpstr>掌握基本投影规律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2024-08-29T12:22:51.158</cp:lastPrinted>
  <dcterms:created xsi:type="dcterms:W3CDTF">2024-08-29T04:22:51Z</dcterms:created>
  <dcterms:modified xsi:type="dcterms:W3CDTF">2024-08-29T04:22:53Z</dcterms:modified>
</cp:coreProperties>
</file>