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4" r:id="rId27"/>
  </p:sldIdLst>
  <p:sldSz cx="12192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tags" Target="tags/tag1.xml" /><Relationship Id="rId29" Type="http://schemas.openxmlformats.org/officeDocument/2006/relationships/presProps" Target="presProps.xml" /><Relationship Id="rId3" Type="http://schemas.openxmlformats.org/officeDocument/2006/relationships/slideMaster" Target="slideMasters/slideMaster3.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22D315F0-0B66-4EE8-9242-987C7E34A0D9}"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1" name="PlaceHolder 1"/>
          <p:cNvSpPr>
            <a:spLocks noGrp="1"/>
          </p:cNvSpPr>
          <p:nvPr>
            <p:ph type="sldImg"/>
          </p:nvPr>
        </p:nvSpPr>
        <p:spPr>
          <a:xfrm>
            <a:off x="685800" y="1143000"/>
            <a:ext cx="5486040" cy="3085920"/>
          </a:xfrm>
          <a:prstGeom prst="rect">
            <a:avLst/>
          </a:prstGeom>
          <a:ln w="0">
            <a:noFill/>
          </a:ln>
        </p:spPr>
      </p:sp>
      <p:sp>
        <p:nvSpPr>
          <p:cNvPr id="382"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3"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4" name="PlaceHolder 1"/>
          <p:cNvSpPr>
            <a:spLocks noGrp="1"/>
          </p:cNvSpPr>
          <p:nvPr>
            <p:ph type="sldImg"/>
          </p:nvPr>
        </p:nvSpPr>
        <p:spPr>
          <a:xfrm>
            <a:off x="685800" y="1143000"/>
            <a:ext cx="5486040" cy="3085920"/>
          </a:xfrm>
          <a:prstGeom prst="rect">
            <a:avLst/>
          </a:prstGeom>
          <a:ln w="0">
            <a:noFill/>
          </a:ln>
        </p:spPr>
      </p:sp>
      <p:sp>
        <p:nvSpPr>
          <p:cNvPr id="385"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6"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7" name="PlaceHolder 1"/>
          <p:cNvSpPr>
            <a:spLocks noGrp="1"/>
          </p:cNvSpPr>
          <p:nvPr>
            <p:ph type="sldImg"/>
          </p:nvPr>
        </p:nvSpPr>
        <p:spPr>
          <a:xfrm>
            <a:off x="685800" y="1143000"/>
            <a:ext cx="5486040" cy="3085920"/>
          </a:xfrm>
          <a:prstGeom prst="rect">
            <a:avLst/>
          </a:prstGeom>
          <a:ln w="0">
            <a:noFill/>
          </a:ln>
        </p:spPr>
      </p:sp>
      <p:sp>
        <p:nvSpPr>
          <p:cNvPr id="388"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9"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0" name="PlaceHolder 1"/>
          <p:cNvSpPr>
            <a:spLocks noGrp="1"/>
          </p:cNvSpPr>
          <p:nvPr>
            <p:ph type="sldImg"/>
          </p:nvPr>
        </p:nvSpPr>
        <p:spPr>
          <a:xfrm>
            <a:off x="685800" y="1143000"/>
            <a:ext cx="5486040" cy="3085920"/>
          </a:xfrm>
          <a:prstGeom prst="rect">
            <a:avLst/>
          </a:prstGeom>
          <a:ln w="0">
            <a:noFill/>
          </a:ln>
        </p:spPr>
      </p:sp>
      <p:sp>
        <p:nvSpPr>
          <p:cNvPr id="391"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2"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3" name="PlaceHolder 1"/>
          <p:cNvSpPr>
            <a:spLocks noGrp="1"/>
          </p:cNvSpPr>
          <p:nvPr>
            <p:ph type="sldImg"/>
          </p:nvPr>
        </p:nvSpPr>
        <p:spPr>
          <a:xfrm>
            <a:off x="685800" y="1143000"/>
            <a:ext cx="5486040" cy="3085920"/>
          </a:xfrm>
          <a:prstGeom prst="rect">
            <a:avLst/>
          </a:prstGeom>
          <a:ln w="0">
            <a:noFill/>
          </a:ln>
        </p:spPr>
      </p:sp>
      <p:sp>
        <p:nvSpPr>
          <p:cNvPr id="394"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5"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6" name="PlaceHolder 1"/>
          <p:cNvSpPr>
            <a:spLocks noGrp="1"/>
          </p:cNvSpPr>
          <p:nvPr>
            <p:ph type="sldImg"/>
          </p:nvPr>
        </p:nvSpPr>
        <p:spPr>
          <a:xfrm>
            <a:off x="685800" y="1143000"/>
            <a:ext cx="5486040" cy="3085920"/>
          </a:xfrm>
          <a:prstGeom prst="rect">
            <a:avLst/>
          </a:prstGeom>
          <a:ln w="0">
            <a:noFill/>
          </a:ln>
        </p:spPr>
      </p:sp>
      <p:sp>
        <p:nvSpPr>
          <p:cNvPr id="397"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8"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338F171-328E-4B9E-A0DD-BC0EE79BE7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AB2E23-1C1D-4ACD-80C0-AAA9B0597C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11F0473-E519-48D9-BFA7-A2792EEFD6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E7F5167-0E6A-475E-BFE5-3E998DE8C9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F6EE873-F305-4D40-9BE6-6D36D9A7CB8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CF54A32-A123-45C2-8EAA-952ECE21D59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B7F73A8-AA71-405A-AD91-A7185BEA4A3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59D29B-9DD6-4C89-B213-B27A153168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A65598-A250-4397-8A58-C76A4E9B9B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0F9224-6AB6-4FCB-9C42-CDB4D40333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A25245-956E-406D-BDAF-DB6BD16F0A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6DA912A0-772A-4CD7-916D-FDCFFD059B53}"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D64482B7-1E72-43D3-97E8-DCA6EBB4234B}"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 Id="rId3"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 Id="rId3" Type="http://schemas.openxmlformats.org/officeDocument/2006/relationships/image" Target="../media/image4.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4.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6204101050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激光焊接工艺参数调整</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63828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1800" b="0" strike="noStrike" spc="-1">
                <a:solidFill>
                  <a:schemeClr val="dk1"/>
                </a:solidFill>
                <a:latin typeface="Arial"/>
                <a:ea typeface="微软雅黑"/>
              </a:rPr>
              <a:t>制作人：</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老师 </a:t>
            </a: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1</a:t>
            </a:r>
            <a:r>
              <a:rPr lang="zh-CN" sz="2400" b="0" strike="noStrike" spc="-1">
                <a:solidFill>
                  <a:schemeClr val="accent1"/>
                </a:solidFill>
                <a:latin typeface="微软雅黑"/>
                <a:ea typeface="微软雅黑"/>
              </a:rPr>
              <a:t>章  简介</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2</a:t>
            </a:r>
            <a:r>
              <a:rPr lang="zh-CN" sz="2400" b="0" strike="noStrike" spc="-1">
                <a:solidFill>
                  <a:schemeClr val="accent1"/>
                </a:solidFill>
                <a:latin typeface="微软雅黑"/>
                <a:ea typeface="微软雅黑"/>
              </a:rPr>
              <a:t>章  激光焊接的工艺参数</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3</a:t>
            </a:r>
            <a:r>
              <a:rPr lang="zh-CN" sz="2400" b="0" strike="noStrike" spc="-1">
                <a:solidFill>
                  <a:schemeClr val="accent1"/>
                </a:solidFill>
                <a:latin typeface="微软雅黑"/>
                <a:ea typeface="微软雅黑"/>
              </a:rPr>
              <a:t>章  激光焊接工艺参数调整方法</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4</a:t>
            </a:r>
            <a:r>
              <a:rPr lang="zh-CN" sz="2400" b="0" strike="noStrike" spc="-1">
                <a:solidFill>
                  <a:schemeClr val="accent1"/>
                </a:solidFill>
                <a:latin typeface="微软雅黑"/>
                <a:ea typeface="微软雅黑"/>
              </a:rPr>
              <a:t>章  激光焊接常见问题及解决方案</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5</a:t>
            </a:r>
            <a:r>
              <a:rPr lang="zh-CN" sz="2400" b="0" strike="noStrike" spc="-1">
                <a:solidFill>
                  <a:schemeClr val="accent1"/>
                </a:solidFill>
                <a:latin typeface="微软雅黑"/>
                <a:ea typeface="微软雅黑"/>
              </a:rPr>
              <a:t>章  激光焊接工艺参数优化</a:t>
            </a:r>
            <a:endParaRPr lang="en-US" sz="2400" b="0" strike="noStrike" spc="-1">
              <a:solidFill>
                <a:srgbClr val="000000"/>
              </a:solidFill>
              <a:latin typeface="Arial"/>
            </a:endParaRPr>
          </a:p>
          <a:p>
            <a:pPr defTabSz="914400">
              <a:lnSpc>
                <a:spcPct val="100000"/>
              </a:lnSpc>
            </a:pPr>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6</a:t>
            </a:r>
            <a:r>
              <a:rPr lang="zh-CN" sz="2400" b="0" strike="noStrike" spc="-1">
                <a:solidFill>
                  <a:schemeClr val="accent1"/>
                </a:solidFill>
                <a:latin typeface="微软雅黑"/>
                <a:ea typeface="微软雅黑"/>
              </a:rPr>
              <a:t>章  总结与展望</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激光焊接工艺概述</a:t>
            </a:r>
            <a:endParaRPr lang="en-US" sz="2200" b="0" strike="noStrike" spc="-1">
              <a:solidFill>
                <a:srgbClr val="000000"/>
              </a:solidFill>
              <a:latin typeface="Arial"/>
            </a:endParaRPr>
          </a:p>
        </p:txBody>
      </p:sp>
      <p:sp>
        <p:nvSpPr>
          <p:cNvPr id="82"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激光焊接是一种高效、精确的焊接方法，通过激光束的照射将工件表面熔化并完成熔池的形成，是现代制造业中常用的高端焊接技术之一。</a:t>
            </a:r>
            <a:endParaRPr lang="en-US" sz="14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84"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blipFill rotWithShape="0">
            <a:blip r:embed="rId2">
              <a:alphaModFix amt="84000"/>
            </a:blip>
            <a:stretch>
              <a:fillRect/>
            </a:stretch>
          </a:blip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5"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激光焊接工艺流程</a:t>
            </a:r>
            <a:endParaRPr lang="en-US" sz="3600" b="0" strike="noStrike" spc="-1">
              <a:solidFill>
                <a:schemeClr val="dk1"/>
              </a:solidFill>
              <a:latin typeface="Arial"/>
            </a:endParaRPr>
          </a:p>
        </p:txBody>
      </p:sp>
      <p:sp>
        <p:nvSpPr>
          <p:cNvPr id="86"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清洁工件表面</a:t>
            </a:r>
            <a:endParaRPr lang="en-US" sz="1400" b="0" strike="noStrike" spc="-1">
              <a:solidFill>
                <a:srgbClr val="000000"/>
              </a:solidFill>
              <a:latin typeface="Arial"/>
            </a:endParaRPr>
          </a:p>
        </p:txBody>
      </p:sp>
      <p:sp>
        <p:nvSpPr>
          <p:cNvPr id="87"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准备工作</a:t>
            </a:r>
            <a:endParaRPr lang="en-US" sz="1800" b="0" strike="noStrike" spc="-1">
              <a:solidFill>
                <a:srgbClr val="000000"/>
              </a:solidFill>
              <a:latin typeface="Arial"/>
            </a:endParaRPr>
          </a:p>
        </p:txBody>
      </p:sp>
      <p:sp>
        <p:nvSpPr>
          <p:cNvPr id="88"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功率、速度、焦距</a:t>
            </a:r>
            <a:endParaRPr lang="en-US" sz="1400" b="0" strike="noStrike" spc="-1">
              <a:solidFill>
                <a:srgbClr val="000000"/>
              </a:solidFill>
              <a:latin typeface="Arial"/>
            </a:endParaRPr>
          </a:p>
        </p:txBody>
      </p:sp>
      <p:sp>
        <p:nvSpPr>
          <p:cNvPr id="89"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设定焊接参数</a:t>
            </a:r>
            <a:endParaRPr lang="en-US" sz="1800" b="0" strike="noStrike" spc="-1">
              <a:solidFill>
                <a:srgbClr val="000000"/>
              </a:solidFill>
              <a:latin typeface="Arial"/>
            </a:endParaRPr>
          </a:p>
        </p:txBody>
      </p:sp>
      <p:sp>
        <p:nvSpPr>
          <p:cNvPr id="90"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保持精准对齐</a:t>
            </a:r>
            <a:endParaRPr lang="en-US" sz="1400" b="0" strike="noStrike" spc="-1">
              <a:solidFill>
                <a:srgbClr val="000000"/>
              </a:solidFill>
              <a:latin typeface="Arial"/>
            </a:endParaRPr>
          </a:p>
        </p:txBody>
      </p:sp>
      <p:sp>
        <p:nvSpPr>
          <p:cNvPr id="91"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定位工件</a:t>
            </a:r>
            <a:endParaRPr lang="en-US" sz="1800" b="0" strike="noStrike" spc="-1">
              <a:solidFill>
                <a:srgbClr val="000000"/>
              </a:solidFill>
              <a:latin typeface="Arial"/>
            </a:endParaRPr>
          </a:p>
        </p:txBody>
      </p:sp>
      <p:sp>
        <p:nvSpPr>
          <p:cNvPr id="92"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持续稳定激光束</a:t>
            </a:r>
            <a:endParaRPr lang="en-US" sz="1400" b="0" strike="noStrike" spc="-1">
              <a:solidFill>
                <a:srgbClr val="000000"/>
              </a:solidFill>
              <a:latin typeface="Arial"/>
            </a:endParaRPr>
          </a:p>
        </p:txBody>
      </p:sp>
      <p:sp>
        <p:nvSpPr>
          <p:cNvPr id="93"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开始焊接</a:t>
            </a:r>
            <a:endParaRPr lang="en-US" sz="18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4"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激光焊接的优势</a:t>
            </a:r>
            <a:endParaRPr lang="en-US" sz="3600" b="0" strike="noStrike" spc="-1">
              <a:solidFill>
                <a:schemeClr val="dk1"/>
              </a:solidFill>
              <a:latin typeface="Arial"/>
            </a:endParaRPr>
          </a:p>
        </p:txBody>
      </p:sp>
      <p:sp>
        <p:nvSpPr>
          <p:cNvPr id="95"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无气孔、熔裂</a:t>
            </a:r>
            <a:endParaRPr lang="en-US" sz="1400" b="0" strike="noStrike" spc="-1">
              <a:solidFill>
                <a:srgbClr val="000000"/>
              </a:solidFill>
              <a:latin typeface="Arial"/>
            </a:endParaRPr>
          </a:p>
        </p:txBody>
      </p:sp>
      <p:sp>
        <p:nvSpPr>
          <p:cNvPr id="96"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高焊接质量</a:t>
            </a:r>
            <a:endParaRPr lang="en-US" sz="2000" b="0" strike="noStrike" spc="-1">
              <a:solidFill>
                <a:srgbClr val="000000"/>
              </a:solidFill>
              <a:latin typeface="Arial"/>
            </a:endParaRPr>
          </a:p>
        </p:txBody>
      </p:sp>
      <p:sp>
        <p:nvSpPr>
          <p:cNvPr id="97"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8"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99"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提高生产效率</a:t>
            </a:r>
            <a:endParaRPr lang="en-US" sz="1400" b="0" strike="noStrike" spc="-1">
              <a:solidFill>
                <a:srgbClr val="000000"/>
              </a:solidFill>
              <a:latin typeface="Arial"/>
            </a:endParaRPr>
          </a:p>
        </p:txBody>
      </p:sp>
      <p:sp>
        <p:nvSpPr>
          <p:cNvPr id="100"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高效率和精确性</a:t>
            </a:r>
            <a:endParaRPr lang="en-US" sz="2000" b="0" strike="noStrike" spc="-1">
              <a:solidFill>
                <a:srgbClr val="000000"/>
              </a:solidFill>
              <a:latin typeface="Arial"/>
            </a:endParaRPr>
          </a:p>
        </p:txBody>
      </p:sp>
      <p:sp>
        <p:nvSpPr>
          <p:cNvPr id="10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2"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减少变形</a:t>
            </a:r>
            <a:endParaRPr lang="en-US" sz="1400" b="0" strike="noStrike" spc="-1">
              <a:solidFill>
                <a:srgbClr val="000000"/>
              </a:solidFill>
              <a:latin typeface="Arial"/>
            </a:endParaRPr>
          </a:p>
        </p:txBody>
      </p:sp>
      <p:sp>
        <p:nvSpPr>
          <p:cNvPr id="103"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较小的热影响区</a:t>
            </a:r>
            <a:endParaRPr lang="en-US" sz="20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4"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激光焊接的应用领域</a:t>
            </a:r>
            <a:endParaRPr lang="en-US" sz="3600" b="0" strike="noStrike" spc="-1">
              <a:solidFill>
                <a:schemeClr val="dk1"/>
              </a:solidFill>
              <a:latin typeface="Arial"/>
            </a:endParaRPr>
          </a:p>
        </p:txBody>
      </p:sp>
      <p:sp>
        <p:nvSpPr>
          <p:cNvPr id="105"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车身组件焊接</a:t>
            </a:r>
            <a:endParaRPr lang="en-US" sz="1400" b="0" strike="noStrike" spc="-1">
              <a:solidFill>
                <a:srgbClr val="000000"/>
              </a:solidFill>
              <a:latin typeface="Arial"/>
            </a:endParaRPr>
          </a:p>
        </p:txBody>
      </p:sp>
      <p:sp>
        <p:nvSpPr>
          <p:cNvPr id="106"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汽车制造</a:t>
            </a:r>
            <a:endParaRPr lang="en-US" sz="1800" b="0" strike="noStrike" spc="-1">
              <a:solidFill>
                <a:srgbClr val="000000"/>
              </a:solidFill>
              <a:latin typeface="Arial"/>
            </a:endParaRPr>
          </a:p>
        </p:txBody>
      </p:sp>
      <p:sp>
        <p:nvSpPr>
          <p:cNvPr id="107"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航空发动机零部件</a:t>
            </a:r>
            <a:endParaRPr lang="en-US" sz="1400" b="0" strike="noStrike" spc="-1">
              <a:solidFill>
                <a:srgbClr val="000000"/>
              </a:solidFill>
              <a:latin typeface="Arial"/>
            </a:endParaRPr>
          </a:p>
        </p:txBody>
      </p:sp>
      <p:sp>
        <p:nvSpPr>
          <p:cNvPr id="108"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航空航天</a:t>
            </a:r>
            <a:endParaRPr lang="en-US" sz="1800" b="0" strike="noStrike" spc="-1">
              <a:solidFill>
                <a:srgbClr val="000000"/>
              </a:solidFill>
              <a:latin typeface="Arial"/>
            </a:endParaRPr>
          </a:p>
        </p:txBody>
      </p:sp>
      <p:sp>
        <p:nvSpPr>
          <p:cNvPr id="109"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半导体器件封装</a:t>
            </a:r>
            <a:endParaRPr lang="en-US" sz="1400" b="0" strike="noStrike" spc="-1">
              <a:solidFill>
                <a:srgbClr val="000000"/>
              </a:solidFill>
              <a:latin typeface="Arial"/>
            </a:endParaRPr>
          </a:p>
        </p:txBody>
      </p:sp>
      <p:sp>
        <p:nvSpPr>
          <p:cNvPr id="110"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电子设备</a:t>
            </a:r>
            <a:endParaRPr lang="en-US" sz="1800" b="0" strike="noStrike" spc="-1">
              <a:solidFill>
                <a:srgbClr val="000000"/>
              </a:solidFill>
              <a:latin typeface="Arial"/>
            </a:endParaRPr>
          </a:p>
        </p:txBody>
      </p:sp>
      <p:sp>
        <p:nvSpPr>
          <p:cNvPr id="111"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12"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3"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激光焊接的应用领域</a:t>
            </a:r>
            <a:endParaRPr lang="en-US" sz="3600" b="0" strike="noStrike" spc="-1">
              <a:solidFill>
                <a:schemeClr val="dk1"/>
              </a:solidFill>
              <a:latin typeface="Arial"/>
            </a:endParaRPr>
          </a:p>
        </p:txBody>
      </p:sp>
      <p:sp>
        <p:nvSpPr>
          <p:cNvPr id="114"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激光焊接应用广泛，涵盖汽车制造、航空航天、电子设备等领域。在汽车制造中，激光焊接常用于车身组件的焊接，提高了焊接质量和生产效率。在航空航天领域，激光焊接被应用于航空发动机零部件的连接，具有高精度和高强度。而在电子设备行业，激光焊接被用于半导体器件封装，确保了器件的可靠性和稳定性。</a:t>
            </a:r>
            <a:endParaRPr lang="en-US" sz="16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5"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激光焊接的优势</a:t>
            </a:r>
            <a:endParaRPr lang="en-US" sz="3600" b="0" strike="noStrike" spc="-1">
              <a:solidFill>
                <a:schemeClr val="dk1"/>
              </a:solidFill>
              <a:latin typeface="Arial"/>
            </a:endParaRPr>
          </a:p>
        </p:txBody>
      </p:sp>
      <p:sp>
        <p:nvSpPr>
          <p:cNvPr id="116"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无气孔、熔裂</a:t>
            </a:r>
            <a:endParaRPr lang="en-US" sz="1400" b="0" strike="noStrike" spc="-1">
              <a:solidFill>
                <a:srgbClr val="000000"/>
              </a:solidFill>
              <a:latin typeface="Arial"/>
            </a:endParaRPr>
          </a:p>
        </p:txBody>
      </p:sp>
      <p:sp>
        <p:nvSpPr>
          <p:cNvPr id="117"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高焊接质量</a:t>
            </a:r>
            <a:endParaRPr lang="en-US" sz="1800" b="0" strike="noStrike" spc="-1">
              <a:solidFill>
                <a:srgbClr val="000000"/>
              </a:solidFill>
              <a:latin typeface="Arial"/>
            </a:endParaRPr>
          </a:p>
        </p:txBody>
      </p:sp>
      <p:sp>
        <p:nvSpPr>
          <p:cNvPr id="118"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减少变形</a:t>
            </a:r>
            <a:endParaRPr lang="en-US" sz="1400" b="0" strike="noStrike" spc="-1">
              <a:solidFill>
                <a:srgbClr val="000000"/>
              </a:solidFill>
              <a:latin typeface="Arial"/>
            </a:endParaRPr>
          </a:p>
        </p:txBody>
      </p:sp>
      <p:sp>
        <p:nvSpPr>
          <p:cNvPr id="119"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较小的热影响区</a:t>
            </a:r>
            <a:endParaRPr lang="en-US" sz="1800" b="0" strike="noStrike" spc="-1">
              <a:solidFill>
                <a:srgbClr val="000000"/>
              </a:solidFill>
              <a:latin typeface="Arial"/>
            </a:endParaRPr>
          </a:p>
        </p:txBody>
      </p:sp>
      <p:sp>
        <p:nvSpPr>
          <p:cNvPr id="120"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提高生产效率</a:t>
            </a:r>
            <a:endParaRPr lang="en-US" sz="1400" b="0" strike="noStrike" spc="-1">
              <a:solidFill>
                <a:srgbClr val="000000"/>
              </a:solidFill>
              <a:latin typeface="Arial"/>
            </a:endParaRPr>
          </a:p>
        </p:txBody>
      </p:sp>
      <p:sp>
        <p:nvSpPr>
          <p:cNvPr id="121"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高效率和精确性</a:t>
            </a:r>
            <a:endParaRPr lang="en-US" sz="1800" b="0" strike="noStrike" spc="-1">
              <a:solidFill>
                <a:srgbClr val="000000"/>
              </a:solidFill>
              <a:latin typeface="Arial"/>
            </a:endParaRPr>
          </a:p>
        </p:txBody>
      </p:sp>
      <p:sp>
        <p:nvSpPr>
          <p:cNvPr id="122"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23"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5"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激光焊接的工艺参数</a:t>
            </a:r>
            <a:endParaRPr lang="en-US" sz="3600" b="0" strike="noStrike" spc="-1">
              <a:solidFill>
                <a:schemeClr val="dk1"/>
              </a:solidFill>
              <a:latin typeface="Arial"/>
            </a:endParaRPr>
          </a:p>
        </p:txBody>
      </p:sp>
      <p:sp>
        <p:nvSpPr>
          <p:cNvPr id="12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8"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激光焊接的工艺参数调整</a:t>
            </a:r>
            <a:endParaRPr lang="en-US" sz="2200" b="0" strike="noStrike" spc="-1">
              <a:solidFill>
                <a:srgbClr val="000000"/>
              </a:solidFill>
              <a:latin typeface="Arial"/>
            </a:endParaRPr>
          </a:p>
        </p:txBody>
      </p:sp>
      <p:sp>
        <p:nvSpPr>
          <p:cNvPr id="129"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激光焊接是一种高效、精确的焊接方式，但其焊接质量和速度取决于各种工艺参数的调整。在实际应用中，激光功率、焦距、焊丝速度和感应器灵敏度是影响焊接效果的关键参数。接下来将详细介绍这些参数的调整对焊接的影响。</a:t>
            </a:r>
            <a:endParaRPr lang="en-US" sz="1400" b="0" strike="noStrike" spc="-1">
              <a:solidFill>
                <a:srgbClr val="000000"/>
              </a:solidFill>
              <a:latin typeface="Arial"/>
            </a:endParaRPr>
          </a:p>
        </p:txBody>
      </p:sp>
      <p:sp>
        <p:nvSpPr>
          <p:cNvPr id="13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131"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blipFill rotWithShape="0">
            <a:blip r:embed="rId2">
              <a:alphaModFix amt="84000"/>
            </a:blip>
            <a:stretch>
              <a:fillRect/>
            </a:stretch>
          </a:blip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2"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激光功率</a:t>
            </a:r>
            <a:endParaRPr lang="en-US" sz="3600" b="0" strike="noStrike" spc="-1">
              <a:solidFill>
                <a:schemeClr val="dk1"/>
              </a:solidFill>
              <a:latin typeface="Arial"/>
            </a:endParaRPr>
          </a:p>
        </p:txBody>
      </p:sp>
      <p:sp>
        <p:nvSpPr>
          <p:cNvPr id="133"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工艺参数调整</a:t>
            </a:r>
            <a:endParaRPr lang="en-US" sz="1400" b="0" strike="noStrike" spc="-1">
              <a:solidFill>
                <a:srgbClr val="000000"/>
              </a:solidFill>
              <a:latin typeface="Arial"/>
            </a:endParaRPr>
          </a:p>
        </p:txBody>
      </p:sp>
      <p:sp>
        <p:nvSpPr>
          <p:cNvPr id="134"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影响焊缝质量和焊接速度</a:t>
            </a:r>
            <a:endParaRPr lang="en-US" sz="1800" b="0" strike="noStrike" spc="-1">
              <a:solidFill>
                <a:srgbClr val="000000"/>
              </a:solidFill>
              <a:latin typeface="Arial"/>
            </a:endParaRPr>
          </a:p>
        </p:txBody>
      </p:sp>
      <p:sp>
        <p:nvSpPr>
          <p:cNvPr id="135"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工艺参数调整</a:t>
            </a:r>
            <a:endParaRPr lang="en-US" sz="1400" b="0" strike="noStrike" spc="-1">
              <a:solidFill>
                <a:srgbClr val="000000"/>
              </a:solidFill>
              <a:latin typeface="Arial"/>
            </a:endParaRPr>
          </a:p>
        </p:txBody>
      </p:sp>
      <p:sp>
        <p:nvSpPr>
          <p:cNvPr id="136"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受材料和板厚影响</a:t>
            </a:r>
            <a:endParaRPr lang="en-US" sz="1800" b="0" strike="noStrike" spc="-1">
              <a:solidFill>
                <a:srgbClr val="000000"/>
              </a:solidFill>
              <a:latin typeface="Arial"/>
            </a:endParaRPr>
          </a:p>
        </p:txBody>
      </p:sp>
      <p:sp>
        <p:nvSpPr>
          <p:cNvPr id="137"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38"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
        <p:nvSpPr>
          <p:cNvPr id="139"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40"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1"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焦距</a:t>
            </a:r>
            <a:endParaRPr lang="en-US" sz="3600" b="0" strike="noStrike" spc="-1">
              <a:solidFill>
                <a:schemeClr val="dk1"/>
              </a:solidFill>
              <a:latin typeface="Arial"/>
            </a:endParaRPr>
          </a:p>
        </p:txBody>
      </p:sp>
      <p:sp>
        <p:nvSpPr>
          <p:cNvPr id="142"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工艺参数调整</a:t>
            </a:r>
            <a:endParaRPr lang="en-US" sz="1400" b="0" strike="noStrike" spc="-1">
              <a:solidFill>
                <a:srgbClr val="000000"/>
              </a:solidFill>
              <a:latin typeface="Arial"/>
            </a:endParaRPr>
          </a:p>
        </p:txBody>
      </p:sp>
      <p:sp>
        <p:nvSpPr>
          <p:cNvPr id="143"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焦点位置的调整</a:t>
            </a:r>
            <a:endParaRPr lang="en-US" sz="1800" b="0" strike="noStrike" spc="-1">
              <a:solidFill>
                <a:srgbClr val="000000"/>
              </a:solidFill>
              <a:latin typeface="Arial"/>
            </a:endParaRPr>
          </a:p>
        </p:txBody>
      </p:sp>
      <p:sp>
        <p:nvSpPr>
          <p:cNvPr id="144"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工艺参数调整</a:t>
            </a:r>
            <a:endParaRPr lang="en-US" sz="1400" b="0" strike="noStrike" spc="-1">
              <a:solidFill>
                <a:srgbClr val="000000"/>
              </a:solidFill>
              <a:latin typeface="Arial"/>
            </a:endParaRPr>
          </a:p>
        </p:txBody>
      </p:sp>
      <p:sp>
        <p:nvSpPr>
          <p:cNvPr id="145"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影响焊接深度</a:t>
            </a:r>
            <a:endParaRPr lang="en-US" sz="1800" b="0" strike="noStrike" spc="-1">
              <a:solidFill>
                <a:srgbClr val="000000"/>
              </a:solidFill>
              <a:latin typeface="Arial"/>
            </a:endParaRPr>
          </a:p>
        </p:txBody>
      </p:sp>
      <p:sp>
        <p:nvSpPr>
          <p:cNvPr id="146"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47"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
        <p:nvSpPr>
          <p:cNvPr id="148"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49"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0"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焊丝速度</a:t>
            </a:r>
            <a:endParaRPr lang="en-US" sz="3600" b="0" strike="noStrike" spc="-1">
              <a:solidFill>
                <a:schemeClr val="dk1"/>
              </a:solidFill>
              <a:latin typeface="Arial"/>
            </a:endParaRPr>
          </a:p>
        </p:txBody>
      </p:sp>
      <p:sp>
        <p:nvSpPr>
          <p:cNvPr id="151" name="image"/>
          <p:cNvSpPr/>
          <p:nvPr/>
        </p:nvSpPr>
        <p:spPr>
          <a:xfrm>
            <a:off x="7813800" y="0"/>
            <a:ext cx="4377960" cy="4380480"/>
          </a:xfrm>
          <a:custGeom>
            <a:gdLst>
              <a:gd name="textAreaLeft" fmla="*/ 0 w 4377960"/>
              <a:gd name="textAreaRight" fmla="*/ 4378320 w 4377960"/>
              <a:gd name="textAreaTop" fmla="*/ 0 h 4380480"/>
              <a:gd name="textAreaBottom" fmla="*/ 4380840 h 4380480"/>
            </a:gdLst>
            <a:rect l="textAreaLeft" t="textAreaTop" r="textAreaRight" b="textAreaBottom"/>
            <a:pathLst>
              <a:path w="6036950" h="6040857">
                <a:moveTo>
                  <a:pt x="2276483" y="0"/>
                </a:moveTo>
                <a:lnTo>
                  <a:pt x="6036950" y="0"/>
                </a:lnTo>
                <a:lnTo>
                  <a:pt x="6036950" y="2936006"/>
                </a:lnTo>
                <a:lnTo>
                  <a:pt x="4238679" y="5156686"/>
                </a:lnTo>
                <a:cubicBezTo>
                  <a:pt x="3409718" y="6180367"/>
                  <a:pt x="1907854" y="6338220"/>
                  <a:pt x="884172" y="5509259"/>
                </a:cubicBezTo>
                <a:cubicBezTo>
                  <a:pt x="-139509" y="4680298"/>
                  <a:pt x="-297361" y="3178434"/>
                  <a:pt x="531600" y="2154752"/>
                </a:cubicBezTo>
                <a:close/>
              </a:path>
            </a:pathLst>
          </a:custGeom>
          <a:blipFill rotWithShape="0">
            <a:blip r:embed="rId2"/>
            <a:stretch>
              <a:fillRect/>
            </a:stretch>
          </a:blipFill>
          <a:ln w="9525">
            <a:solidFill>
              <a:srgbClr val="000000">
                <a:lumMod val="40000"/>
                <a:lumOff val="60000"/>
                <a:alpha val="50000"/>
              </a:srgbClr>
            </a:solidFill>
            <a:round/>
          </a:ln>
          <a:effectLst>
            <a:outerShdw dist="253959" dir="4201429" algn="ctr" rotWithShape="0">
              <a:schemeClr val="accent1">
                <a:alpha val="15000"/>
              </a:schemeClr>
            </a:outerShdw>
          </a:effectLst>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52"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工艺参数调整</a:t>
            </a:r>
            <a:endParaRPr lang="en-US" sz="1400" b="0" strike="noStrike" spc="-1">
              <a:solidFill>
                <a:srgbClr val="000000"/>
              </a:solidFill>
              <a:latin typeface="Arial"/>
            </a:endParaRPr>
          </a:p>
        </p:txBody>
      </p:sp>
      <p:sp>
        <p:nvSpPr>
          <p:cNvPr id="153"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控制熔池形成</a:t>
            </a:r>
            <a:endParaRPr lang="en-US" sz="2000" b="0" strike="noStrike" spc="-1">
              <a:solidFill>
                <a:srgbClr val="000000"/>
              </a:solidFill>
              <a:latin typeface="Arial"/>
            </a:endParaRPr>
          </a:p>
        </p:txBody>
      </p:sp>
      <p:sp>
        <p:nvSpPr>
          <p:cNvPr id="154"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5"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56"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57"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1"/>
                </a:solidFill>
                <a:latin typeface="微软雅黑"/>
                <a:ea typeface="微软雅黑"/>
              </a:rPr>
              <a:t> </a:t>
            </a:r>
            <a:endParaRPr lang="en-US" sz="2000" b="0" strike="noStrike" spc="-1">
              <a:solidFill>
                <a:srgbClr val="000000"/>
              </a:solidFill>
              <a:latin typeface="Arial"/>
            </a:endParaRPr>
          </a:p>
        </p:txBody>
      </p:sp>
      <p:sp>
        <p:nvSpPr>
          <p:cNvPr id="15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9"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工艺参数调整</a:t>
            </a:r>
            <a:endParaRPr lang="en-US" sz="1400" b="0" strike="noStrike" spc="-1">
              <a:solidFill>
                <a:srgbClr val="000000"/>
              </a:solidFill>
              <a:latin typeface="Arial"/>
            </a:endParaRPr>
          </a:p>
        </p:txBody>
      </p:sp>
      <p:sp>
        <p:nvSpPr>
          <p:cNvPr id="160"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影响焊缝形貌</a:t>
            </a:r>
            <a:endParaRPr lang="en-US" sz="20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2"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调整焊接速度</a:t>
            </a:r>
            <a:endParaRPr lang="en-US" sz="1800" b="0" strike="noStrike" spc="-1">
              <a:solidFill>
                <a:srgbClr val="000000"/>
              </a:solidFill>
              <a:latin typeface="Arial"/>
            </a:endParaRPr>
          </a:p>
        </p:txBody>
      </p:sp>
      <p:sp>
        <p:nvSpPr>
          <p:cNvPr id="163" name="content.2.content"/>
          <p:cNvSpPr/>
          <p:nvPr/>
        </p:nvSpPr>
        <p:spPr>
          <a:xfrm>
            <a:off x="3676680" y="2511360"/>
            <a:ext cx="2067120" cy="291924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提高焊接效率</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控制焊接质量</a:t>
            </a:r>
            <a:endParaRPr lang="en-US" sz="1200" b="0" strike="noStrike" spc="-1">
              <a:solidFill>
                <a:srgbClr val="000000"/>
              </a:solidFill>
              <a:latin typeface="Arial"/>
            </a:endParaRPr>
          </a:p>
        </p:txBody>
      </p:sp>
      <p:sp>
        <p:nvSpPr>
          <p:cNvPr id="16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5" name="content.3.title"/>
          <p:cNvSpPr/>
          <p:nvPr/>
        </p:nvSpPr>
        <p:spPr>
          <a:xfrm>
            <a:off x="6460560" y="21114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66" name="content.3.content"/>
          <p:cNvSpPr/>
          <p:nvPr/>
        </p:nvSpPr>
        <p:spPr>
          <a:xfrm>
            <a:off x="6424200" y="2511360"/>
            <a:ext cx="209592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16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8"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69" name="content.4.content"/>
          <p:cNvSpPr/>
          <p:nvPr/>
        </p:nvSpPr>
        <p:spPr>
          <a:xfrm>
            <a:off x="9177480" y="2511360"/>
            <a:ext cx="207684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17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感应器灵敏度</a:t>
            </a:r>
            <a:endParaRPr lang="en-US" sz="3600" b="0" strike="noStrike" spc="-1">
              <a:solidFill>
                <a:schemeClr val="dk1"/>
              </a:solidFill>
              <a:latin typeface="Arial"/>
            </a:endParaRPr>
          </a:p>
        </p:txBody>
      </p:sp>
      <p:sp>
        <p:nvSpPr>
          <p:cNvPr id="17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2"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捕捉熔池信息</a:t>
            </a:r>
            <a:endParaRPr lang="en-US" sz="1800" b="0" strike="noStrike" spc="-1">
              <a:solidFill>
                <a:srgbClr val="000000"/>
              </a:solidFill>
              <a:latin typeface="Arial"/>
            </a:endParaRPr>
          </a:p>
        </p:txBody>
      </p:sp>
      <p:sp>
        <p:nvSpPr>
          <p:cNvPr id="173" name="content.1.content"/>
          <p:cNvSpPr/>
          <p:nvPr/>
        </p:nvSpPr>
        <p:spPr>
          <a:xfrm>
            <a:off x="882000" y="2511360"/>
            <a:ext cx="2082960" cy="298728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实时监控焊接质量</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调整焊接参数</a:t>
            </a:r>
            <a:endParaRPr lang="en-US" sz="12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4"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75"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通过合理调整激光焊接的工艺参数，可以获得更高质量的焊接结果。激光功率、焦距、焊丝速度和感应器灵敏度的正确设置对于控制焊接质量和效率至关重要。在实际应用中，工艺参数的调整需要结合具体情况，不断优化以实现最佳焊接效果。</a:t>
            </a:r>
            <a:endParaRPr lang="en-US" sz="16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77"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激光焊接工艺参数调整方法</a:t>
            </a:r>
            <a:endParaRPr lang="en-US" sz="3600" b="0" strike="noStrike" spc="-1">
              <a:solidFill>
                <a:schemeClr val="dk1"/>
              </a:solidFill>
              <a:latin typeface="Arial"/>
            </a:endParaRPr>
          </a:p>
        </p:txBody>
      </p:sp>
      <p:sp>
        <p:nvSpPr>
          <p:cNvPr id="17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0"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实验设计</a:t>
            </a:r>
            <a:endParaRPr lang="en-US" sz="2200" b="0" strike="noStrike" spc="-1">
              <a:solidFill>
                <a:srgbClr val="000000"/>
              </a:solidFill>
              <a:latin typeface="Arial"/>
            </a:endParaRPr>
          </a:p>
        </p:txBody>
      </p:sp>
      <p:sp>
        <p:nvSpPr>
          <p:cNvPr id="181"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在激光焊接工艺参数调整过程中，我们首先需要设定不同参数组合，并观察焊接效果。通过实验设计，可以逐步找到最适合的参数配置，提高焊接质量。</a:t>
            </a:r>
            <a:endParaRPr lang="en-US" sz="1400" b="0" strike="noStrike" spc="-1">
              <a:solidFill>
                <a:srgbClr val="000000"/>
              </a:solidFill>
              <a:latin typeface="Arial"/>
            </a:endParaRPr>
          </a:p>
        </p:txBody>
      </p:sp>
      <p:sp>
        <p:nvSpPr>
          <p:cNvPr id="18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183"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blipFill rotWithShape="0">
            <a:blip r:embed="rId2">
              <a:alphaModFix amt="84000"/>
            </a:blip>
            <a:stretch>
              <a:fillRect/>
            </a:stretch>
          </a:blip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4"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响应面法</a:t>
            </a:r>
            <a:endParaRPr lang="en-US" sz="3600" b="0" strike="noStrike" spc="-1">
              <a:solidFill>
                <a:schemeClr val="dk1"/>
              </a:solidFill>
              <a:latin typeface="Arial"/>
            </a:endParaRPr>
          </a:p>
        </p:txBody>
      </p:sp>
      <p:sp>
        <p:nvSpPr>
          <p:cNvPr id="185"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提高焊接质量</a:t>
            </a:r>
            <a:endParaRPr lang="en-US" sz="1400" b="0" strike="noStrike" spc="-1">
              <a:solidFill>
                <a:srgbClr val="000000"/>
              </a:solidFill>
              <a:latin typeface="Arial"/>
            </a:endParaRPr>
          </a:p>
        </p:txBody>
      </p:sp>
      <p:sp>
        <p:nvSpPr>
          <p:cNvPr id="186"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确定最优参数组合</a:t>
            </a:r>
            <a:endParaRPr lang="en-US" sz="1800" b="0" strike="noStrike" spc="-1">
              <a:solidFill>
                <a:srgbClr val="000000"/>
              </a:solidFill>
              <a:latin typeface="Arial"/>
            </a:endParaRPr>
          </a:p>
        </p:txBody>
      </p:sp>
      <p:sp>
        <p:nvSpPr>
          <p:cNvPr id="187"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调整参数优化工艺</a:t>
            </a:r>
            <a:endParaRPr lang="en-US" sz="1400" b="0" strike="noStrike" spc="-1">
              <a:solidFill>
                <a:srgbClr val="000000"/>
              </a:solidFill>
              <a:latin typeface="Arial"/>
            </a:endParaRPr>
          </a:p>
        </p:txBody>
      </p:sp>
      <p:sp>
        <p:nvSpPr>
          <p:cNvPr id="188"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关注焊接效果</a:t>
            </a:r>
            <a:endParaRPr lang="en-US" sz="1800" b="0" strike="noStrike" spc="-1">
              <a:solidFill>
                <a:srgbClr val="000000"/>
              </a:solidFill>
              <a:latin typeface="Arial"/>
            </a:endParaRPr>
          </a:p>
        </p:txBody>
      </p:sp>
      <p:sp>
        <p:nvSpPr>
          <p:cNvPr id="189"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提高生产效率</a:t>
            </a:r>
            <a:endParaRPr lang="en-US" sz="1400" b="0" strike="noStrike" spc="-1">
              <a:solidFill>
                <a:srgbClr val="000000"/>
              </a:solidFill>
              <a:latin typeface="Arial"/>
            </a:endParaRPr>
          </a:p>
        </p:txBody>
      </p:sp>
      <p:sp>
        <p:nvSpPr>
          <p:cNvPr id="190"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实践验证</a:t>
            </a:r>
            <a:endParaRPr lang="en-US" sz="1800" b="0" strike="noStrike" spc="-1">
              <a:solidFill>
                <a:srgbClr val="000000"/>
              </a:solidFill>
              <a:latin typeface="Arial"/>
            </a:endParaRPr>
          </a:p>
        </p:txBody>
      </p:sp>
      <p:sp>
        <p:nvSpPr>
          <p:cNvPr id="191"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92"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3"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灰度法</a:t>
            </a:r>
            <a:endParaRPr lang="en-US" sz="3600" b="0" strike="noStrike" spc="-1">
              <a:solidFill>
                <a:schemeClr val="dk1"/>
              </a:solidFill>
              <a:latin typeface="Arial"/>
            </a:endParaRPr>
          </a:p>
        </p:txBody>
      </p:sp>
      <p:sp>
        <p:nvSpPr>
          <p:cNvPr id="194"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提高焊接稳定性</a:t>
            </a:r>
            <a:endParaRPr lang="en-US" sz="1400" b="0" strike="noStrike" spc="-1">
              <a:solidFill>
                <a:srgbClr val="000000"/>
              </a:solidFill>
              <a:latin typeface="Arial"/>
            </a:endParaRPr>
          </a:p>
        </p:txBody>
      </p:sp>
      <p:sp>
        <p:nvSpPr>
          <p:cNvPr id="195"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依据灰度变化调整参数</a:t>
            </a:r>
            <a:endParaRPr lang="en-US" sz="1800" b="0" strike="noStrike" spc="-1">
              <a:solidFill>
                <a:srgbClr val="000000"/>
              </a:solidFill>
              <a:latin typeface="Arial"/>
            </a:endParaRPr>
          </a:p>
        </p:txBody>
      </p:sp>
      <p:sp>
        <p:nvSpPr>
          <p:cNvPr id="196"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调整参数达到最佳状态</a:t>
            </a:r>
            <a:endParaRPr lang="en-US" sz="1400" b="0" strike="noStrike" spc="-1">
              <a:solidFill>
                <a:srgbClr val="000000"/>
              </a:solidFill>
              <a:latin typeface="Arial"/>
            </a:endParaRPr>
          </a:p>
        </p:txBody>
      </p:sp>
      <p:sp>
        <p:nvSpPr>
          <p:cNvPr id="197"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充分理解灰度特性</a:t>
            </a:r>
            <a:endParaRPr lang="en-US" sz="1800" b="0" strike="noStrike" spc="-1">
              <a:solidFill>
                <a:srgbClr val="000000"/>
              </a:solidFill>
              <a:latin typeface="Arial"/>
            </a:endParaRPr>
          </a:p>
        </p:txBody>
      </p:sp>
      <p:sp>
        <p:nvSpPr>
          <p:cNvPr id="198"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优化焊接工艺</a:t>
            </a:r>
            <a:endParaRPr lang="en-US" sz="1400" b="0" strike="noStrike" spc="-1">
              <a:solidFill>
                <a:srgbClr val="000000"/>
              </a:solidFill>
              <a:latin typeface="Arial"/>
            </a:endParaRPr>
          </a:p>
        </p:txBody>
      </p:sp>
      <p:sp>
        <p:nvSpPr>
          <p:cNvPr id="199"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灰度分析</a:t>
            </a:r>
            <a:endParaRPr lang="en-US" sz="1800" b="0" strike="noStrike" spc="-1">
              <a:solidFill>
                <a:srgbClr val="000000"/>
              </a:solidFill>
              <a:latin typeface="Arial"/>
            </a:endParaRPr>
          </a:p>
        </p:txBody>
      </p:sp>
      <p:sp>
        <p:nvSpPr>
          <p:cNvPr id="200"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201"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3"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遗传算法</a:t>
            </a:r>
            <a:endParaRPr lang="en-US" sz="2200" b="0" strike="noStrike" spc="-1">
              <a:solidFill>
                <a:srgbClr val="000000"/>
              </a:solidFill>
              <a:latin typeface="Arial"/>
            </a:endParaRPr>
          </a:p>
        </p:txBody>
      </p:sp>
      <p:sp>
        <p:nvSpPr>
          <p:cNvPr id="204"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在激光焊接工艺参数调整中，遗传算法是一种模拟自然选择过程的优化方法。通过遗传算法寻找最优解决方案，帮助我们找到最佳的焊接参数配置，提高生产效率和焊接质量。</a:t>
            </a:r>
            <a:endParaRPr lang="en-US" sz="1400" b="0" strike="noStrike" spc="-1">
              <a:solidFill>
                <a:srgbClr val="000000"/>
              </a:solidFill>
              <a:latin typeface="Arial"/>
            </a:endParaRPr>
          </a:p>
        </p:txBody>
      </p:sp>
      <p:sp>
        <p:nvSpPr>
          <p:cNvPr id="20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206"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blipFill rotWithShape="0">
            <a:blip r:embed="rId2">
              <a:alphaModFix amt="84000"/>
            </a:blip>
            <a:stretch>
              <a:fillRect/>
            </a:stretch>
          </a:blip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7"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参数优化对焊接的影响</a:t>
            </a:r>
            <a:endParaRPr lang="en-US" sz="3600" b="0" strike="noStrike" spc="-1">
              <a:solidFill>
                <a:schemeClr val="dk1"/>
              </a:solidFill>
              <a:latin typeface="Arial"/>
            </a:endParaRPr>
          </a:p>
        </p:txBody>
      </p:sp>
      <p:sp>
        <p:nvSpPr>
          <p:cNvPr id="208"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提高焊接精度</a:t>
            </a:r>
            <a:endParaRPr lang="en-US" sz="1400" b="0" strike="noStrike" spc="-1">
              <a:solidFill>
                <a:srgbClr val="000000"/>
              </a:solidFill>
              <a:latin typeface="Arial"/>
            </a:endParaRPr>
          </a:p>
        </p:txBody>
      </p:sp>
      <p:sp>
        <p:nvSpPr>
          <p:cNvPr id="209"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精准调整</a:t>
            </a:r>
            <a:endParaRPr lang="en-US" sz="1800" b="0" strike="noStrike" spc="-1">
              <a:solidFill>
                <a:srgbClr val="000000"/>
              </a:solidFill>
              <a:latin typeface="Arial"/>
            </a:endParaRPr>
          </a:p>
        </p:txBody>
      </p:sp>
      <p:sp>
        <p:nvSpPr>
          <p:cNvPr id="210"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保证焊接质量</a:t>
            </a:r>
            <a:endParaRPr lang="en-US" sz="1400" b="0" strike="noStrike" spc="-1">
              <a:solidFill>
                <a:srgbClr val="000000"/>
              </a:solidFill>
              <a:latin typeface="Arial"/>
            </a:endParaRPr>
          </a:p>
        </p:txBody>
      </p:sp>
      <p:sp>
        <p:nvSpPr>
          <p:cNvPr id="211"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平衡性考量</a:t>
            </a:r>
            <a:endParaRPr lang="en-US" sz="1800" b="0" strike="noStrike" spc="-1">
              <a:solidFill>
                <a:srgbClr val="000000"/>
              </a:solidFill>
              <a:latin typeface="Arial"/>
            </a:endParaRPr>
          </a:p>
        </p:txBody>
      </p:sp>
      <p:sp>
        <p:nvSpPr>
          <p:cNvPr id="212"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验证参数优化效果</a:t>
            </a:r>
            <a:endParaRPr lang="en-US" sz="1400" b="0" strike="noStrike" spc="-1">
              <a:solidFill>
                <a:srgbClr val="000000"/>
              </a:solidFill>
              <a:latin typeface="Arial"/>
            </a:endParaRPr>
          </a:p>
        </p:txBody>
      </p:sp>
      <p:sp>
        <p:nvSpPr>
          <p:cNvPr id="213"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实验验证</a:t>
            </a:r>
            <a:endParaRPr lang="en-US" sz="1800" b="0" strike="noStrike" spc="-1">
              <a:solidFill>
                <a:srgbClr val="000000"/>
              </a:solidFill>
              <a:latin typeface="Arial"/>
            </a:endParaRPr>
          </a:p>
        </p:txBody>
      </p:sp>
      <p:sp>
        <p:nvSpPr>
          <p:cNvPr id="214"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持续提升工艺水平</a:t>
            </a:r>
            <a:endParaRPr lang="en-US" sz="1400" b="0" strike="noStrike" spc="-1">
              <a:solidFill>
                <a:srgbClr val="000000"/>
              </a:solidFill>
              <a:latin typeface="Arial"/>
            </a:endParaRPr>
          </a:p>
        </p:txBody>
      </p:sp>
      <p:sp>
        <p:nvSpPr>
          <p:cNvPr id="215"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迭代优化</a:t>
            </a:r>
            <a:endParaRPr lang="en-US" sz="1800" b="0" strike="noStrike" spc="-1">
              <a:solidFill>
                <a:srgbClr val="000000"/>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https://d.book118.com/706204101050010103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140</Paragraphs>
  <Slides>23</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23</vt:i4>
      </vt:variant>
    </vt:vector>
  </HeadingPairs>
  <TitlesOfParts>
    <vt:vector baseType="lpstr" size="31">
      <vt:lpstr>Arial</vt:lpstr>
      <vt:lpstr>Calibri</vt:lpstr>
      <vt:lpstr>微软雅黑</vt:lpstr>
      <vt:lpstr>Times New Roman</vt:lpstr>
      <vt:lpstr>Wingdings</vt:lpstr>
      <vt:lpstr>Symbol</vt:lpstr>
      <vt:lpstr>DejaVu Sans</vt:lpstr>
      <vt:lpstr>Office Theme</vt:lpstr>
      <vt:lpstr>激光焊接工艺参数调整</vt:lpstr>
      <vt:lpstr>目录</vt:lpstr>
      <vt:lpstr>第一章 简介</vt:lpstr>
      <vt:lpstr> </vt:lpstr>
      <vt:lpstr>激光焊接工艺流程</vt:lpstr>
      <vt:lpstr>激光焊接的优势</vt:lpstr>
      <vt:lpstr>激光焊接的应用领域</vt:lpstr>
      <vt:lpstr>激光焊接的应用领域</vt:lpstr>
      <vt:lpstr>激光焊接的优势</vt:lpstr>
      <vt:lpstr>第2章 激光焊接的工艺参数</vt:lpstr>
      <vt:lpstr> </vt:lpstr>
      <vt:lpstr>激光功率</vt:lpstr>
      <vt:lpstr>焦距</vt:lpstr>
      <vt:lpstr>焊丝速度</vt:lpstr>
      <vt:lpstr>感应器灵敏度</vt:lpstr>
      <vt:lpstr>总结</vt:lpstr>
      <vt:lpstr>第3章 激光焊接工艺参数调整方法</vt:lpstr>
      <vt:lpstr> </vt:lpstr>
      <vt:lpstr>响应面法</vt:lpstr>
      <vt:lpstr>灰度法</vt:lpstr>
      <vt:lpstr> </vt:lpstr>
      <vt:lpstr>参数优化对焊接的影响</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2024-09-28T12:05:17.085</cp:lastPrinted>
  <dcterms:created xsi:type="dcterms:W3CDTF">2024-09-28T04:05:17Z</dcterms:created>
  <dcterms:modified xsi:type="dcterms:W3CDTF">2024-09-28T04:05:19Z</dcterms:modified>
</cp:coreProperties>
</file>