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C2F0F89-418B-4C4A-BB85-4F9E398EF6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93D55EF-7191-4D7C-B8AB-B6DF5B8486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1772B44-8D28-44EE-9030-6A922F4B4E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AA5DE53-4C55-42FF-B73C-6BD81405BA8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23BA4DB-56F5-4882-8C03-DC1FBA94605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7984584-B57E-497D-A0F9-9645771C4B6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1C502F6-0760-4BE2-9419-3BEF9A9ADEC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959A590-49DC-4E82-A066-B0C2015F9E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318951B-F459-4CE1-9C7F-FB2A9C152BA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672454-CD4B-4C89-B570-C8D0203B84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764F768-6824-4EFD-9848-D2CF9CD049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06205041154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42747" y="1226293"/>
            <a:ext cx="9106507" cy="1906231"/>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chemeClr val="accent1">
                    <a:alpha val="100000"/>
                  </a:schemeClr>
                </a:solidFill>
                <a:latin typeface="Microsoft Yahei"/>
                <a:ea typeface="Microsoft Yahei"/>
                <a:cs typeface="Microsoft Yahei"/>
              </a:rPr>
              <a:t>警惕突发事件风险培训提高危机应变能力</a:t>
            </a:r>
            <a:endParaRPr lang="en-US" sz="1100"/>
          </a:p>
        </p:txBody>
      </p:sp>
      <p:grpSp>
        <p:nvGrpSpPr>
          <p:cNvPr id="3" name="Group 3"/>
          <p:cNvGrpSpPr/>
          <p:nvPr/>
        </p:nvGrpSpPr>
        <p:grpSpPr>
          <a:xfrm>
            <a:off x="2739291" y="3540703"/>
            <a:ext cx="6713418" cy="489827"/>
            <a:chOff x="2739291" y="3540703"/>
            <a:chExt cx="6713418" cy="489827"/>
          </a:xfrm>
        </p:grpSpPr>
        <p:sp>
          <p:nvSpPr>
            <p:cNvPr id="4" name="AutoShape 4"/>
            <p:cNvSpPr/>
            <p:nvPr/>
          </p:nvSpPr>
          <p:spPr>
            <a:xfrm>
              <a:off x="2739291" y="3540703"/>
              <a:ext cx="3401434" cy="489827"/>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汇报人：XX</a:t>
              </a:r>
              <a:endParaRPr lang="en-US" sz="1100"/>
            </a:p>
          </p:txBody>
        </p:sp>
        <p:sp>
          <p:nvSpPr>
            <p:cNvPr id="5" name="AutoShape 5"/>
            <p:cNvSpPr/>
            <p:nvPr/>
          </p:nvSpPr>
          <p:spPr>
            <a:xfrm>
              <a:off x="6140725" y="3540703"/>
              <a:ext cx="3311984" cy="489827"/>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2024-01-24</a:t>
              </a:r>
              <a:endParaRPr lang="en-US" sz="1100"/>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59520" y="535260"/>
            <a:ext cx="10672960" cy="57691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tretch>
            <a:fillRect/>
          </a:stretch>
        </p:blipFill>
        <p:spPr>
          <a:xfrm>
            <a:off x="0" y="-535260"/>
            <a:ext cx="5567207" cy="6839712"/>
          </a:xfrm>
          <a:prstGeom prst="rect">
            <a:avLst/>
          </a:prstGeom>
        </p:spPr>
      </p:pic>
      <p:sp>
        <p:nvSpPr>
          <p:cNvPr id="4" name="AutoShape 4"/>
          <p:cNvSpPr/>
          <p:nvPr/>
        </p:nvSpPr>
        <p:spPr>
          <a:xfrm>
            <a:off x="6276259" y="861481"/>
            <a:ext cx="3746772" cy="59753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75">
                <a:solidFill>
                  <a:schemeClr val="accent1">
                    <a:alpha val="100000"/>
                  </a:schemeClr>
                </a:solidFill>
                <a:latin typeface="Microsoft Yahei"/>
                <a:ea typeface="Microsoft Yahei"/>
                <a:cs typeface="Microsoft Yahei"/>
              </a:rPr>
              <a:t>CONTENTS</a:t>
            </a:r>
            <a:endParaRPr lang="en-US" sz="1100"/>
          </a:p>
        </p:txBody>
      </p:sp>
      <p:sp>
        <p:nvSpPr>
          <p:cNvPr id="5" name="TextBox 5"/>
          <p:cNvSpPr txBox="1"/>
          <p:nvPr/>
        </p:nvSpPr>
        <p:spPr>
          <a:xfrm>
            <a:off x="6083808" y="1823759"/>
            <a:ext cx="4638675" cy="44577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突发事件风险概述</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危机应变能力重要性</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预警机制建立与完善</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应急预案制定与执行</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现场处置能力提升途径</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总结回顾与展望未来</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突发事件风险概述</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01</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突发事件是指突然发生，造成或者可能造成严重社会危害，需要采取应急处置措施予以应对的自然灾害、事故灾难、公共卫生事件和社会安全事件。</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分类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根据突发事件的性质、危害程度、可控性和影响范围等因素，一般分为四级：Ⅰ级（特别重大）、Ⅱ级（重大）、Ⅲ级（较大）和Ⅳ级（一般）。</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7687" r="27687"/>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发生原因</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突发事件的发生原因多种多样，包括自然灾害（如地震、洪水等）、事故灾难（如交通事故、火灾等）、公共卫生事件（如疫情、食物中毒等）和社会安全事件（如恐怖袭击、群体性事件等）。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影响</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突发事件对社会和个人都会造成不同程度的影响，包括人员伤亡、财产损失、社会秩序混乱、心理创伤等。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发生原因及影响</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案例一</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某地区发生地震，造成大量房屋倒塌、人员伤亡和财产损失。当地政府迅速启动应急响应机制，组织救援力量进行抢险救援，同时协调各方资源，为受灾群众提供生活必需品和医疗救助。</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67" r="16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案例二</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某城市发生一起严重交通事故，导致多人受伤。交警部门迅速赶到现场进行处置，疏导交通，同时通知医疗急救中心进行救援。经过及时有效的处置，受伤人员得到及时救治，交通秩序恢复正常。</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案例三</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某学校发生食物中毒事件，多名学生出现呕吐、腹泻等症状。学校立即启动应急预案，将中毒学生送往医院进行治疗，并对食堂进行彻底检查和消毒处理。同时通知家长和相关部门，加强信息公开和沟通解释工作。</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案例分析</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危机应变能力重要性</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02</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19" b="26319"/>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应对突发事件意义</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减轻突发事件带来的损失</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通过提高危机应变能力，组织和个人可以更加迅速、有效地应对突发事件，从而减轻事件对人员、财产和环境的损失。</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维护社会稳定</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在突发事件发生时，良好的危机应变能力有助于维护社会秩序，避免恐慌和混乱的蔓延，保障公众的安全和利益。</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提升组织形象</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积极应对突发事件并妥善处理危机，可以提升组织的公信力和形象，增强公众对组织的信任和支持。</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促进组织创新</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面对危机和突发事件，组织需要寻找新的解决方案和创新路径。提升危机应变能力可以激发组织的创新活力，推动组织在变革中发展壮大。</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增强组织适应性</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通过危机应变能力的培训，组织可以更加灵活地适应外部环境的变化和突发事件的挑战，保持运营的稳定性和持续性。</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加强组织协作</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危机应对往往需要多个部门和团队之间的紧密协作。通过培训提高危机应变能力，可以增强组织内部的沟通和协作能力，形成高效的应急响应机制。</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25" r="16625"/>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8583" r="18583"/>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提升组织韧性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提高人员安全意识</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通过危机应变能力的培训，可以增强人员的安全意识和风险防范意识，使其能够在日常工作和生活中更加主动地关注安全问题并采取预防措施。</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提升人员自救互救能力</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在突发事件发生时，人员需要具备基本的自救和互救能力。通过培训，人员可以学习应急逃生、急救技能等知识，提高在危机情况下的生存概率。</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保障人员心理健康</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突发事件往往会给人员带来较大的心理压力和创伤。提升危机应变能力可以帮助人员更好地应对心理压力，保持心理健康和稳定。同时，组织也应提供必要的心理支持和辅导服务，帮助人员度过难关。</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保障人员安全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预警机制建立与完善</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03</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292" r="12292"/>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通过社交媒体、新闻网站、政府公告等多种途径，实时收集与突发事件相关的信息。</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建立多渠道信息收集体系</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利用现代信息技术手段，如大数据、云计算等，对收集到的信息进行快速处理和分析，确保信息的准确性和时效性。</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加强信息传递效率</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建立统一的信息共享平台，实现不同部门、不同领域之间的信息互通有无，提高信息资源的利用效率。</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构建信息共享平台</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信息收集与传递渠道优化</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652605" y="2972012"/>
            <a:ext cx="2353053" cy="1956378"/>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通过对突发事件的历史数据、专家经验等进行综合分析，对事件发生的可能性、影响范围等进行初步评估。</a:t>
            </a:r>
            <a:endParaRPr lang="en-US" sz="1100"/>
          </a:p>
        </p:txBody>
      </p:sp>
      <p:sp>
        <p:nvSpPr>
          <p:cNvPr id="3" name="AutoShape 3"/>
          <p:cNvSpPr/>
          <p:nvPr/>
        </p:nvSpPr>
        <p:spPr>
          <a:xfrm>
            <a:off x="8684852" y="1462164"/>
            <a:ext cx="2382848" cy="1991137"/>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运用数学模型、统计方法等工具，对突发事件的风险进行量化分析，为决策者提供更加客观、科学的依据。</a:t>
            </a:r>
            <a:endParaRPr lang="en-US" sz="1100"/>
          </a:p>
        </p:txBody>
      </p:sp>
      <p:sp>
        <p:nvSpPr>
          <p:cNvPr id="4" name="AutoShape 4"/>
          <p:cNvSpPr/>
          <p:nvPr/>
        </p:nvSpPr>
        <p:spPr>
          <a:xfrm>
            <a:off x="8684852" y="4394429"/>
            <a:ext cx="2382848" cy="196256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将定性评估与定量评估相结合，综合考虑多种因素，对突发事件的风险进行全面、深入的评估。</a:t>
            </a:r>
            <a:endParaRPr lang="en-US" sz="1100"/>
          </a:p>
        </p:txBody>
      </p:sp>
      <p:pic>
        <p:nvPicPr>
          <p:cNvPr id="5" name="Picture 5"/>
          <p:cNvPicPr>
            <a:picLocks noChangeAspect="1"/>
          </p:cNvPicPr>
          <p:nvPr/>
        </p:nvPicPr>
        <p:blipFill>
          <a:blip r:embed="rId2">
            <a:alphaModFix amt="75000"/>
          </a:blip>
          <a:srcRect l="31868" t="13068" r="31502" b="30114"/>
          <a:stretch>
            <a:fillRect/>
          </a:stretch>
        </p:blipFill>
        <p:spPr>
          <a:xfrm>
            <a:off x="4217947" y="1384382"/>
            <a:ext cx="3545264" cy="5454568"/>
          </a:xfrm>
          <a:prstGeom prst="rect">
            <a:avLst/>
          </a:prstGeom>
        </p:spPr>
      </p:pic>
      <p:pic>
        <p:nvPicPr>
          <p:cNvPr id="6" name="Picture 6"/>
          <p:cNvPicPr>
            <a:picLocks noChangeAspect="1"/>
          </p:cNvPicPr>
          <p:nvPr/>
        </p:nvPicPr>
        <p:blipFill>
          <a:blip r:embed="rId3"/>
          <a:srcRect l="19304" r="19304"/>
          <a:stretch>
            <a:fillRect/>
          </a:stretch>
        </p:blipFill>
        <p:spPr>
          <a:xfrm>
            <a:off x="4495323" y="1838813"/>
            <a:ext cx="2952950" cy="4810026"/>
          </a:xfrm>
          <a:prstGeom prst="rect">
            <a:avLst/>
          </a:prstGeom>
        </p:spPr>
      </p:pic>
      <p:grpSp>
        <p:nvGrpSpPr>
          <p:cNvPr id="7" name="Group 7"/>
          <p:cNvGrpSpPr/>
          <p:nvPr/>
        </p:nvGrpSpPr>
        <p:grpSpPr>
          <a:xfrm>
            <a:off x="3239789" y="3141586"/>
            <a:ext cx="1463040" cy="1463040"/>
            <a:chOff x="3239789" y="3141586"/>
            <a:chExt cx="1463040" cy="1463040"/>
          </a:xfrm>
        </p:grpSpPr>
        <p:sp>
          <p:nvSpPr>
            <p:cNvPr id="8" name="AutoShape 8"/>
            <p:cNvSpPr/>
            <p:nvPr/>
          </p:nvSpPr>
          <p:spPr>
            <a:xfrm>
              <a:off x="3239789" y="3141586"/>
              <a:ext cx="1463040" cy="146304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612771" y="3559447"/>
            <a:ext cx="702092" cy="584684"/>
            <a:chOff x="3612771" y="3559447"/>
            <a:chExt cx="702092" cy="584684"/>
          </a:xfrm>
        </p:grpSpPr>
        <p:sp>
          <p:nvSpPr>
            <p:cNvPr id="10" name="Freeform 10"/>
            <p:cNvSpPr/>
            <p:nvPr/>
          </p:nvSpPr>
          <p:spPr>
            <a:xfrm>
              <a:off x="3612771" y="4122895"/>
              <a:ext cx="702092" cy="21236"/>
            </a:xfrm>
            <a:custGeom>
              <a:rect l="l" t="t" r="r" b="b"/>
              <a:pathLst>
                <a:path w="76" h="2">
                  <a:moveTo>
                    <a:pt x="2" y="2"/>
                  </a:moveTo>
                  <a:cubicBezTo>
                    <a:pt x="1" y="2"/>
                    <a:pt x="0" y="2"/>
                    <a:pt x="0" y="1"/>
                  </a:cubicBezTo>
                  <a:cubicBezTo>
                    <a:pt x="0" y="0"/>
                    <a:pt x="1" y="0"/>
                    <a:pt x="2" y="0"/>
                  </a:cubicBezTo>
                  <a:cubicBezTo>
                    <a:pt x="75" y="0"/>
                    <a:pt x="75" y="0"/>
                    <a:pt x="75" y="0"/>
                  </a:cubicBezTo>
                  <a:cubicBezTo>
                    <a:pt x="75" y="0"/>
                    <a:pt x="76" y="0"/>
                    <a:pt x="76" y="1"/>
                  </a:cubicBezTo>
                  <a:cubicBezTo>
                    <a:pt x="76" y="2"/>
                    <a:pt x="75" y="2"/>
                    <a:pt x="75" y="2"/>
                  </a:cubicBezTo>
                  <a:lnTo>
                    <a:pt x="2" y="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702447" y="3690774"/>
              <a:ext cx="101383" cy="37274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850662" y="3559447"/>
              <a:ext cx="101383" cy="504071"/>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998877" y="3720392"/>
              <a:ext cx="101383" cy="343126"/>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147092" y="3830623"/>
              <a:ext cx="101383" cy="23303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6924196" y="1127033"/>
            <a:ext cx="1463040" cy="1463040"/>
            <a:chOff x="6924196" y="1127033"/>
            <a:chExt cx="1463040" cy="1463040"/>
          </a:xfrm>
        </p:grpSpPr>
        <p:sp>
          <p:nvSpPr>
            <p:cNvPr id="16" name="Freeform 16"/>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924196" y="1127033"/>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6924196" y="4151964"/>
            <a:ext cx="1463040" cy="1463040"/>
            <a:chOff x="6924196" y="4151964"/>
            <a:chExt cx="1463040" cy="1463040"/>
          </a:xfrm>
        </p:grpSpPr>
        <p:sp>
          <p:nvSpPr>
            <p:cNvPr id="22" name="AutoShape 22"/>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924196" y="4151964"/>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5" name="AutoShape 25"/>
          <p:cNvSpPr/>
          <p:nvPr/>
        </p:nvSpPr>
        <p:spPr>
          <a:xfrm>
            <a:off x="455981" y="2535936"/>
            <a:ext cx="274630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定性评估法</a:t>
            </a:r>
            <a:endParaRPr lang="en-US" sz="1100"/>
          </a:p>
        </p:txBody>
      </p:sp>
      <p:sp>
        <p:nvSpPr>
          <p:cNvPr id="26" name="AutoShape 26"/>
          <p:cNvSpPr/>
          <p:nvPr/>
        </p:nvSpPr>
        <p:spPr>
          <a:xfrm>
            <a:off x="8503125" y="1054893"/>
            <a:ext cx="274630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定量评估法</a:t>
            </a:r>
            <a:endParaRPr lang="en-US" sz="1100"/>
          </a:p>
        </p:txBody>
      </p:sp>
      <p:sp>
        <p:nvSpPr>
          <p:cNvPr id="27" name="AutoShape 27"/>
          <p:cNvSpPr/>
          <p:nvPr/>
        </p:nvSpPr>
        <p:spPr>
          <a:xfrm>
            <a:off x="8503125" y="4009655"/>
            <a:ext cx="274630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综合评估法</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风险评估方法探讨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https://d.book118.com/706205041154010050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2024-09-16T02:36:07.421</cp:lastPrinted>
  <dcterms:created xsi:type="dcterms:W3CDTF">2024-09-15T18:36:07Z</dcterms:created>
  <dcterms:modified xsi:type="dcterms:W3CDTF">2024-09-15T18:36:09Z</dcterms:modified>
</cp:coreProperties>
</file>