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FLJSNE+MS-UIGothic"/>
      <p:regular r:id="rId17"/>
    </p:embeddedFont>
    <p:embeddedFont>
      <p:font typeface="WGEFNS+FIOPCS+MicrosoftYaHei"/>
      <p:regular r:id="rId18"/>
    </p:embeddedFont>
    <p:embeddedFont>
      <p:font typeface="OTFDCK+LARWKC+ArialMT"/>
      <p:regular r:id="rId19"/>
    </p:embeddedFont>
    <p:embeddedFont>
      <p:font typeface="RAKLAN+UDPQBP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50473-37C3-4A0D-A2AC-4968692A5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4A6F8-C810-4FAA-A556-42AFEE4F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FE14A-7186-4F4F-9561-3C88B33D9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034E0-D0FA-458A-9EA1-8C9AD9373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62A77-5213-41DF-94A5-A156A83D5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6EDDC-13E7-4783-9ECE-4E8184682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13B33-F46D-4EBE-BB50-68076187A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11E23-40FF-43A7-A80F-33337675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6FAB9-E668-44F1-8D78-7139B188C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5E2C7-F2DD-4FCB-BE3A-5F46293F3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DB900-D996-4C07-B15E-4AF6DDC70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10141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FLJSNE+MS-UIGothic"/>
                <a:cs typeface="FLJSNE+MS-UIGothic"/>
              </a:rPr>
              <a:t>食品和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饮</a:t>
            </a:r>
            <a:r>
              <a:rPr sz="4950">
                <a:solidFill>
                  <a:srgbClr val="754807"/>
                </a:solidFill>
                <a:latin typeface="FLJSNE+MS-UIGothic"/>
                <a:cs typeface="FLJSNE+MS-UIGothic"/>
              </a:rPr>
              <a:t>用水安全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4585" y="3115829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FLJSNE+MS-UIGothic"/>
                <a:cs typeface="FLJSNE+MS-UIGothic"/>
              </a:rPr>
              <a:t>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WGEFNS+FIOPCS+MicrosoftYaHei"/>
                <a:cs typeface="WGEFNS+FIOPCS+MicrosoftYaHei"/>
              </a:rPr>
              <a:t>xx</a:t>
            </a:r>
            <a:r>
              <a:rPr sz="1800">
                <a:solidFill>
                  <a:srgbClr val="754807"/>
                </a:solidFill>
                <a:latin typeface="FLJSNE+MS-UIGothic"/>
                <a:cs typeface="FLJSNE+MS-UIGothic"/>
              </a:rPr>
              <a:t>年</a:t>
            </a:r>
            <a:r>
              <a:rPr sz="1800">
                <a:solidFill>
                  <a:srgbClr val="754807"/>
                </a:solidFill>
                <a:latin typeface="WGEFNS+FIOPCS+MicrosoftYaHei"/>
                <a:cs typeface="WGEFNS+FIOPCS+MicrosoftYaHei"/>
              </a:rPr>
              <a:t>xx</a:t>
            </a:r>
            <a:r>
              <a:rPr sz="1800">
                <a:solidFill>
                  <a:srgbClr val="754807"/>
                </a:solidFill>
                <a:latin typeface="FLJSNE+MS-UIGothic"/>
                <a:cs typeface="FLJSNE+MS-UIGothic"/>
              </a:rPr>
              <a:t>月</a:t>
            </a:r>
            <a:r>
              <a:rPr sz="1800">
                <a:solidFill>
                  <a:srgbClr val="754807"/>
                </a:solidFill>
                <a:latin typeface="WGEFNS+FIOPCS+MicrosoftYaHei"/>
                <a:cs typeface="WGEFNS+FIOPCS+MicrosoftYaHei"/>
              </a:rPr>
              <a:t>xx</a:t>
            </a:r>
            <a:r>
              <a:rPr sz="1800">
                <a:solidFill>
                  <a:srgbClr val="754807"/>
                </a:solidFill>
                <a:latin typeface="FLJSNE+MS-UIGothic"/>
                <a:cs typeface="FLJSNE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FLJSNE+MS-UIGothic"/>
                <a:cs typeface="FLJSNE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1840" y="1586420"/>
            <a:ext cx="3738822" cy="12953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OTFDCK+LARWKC+ArialMT"/>
                <a:cs typeface="OTFDCK+LARWKC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FLJSNE+MS-UIGothic"/>
                <a:cs typeface="FLJSNE+MS-UIGothic"/>
              </a:rPr>
              <a:t>食品和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754807"/>
                </a:solidFill>
                <a:latin typeface="FLJSNE+MS-UIGothic"/>
                <a:cs typeface="FLJSNE+MS-UIGothic"/>
              </a:rPr>
              <a:t>用水安全概述</a:t>
            </a:r>
          </a:p>
          <a:p>
            <a:pPr marL="0" marR="0">
              <a:lnSpc>
                <a:spcPts val="2552"/>
              </a:lnSpc>
              <a:spcBef>
                <a:spcPts val="1427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OTFDCK+LARWKC+ArialMT"/>
                <a:cs typeface="OTFDCK+LARWKC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FLJSNE+MS-UIGothic"/>
                <a:cs typeface="FLJSNE+MS-UIGothic"/>
              </a:rPr>
              <a:t>食品安全的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隐</a:t>
            </a:r>
            <a:r>
              <a:rPr sz="2400">
                <a:solidFill>
                  <a:srgbClr val="754807"/>
                </a:solidFill>
                <a:latin typeface="FLJSNE+MS-UIGothic"/>
                <a:cs typeface="FLJSNE+MS-UIGothic"/>
              </a:rPr>
              <a:t>患与挑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RAKLAN+UDPQBP+MicrosoftYaHei-Bold"/>
                <a:cs typeface="RAKLAN+UDPQB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FLJSNE+MS-UIGothic"/>
                <a:cs typeface="FLJSNE+MS-UIGothic"/>
              </a:rPr>
              <a:t>食品和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饮</a:t>
            </a:r>
            <a:r>
              <a:rPr sz="4500">
                <a:solidFill>
                  <a:srgbClr val="754807"/>
                </a:solidFill>
                <a:latin typeface="FLJSNE+MS-UIGothic"/>
                <a:cs typeface="FLJSNE+MS-UIGothic"/>
              </a:rPr>
              <a:t>用水安全概述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食品和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用水安全的定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9276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食品和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用水安全是指在食品和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用水生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、加工、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存、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程中，确保其不含有毒、有害物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，不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致食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用者或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用人出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健康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或死亡。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食品和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用水安全涉及到从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田到餐桌的整个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程，包括生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、加工、运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存、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售等各个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，任何一个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现问题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都可能影响最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终产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品的安全性。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食品和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用水安全的重要性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754807"/>
                </a:solidFill>
                <a:latin typeface="FLJSNE+MS-UIGothic"/>
                <a:cs typeface="FLJSNE+MS-UIGothic"/>
              </a:rPr>
              <a:t>保障人</a:t>
            </a:r>
            <a:r>
              <a:rPr sz="1600">
                <a:solidFill>
                  <a:srgbClr val="754807"/>
                </a:solidFill>
                <a:latin typeface="SimSun"/>
                <a:cs typeface="SimSun"/>
              </a:rPr>
              <a:t>类</a:t>
            </a:r>
            <a:r>
              <a:rPr sz="1600">
                <a:solidFill>
                  <a:srgbClr val="754807"/>
                </a:solidFill>
                <a:latin typeface="FLJSNE+MS-UIGothic"/>
                <a:cs typeface="FLJSNE+MS-UIGothic"/>
              </a:rPr>
              <a:t>健康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食品和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用水是人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生存的必需品，也是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持人体正常生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理功能的基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。安全的食品和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用水能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保障人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的身体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健康，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防疾病。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754807"/>
                </a:solidFill>
                <a:latin typeface="SimSun"/>
                <a:cs typeface="SimSun"/>
              </a:rPr>
              <a:t>维护</a:t>
            </a:r>
            <a:r>
              <a:rPr sz="1600">
                <a:solidFill>
                  <a:srgbClr val="754807"/>
                </a:solidFill>
                <a:latin typeface="FLJSNE+MS-UIGothic"/>
                <a:cs typeface="FLJSNE+MS-UIGothic"/>
              </a:rPr>
              <a:t>社会</a:t>
            </a:r>
            <a:r>
              <a:rPr sz="1600">
                <a:solidFill>
                  <a:srgbClr val="754807"/>
                </a:solidFill>
                <a:latin typeface="SimSun"/>
                <a:cs typeface="SimSun"/>
              </a:rPr>
              <a:t>稳</a:t>
            </a:r>
            <a:r>
              <a:rPr sz="1600">
                <a:solidFill>
                  <a:srgbClr val="754807"/>
                </a:solidFill>
                <a:latin typeface="FLJSNE+MS-UIGothic"/>
                <a:cs typeface="FLJSNE+MS-UIGothic"/>
              </a:rPr>
              <a:t>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食品和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用水安全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涉及到千家万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的切身利益，一旦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，会引起社会恐慌，影响社会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定。保障食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用水安全是政府和社会的基本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754807"/>
                </a:solidFill>
                <a:latin typeface="FLJSNE+MS-UIGothic"/>
                <a:cs typeface="FLJSNE+MS-UIGothic"/>
              </a:rPr>
              <a:t>提高国</a:t>
            </a:r>
            <a:r>
              <a:rPr sz="1600">
                <a:solidFill>
                  <a:srgbClr val="754807"/>
                </a:solidFill>
                <a:latin typeface="SimSun"/>
                <a:cs typeface="SimSun"/>
              </a:rPr>
              <a:t>际</a:t>
            </a:r>
            <a:r>
              <a:rPr sz="1600">
                <a:solidFill>
                  <a:srgbClr val="754807"/>
                </a:solidFill>
                <a:latin typeface="FLJSNE+MS-UIGothic"/>
                <a:cs typeface="FLJSNE+MS-UIGothic"/>
              </a:rPr>
              <a:t>形象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4768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一个国家的食品和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用水安全状况直接影响到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国的国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形象。保障食品和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用水安全，能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提高一个国家的国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LJSNE+MS-UIGothic"/>
                <a:cs typeface="FLJSNE+MS-UIGothic"/>
              </a:rPr>
              <a:t>地位和声誉。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食品和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用水安全的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史与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000" spc="15">
                <a:solidFill>
                  <a:srgbClr val="FFFFFF"/>
                </a:solidFill>
                <a:latin typeface="FLJSNE+MS-UIGothic"/>
                <a:cs typeface="FLJSNE+MS-UIGothic"/>
              </a:rPr>
              <a:t>史回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食品和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用水安全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一直是人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社会关注的重点。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史上，由于技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落后和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管不力，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多国家都曾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现过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重的食品和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用水安全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。例如，</a:t>
            </a:r>
            <a:r>
              <a:rPr sz="1500">
                <a:solidFill>
                  <a:srgbClr val="FFFFFF"/>
                </a:solidFill>
                <a:latin typeface="WGEFNS+FIOPCS+MicrosoftYaHei"/>
                <a:cs typeface="WGEFNS+FIOPCS+MicrosoftYaHei"/>
              </a:rPr>
              <a:t>20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初的美国，由于肉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加工企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生条件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劣，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致了</a:t>
            </a:r>
            <a:r>
              <a:rPr sz="1500">
                <a:solidFill>
                  <a:srgbClr val="FFFFFF"/>
                </a:solidFill>
                <a:latin typeface="WGEFNS+FIOPCS+MicrosoftYaHei"/>
                <a:cs typeface="WGEFNS+FIOPCS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疯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牛病</a:t>
            </a:r>
            <a:r>
              <a:rPr sz="1500">
                <a:solidFill>
                  <a:srgbClr val="FFFFFF"/>
                </a:solidFill>
                <a:latin typeface="WGEFNS+FIOPCS+MicrosoftYaHei"/>
                <a:cs typeface="WGEFNS+FIOPCS+MicrosoftYaHei"/>
              </a:rPr>
              <a:t>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等食品安全事件。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754807"/>
                </a:solidFill>
                <a:latin typeface="SimSun"/>
                <a:cs typeface="SimSun"/>
              </a:rPr>
              <a:t>现</a:t>
            </a:r>
            <a:r>
              <a:rPr sz="2000" spc="15">
                <a:solidFill>
                  <a:srgbClr val="754807"/>
                </a:solidFill>
                <a:latin typeface="FLJSNE+MS-UIGothic"/>
                <a:cs typeface="FLJSNE+MS-UIGothic"/>
              </a:rPr>
              <a:t>状分析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随着科技的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展和人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健康意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的提高，全球范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内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食品和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用水安全的重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程度越来越高。各国政府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纷纷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强监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管力度，制定更加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格的法律法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和技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术标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准，以确保食品和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用水安全。同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，国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合作也日益加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，共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同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跨国界的食品和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用水安全</a:t>
            </a:r>
            <a:r>
              <a:rPr sz="1500">
                <a:solidFill>
                  <a:srgbClr val="3B2403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3B2403"/>
                </a:solidFill>
                <a:latin typeface="FLJSNE+MS-UIGothic"/>
                <a:cs typeface="FLJSN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RAKLAN+UDPQBP+MicrosoftYaHei-Bold"/>
                <a:cs typeface="RAKLAN+UDPQB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FLJSNE+MS-UIGothic"/>
                <a:cs typeface="FLJSNE+MS-UIGothic"/>
              </a:rPr>
              <a:t>食品安全的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隐</a:t>
            </a:r>
            <a:r>
              <a:rPr sz="4500">
                <a:solidFill>
                  <a:srgbClr val="754807"/>
                </a:solidFill>
                <a:latin typeface="FLJSNE+MS-UIGothic"/>
                <a:cs typeface="FLJSNE+MS-UIGothic"/>
              </a:rPr>
              <a:t>患与挑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食品添加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的安全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FLJSNE+MS-UIGothic"/>
                <a:cs typeface="FLJSNE+MS-UIGothic"/>
              </a:rPr>
              <a:t>非法添加物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部分不法商家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追求口感、色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或保存期限，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违规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添加禁用物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苏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、三聚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氰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胺等。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FLJSNE+MS-UIGothic"/>
                <a:cs typeface="FLJSNE+MS-UIGothic"/>
              </a:rPr>
              <a:t>缺乏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754807"/>
                </a:solidFill>
                <a:latin typeface="FLJSNE+MS-UIGothic"/>
                <a:cs typeface="FLJSNE+MS-UIGothic"/>
              </a:rPr>
              <a:t>范管理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食品添加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和用量未得到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有效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管，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致部分食品中添加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FLJSNE+MS-UIGothic"/>
                <a:cs typeface="FLJSNE+MS-UIGothic"/>
              </a:rPr>
              <a:t>或使用不当。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农药</a:t>
            </a: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残留的危害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农药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残留可能引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急性中毒，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如有机磷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农药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致呼吸困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、抽搐等症状。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期低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量暴露于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农药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残留可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致慢性中毒，如影响神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、生殖系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等方面的健康。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农药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残留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可能增加患癌症、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心血管疾病等疾病的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微生物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污</a:t>
            </a: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染的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食品生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、加工、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存和运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程中，微生物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染可能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致食物</a:t>
            </a:r>
          </a:p>
          <a:p>
            <a:pPr marL="476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中毒、腹泻等疾病。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的微生物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染包括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菌、病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毒、寄生虫等，如沙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氏菌、大</a:t>
            </a:r>
          </a:p>
          <a:p>
            <a:pPr marL="45973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杆菌</a:t>
            </a:r>
            <a:r>
              <a:rPr sz="1500">
                <a:solidFill>
                  <a:srgbClr val="FFFFFF"/>
                </a:solidFill>
                <a:latin typeface="WGEFNS+FIOPCS+MicrosoftYaHei"/>
                <a:cs typeface="WGEFNS+FIOPCS+MicrosoftYaHei"/>
              </a:rPr>
              <a:t>O157:H7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微生物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染不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影响人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健康，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可能造成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经济损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失和社会恐慌。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754807"/>
                </a:solidFill>
                <a:latin typeface="FLJSNE+MS-UIGothic"/>
                <a:cs typeface="FLJSNE+MS-UIGothic"/>
              </a:rPr>
              <a:t>基因食品的安全性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目前关于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基因食品的安全性存在争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，缺乏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期跟踪研究和科学共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部分研究表明，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基因食品可能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人体的免疫系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、消化系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等方面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生影响。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基因食品的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标签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制度不完善，消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对转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基因食品的知情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选择权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有待加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FLJSNE+MS-UIGothic"/>
                <a:cs typeface="FLJSN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RAKLAN+UDPQBP+MicrosoftYaHei-Bold"/>
                <a:cs typeface="RAKLAN+UDPQB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饮</a:t>
            </a:r>
            <a:r>
              <a:rPr sz="4500">
                <a:solidFill>
                  <a:srgbClr val="754807"/>
                </a:solidFill>
                <a:latin typeface="FLJSNE+MS-UIGothic"/>
                <a:cs typeface="FLJSNE+MS-UIGothic"/>
              </a:rPr>
              <a:t>用水安全的挑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战</a:t>
            </a:r>
            <a:r>
              <a:rPr sz="4500">
                <a:solidFill>
                  <a:srgbClr val="754807"/>
                </a:solidFill>
                <a:latin typeface="FLJSNE+MS-UIGothic"/>
                <a:cs typeface="FLJSNE+MS-UIGothic"/>
              </a:rPr>
              <a:t>与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对</a:t>
            </a:r>
            <a:r>
              <a:rPr sz="4500">
                <a:solidFill>
                  <a:srgbClr val="754807"/>
                </a:solidFill>
                <a:latin typeface="FLJSNE+MS-UIGothic"/>
                <a:cs typeface="FLJSNE+MS-UIGothic"/>
              </a:rPr>
              <a:t>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https://d.book118.com/706210141011010045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FLJSNE+MS-UIGothic</vt:lpstr>
      <vt:lpstr>SimSun</vt:lpstr>
      <vt:lpstr>WGEFNS+FIOPCS+MicrosoftYaHei</vt:lpstr>
      <vt:lpstr>Times New Roman</vt:lpstr>
      <vt:lpstr>OTFDCK+LARWKC+ArialMT</vt:lpstr>
      <vt:lpstr>RAKLAN+UDPQBP+MicrosoftYaHei-Bold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2024-09-13T17:33:33.999</cp:lastPrinted>
  <dcterms:created xsi:type="dcterms:W3CDTF">2024-09-13T09:33:34Z</dcterms:created>
  <dcterms:modified xsi:type="dcterms:W3CDTF">2024-09-13T09:33:35Z</dcterms:modified>
</cp:coreProperties>
</file>