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  <p:sldMasterId id="2147483696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2" r:id="rId32"/>
  </p:sldIdLst>
  <p:sldSz cx="9144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94A0E-72AE-4203-81B6-85CC3CB9E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AF05D-7F34-4FDE-BACF-F52497B6B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71C03-B288-42B1-B89B-E2807C0D3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70EBD-1717-4B20-8B72-6F8A2154C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1276E-6206-4A67-A1D7-2A2D6EF2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24346-57DF-4762-939E-A4C4BAEB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D407D-49A8-4576-9A0D-9AA1909DC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DE302-ADA1-4704-8A40-FECCE5695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097E5-F4E8-4FB9-8E30-6844BB38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56A82-3B4E-4533-88F0-0D89374E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F155C-49AD-4A81-8405-444577113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69875" y="1123950"/>
            <a:ext cx="4212193" cy="5232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3995" y="1123950"/>
            <a:ext cx="4212193" cy="5232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7110" y="195263"/>
            <a:ext cx="2149078" cy="61610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69875" y="195263"/>
            <a:ext cx="6322651" cy="61610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69875" y="1123950"/>
            <a:ext cx="4212193" cy="5232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3995" y="1123950"/>
            <a:ext cx="4212193" cy="5232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7110" y="195263"/>
            <a:ext cx="2149078" cy="61610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69875" y="195263"/>
            <a:ext cx="6322651" cy="61610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3074" name="图片 1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7938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5" name="KSO_BT1"/>
          <p:cNvSpPr>
            <a:spLocks noGrp="1"/>
          </p:cNvSpPr>
          <p:nvPr>
            <p:ph type="title"/>
          </p:nvPr>
        </p:nvSpPr>
        <p:spPr>
          <a:xfrm>
            <a:off x="269875" y="195263"/>
            <a:ext cx="8596313" cy="633412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6" name="KSO_BC1"/>
          <p:cNvSpPr>
            <a:spLocks noGrp="1"/>
          </p:cNvSpPr>
          <p:nvPr>
            <p:ph type="body" idx="1"/>
          </p:nvPr>
        </p:nvSpPr>
        <p:spPr>
          <a:xfrm>
            <a:off x="269875" y="1123950"/>
            <a:ext cx="8596313" cy="52324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  <p:sp>
        <p:nvSpPr>
          <p:cNvPr id="3077" name="KSO_FD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078" name="KSO_FT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3079" name="KSO_FN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blinds/>
  </p:transition>
  <p:timing/>
  <p:hf hdr="0" ftr="0" dt="0"/>
  <p:txStyles>
    <p:titleStyle>
      <a:lvl1pPr marL="0" lvl="0" indent="0" algn="l" defTabSz="914400" eaLnBrk="0" fontAlgn="base" latinLnBrk="0" hangingPunct="0">
        <a:lnSpc>
          <a:spcPct val="90000"/>
        </a:lnSpc>
        <a:spcBef>
          <a:spcPct val="0"/>
        </a:spcBef>
        <a:spcAft>
          <a:spcPct val="0"/>
        </a:spcAft>
        <a:buNone/>
        <a:defRPr sz="3400" b="1" i="0" u="none" kern="12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57505" lvl="0" indent="-357505" algn="just" defTabSz="914400" eaLnBrk="0" fontAlgn="base" latinLnBrk="0" hangingPunct="0">
        <a:lnSpc>
          <a:spcPct val="110000"/>
        </a:lnSpc>
        <a:spcBef>
          <a:spcPts val="600"/>
        </a:spcBef>
        <a:spcAft>
          <a:spcPct val="0"/>
        </a:spcAft>
        <a:buClr>
          <a:schemeClr val="accent2"/>
        </a:buClr>
        <a:buSzPct val="60000"/>
        <a:buFont typeface="Wingdings 2" panose="05020102010507070707" pitchFamily="2" charset="2"/>
        <a:buChar char="÷"/>
        <a:defRPr sz="2400" b="0" i="0" u="none" kern="1200" baseline="0">
          <a:solidFill>
            <a:schemeClr val="accent1"/>
          </a:solidFill>
          <a:latin typeface="+mn-lt"/>
          <a:ea typeface="+mn-ea"/>
          <a:cs typeface="+mn-cs"/>
        </a:defRPr>
      </a:lvl1pPr>
      <a:lvl2pPr marL="357505" lvl="1" indent="-357505" algn="just" defTabSz="914400" eaLnBrk="0" fontAlgn="base" latinLnBrk="0" hangingPunct="0">
        <a:lnSpc>
          <a:spcPct val="120000"/>
        </a:lnSpc>
        <a:spcBef>
          <a:spcPct val="0"/>
        </a:spcBef>
        <a:spcAft>
          <a:spcPts val="600"/>
        </a:spcAft>
        <a:buClr>
          <a:srgbClr val="A6BCBF"/>
        </a:buClr>
        <a:buSzTx/>
        <a:buFont typeface="幼圆" panose="02010509060101010101" pitchFamily="1" charset="-122"/>
        <a:buChar char=" "/>
        <a:defRPr sz="1800" b="0" i="0" u="none" kern="1200" baseline="0">
          <a:solidFill>
            <a:schemeClr val="tx1"/>
          </a:solidFill>
          <a:latin typeface="幼圆" panose="02010509060101010101" pitchFamily="1" charset="-122"/>
          <a:ea typeface="幼圆" panose="02010509060101010101" pitchFamily="1" charset="-122"/>
          <a:cs typeface="+mn-cs"/>
        </a:defRPr>
      </a:lvl2pPr>
      <a:lvl3pPr marL="1143000" lvl="2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20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3pPr>
      <a:lvl4pPr marL="1600200" lvl="3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4pPr>
      <a:lvl5pPr marL="2057400" lvl="4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5pPr>
      <a:lvl6pPr marL="2514600" lvl="5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6pPr>
      <a:lvl7pPr marL="2971800" lvl="6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7pPr>
      <a:lvl8pPr marL="3429000" lvl="7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8pPr>
      <a:lvl9pPr marL="3886200" lvl="8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9pPr>
    </p:bodyStyle>
    <p:otherStyle>
      <a:lvl1pPr marL="0" lvl="0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050" name="图片 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矩形 8"/>
          <p:cNvSpPr/>
          <p:nvPr/>
        </p:nvSpPr>
        <p:spPr>
          <a:xfrm>
            <a:off x="1588" y="0"/>
            <a:ext cx="9144000" cy="6858000"/>
          </a:xfrm>
          <a:prstGeom prst="rect">
            <a:avLst/>
          </a:prstGeom>
          <a:solidFill>
            <a:srgbClr val="FFFFFF">
              <a:alpha val="89999"/>
            </a:srgbClr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/>
            <a:endParaRPr lang="zh-CN" altLang="en-US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052" name="KSO_FD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053" name="KSO_FT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2054" name="KSO_FN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055" name="KSO_BT1"/>
          <p:cNvSpPr>
            <a:spLocks noGrp="1"/>
          </p:cNvSpPr>
          <p:nvPr>
            <p:ph type="title"/>
          </p:nvPr>
        </p:nvSpPr>
        <p:spPr>
          <a:xfrm>
            <a:off x="269875" y="195263"/>
            <a:ext cx="8596313" cy="633412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6" name="KSO_BC1"/>
          <p:cNvSpPr>
            <a:spLocks noGrp="1"/>
          </p:cNvSpPr>
          <p:nvPr>
            <p:ph type="body" idx="1"/>
          </p:nvPr>
        </p:nvSpPr>
        <p:spPr>
          <a:xfrm>
            <a:off x="269875" y="1123950"/>
            <a:ext cx="8596313" cy="52324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blinds/>
  </p:transition>
  <p:timing/>
  <p:hf hdr="0" ftr="0" dt="0"/>
  <p:txStyles>
    <p:titleStyle>
      <a:lvl1pPr marL="0" lvl="0" indent="0" algn="l" defTabSz="914400" eaLnBrk="0" fontAlgn="base" latinLnBrk="0" hangingPunct="0">
        <a:lnSpc>
          <a:spcPct val="90000"/>
        </a:lnSpc>
        <a:spcBef>
          <a:spcPct val="0"/>
        </a:spcBef>
        <a:spcAft>
          <a:spcPct val="0"/>
        </a:spcAft>
        <a:buNone/>
        <a:defRPr sz="3400" b="1" i="0" u="none" kern="12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57505" lvl="0" indent="-357505" algn="just" defTabSz="914400" eaLnBrk="0" fontAlgn="base" latinLnBrk="0" hangingPunct="0">
        <a:lnSpc>
          <a:spcPct val="110000"/>
        </a:lnSpc>
        <a:spcBef>
          <a:spcPts val="600"/>
        </a:spcBef>
        <a:spcAft>
          <a:spcPct val="0"/>
        </a:spcAft>
        <a:buClr>
          <a:schemeClr val="accent2"/>
        </a:buClr>
        <a:buSzPct val="60000"/>
        <a:buFont typeface="Wingdings 2" panose="05020102010507070707" pitchFamily="2" charset="2"/>
        <a:buChar char="÷"/>
        <a:defRPr sz="2400" b="0" i="0" u="none" kern="1200" baseline="0">
          <a:solidFill>
            <a:schemeClr val="accent1"/>
          </a:solidFill>
          <a:latin typeface="+mn-lt"/>
          <a:ea typeface="+mn-ea"/>
          <a:cs typeface="+mn-cs"/>
        </a:defRPr>
      </a:lvl1pPr>
      <a:lvl2pPr marL="357505" lvl="1" indent="-357505" algn="just" defTabSz="914400" eaLnBrk="0" fontAlgn="base" latinLnBrk="0" hangingPunct="0">
        <a:lnSpc>
          <a:spcPct val="120000"/>
        </a:lnSpc>
        <a:spcBef>
          <a:spcPct val="0"/>
        </a:spcBef>
        <a:spcAft>
          <a:spcPts val="600"/>
        </a:spcAft>
        <a:buClr>
          <a:srgbClr val="A6BCBF"/>
        </a:buClr>
        <a:buSzTx/>
        <a:buFont typeface="幼圆" panose="02010509060101010101" pitchFamily="1" charset="-122"/>
        <a:buChar char=" "/>
        <a:defRPr sz="1800" b="0" i="0" u="none" kern="1200" baseline="0">
          <a:solidFill>
            <a:schemeClr val="tx1"/>
          </a:solidFill>
          <a:latin typeface="幼圆" panose="02010509060101010101" pitchFamily="1" charset="-122"/>
          <a:ea typeface="幼圆" panose="02010509060101010101" pitchFamily="1" charset="-122"/>
          <a:cs typeface="+mn-cs"/>
        </a:defRPr>
      </a:lvl2pPr>
      <a:lvl3pPr marL="1143000" lvl="2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20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3pPr>
      <a:lvl4pPr marL="1600200" lvl="3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4pPr>
      <a:lvl5pPr marL="2057400" lvl="4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5pPr>
      <a:lvl6pPr marL="2514600" lvl="5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6pPr>
      <a:lvl7pPr marL="2971800" lvl="6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7pPr>
      <a:lvl8pPr marL="3429000" lvl="7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8pPr>
      <a:lvl9pPr marL="3886200" lvl="8" indent="-228600" algn="l" defTabSz="914400" eaLnBrk="0" fontAlgn="base" latinLnBrk="0" hangingPunct="0">
        <a:lnSpc>
          <a:spcPct val="90000"/>
        </a:lnSpc>
        <a:spcBef>
          <a:spcPts val="500"/>
        </a:spcBef>
        <a:spcAft>
          <a:spcPct val="0"/>
        </a:spcAft>
        <a:buSzTx/>
        <a:buFont typeface="Arial" pitchFamily="34" charset="0"/>
        <a:buChar char="•"/>
        <a:defRPr sz="1800" b="0" i="0" u="none" kern="1200" baseline="0">
          <a:solidFill>
            <a:schemeClr val="tx1"/>
          </a:solidFill>
          <a:latin typeface="Calibri" panose="020f0502020204030204" pitchFamily="2" charset="0"/>
          <a:ea typeface="幼圆" panose="02010509060101010101" pitchFamily="1" charset="-122"/>
          <a:cs typeface="+mn-cs"/>
        </a:defRPr>
      </a:lvl9pPr>
    </p:bodyStyle>
    <p:otherStyle>
      <a:lvl1pPr marL="0" lvl="0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7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8.jpeg" /><Relationship Id="rId3" Type="http://schemas.openxmlformats.org/officeDocument/2006/relationships/image" Target="../media/image29.pn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35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6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7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8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9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1122005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5122" name="图片 5121" descr="52d90a73ea2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75"/>
            <a:ext cx="9144000" cy="6915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Rectangle 2"/>
          <p:cNvSpPr>
            <a:spLocks noGrp="1"/>
          </p:cNvSpPr>
          <p:nvPr>
            <p:ph type="ctrTitle" idx="4294967295"/>
          </p:nvPr>
        </p:nvSpPr>
        <p:spPr>
          <a:xfrm>
            <a:off x="320675" y="4354513"/>
            <a:ext cx="7770813" cy="863600"/>
          </a:xfrm>
        </p:spPr>
        <p:txBody>
          <a:bodyPr vert="horz" wrap="square" anchor="b" anchorCtr="0"/>
          <a:lstStyle>
            <a:lvl1pPr lvl="0">
              <a:buClrTx/>
              <a:buSzTx/>
              <a:buFontTx/>
              <a:defRPr/>
            </a:lvl1pPr>
          </a:lstStyle>
          <a:p>
            <a:pPr lvl="0" algn="r" eaLnBrk="1" hangingPunct="1"/>
            <a:r>
              <a:rPr lang="zh-CN" altLang="en-US" sz="5400"/>
              <a:t>航天育种</a:t>
            </a:r>
            <a:endParaRPr lang="zh-CN" altLang="en-US" sz="5400"/>
          </a:p>
        </p:txBody>
      </p:sp>
      <p:sp>
        <p:nvSpPr>
          <p:cNvPr id="5124" name="Rectangle 3"/>
          <p:cNvSpPr>
            <a:spLocks noGrp="1"/>
          </p:cNvSpPr>
          <p:nvPr>
            <p:ph type="subTitle" idx="4294967295"/>
          </p:nvPr>
        </p:nvSpPr>
        <p:spPr>
          <a:xfrm>
            <a:off x="6350" y="5475288"/>
            <a:ext cx="7759700" cy="598487"/>
          </a:xfrm>
        </p:spPr>
        <p:txBody>
          <a:bodyPr vert="horz" wrap="square" anchor="t" anchorCtr="0"/>
          <a:lstStyle>
            <a:lvl1pPr marL="0" lvl="0" indent="0" algn="ctr">
              <a:buClr>
                <a:schemeClr val="accent2"/>
              </a:buClr>
              <a:buSzPct val="60000"/>
              <a:buFont typeface="Wingdings 2" panose="05020102010507070707" pitchFamily="2" charset="2"/>
              <a:buNone/>
              <a:defRPr/>
            </a:lvl1pPr>
            <a:lvl2pPr marL="0" lvl="1" indent="0" algn="ctr">
              <a:buClr>
                <a:srgbClr val="A6BCBF"/>
              </a:buClr>
              <a:buSzTx/>
              <a:buFont typeface="幼圆" panose="02010509060101010101" pitchFamily="1" charset="-122"/>
              <a:buNone/>
              <a:defRPr/>
            </a:lvl2pPr>
            <a:lvl3pPr marL="914400" lvl="2" indent="0" algn="ctr">
              <a:buClrTx/>
              <a:buSzTx/>
              <a:buFont typeface="Arial" pitchFamily="34" charset="0"/>
              <a:buNone/>
              <a:defRPr/>
            </a:lvl3pPr>
            <a:lvl4pPr marL="1371600" lvl="3" indent="0" algn="ctr">
              <a:buClrTx/>
              <a:buSzTx/>
              <a:buFont typeface="Arial" pitchFamily="34" charset="0"/>
              <a:buNone/>
              <a:defRPr/>
            </a:lvl4pPr>
            <a:lvl5pPr marL="1828800" lvl="4" indent="0" algn="ctr">
              <a:buClrTx/>
              <a:buSzTx/>
              <a:buFont typeface="Arial" pitchFamily="34" charset="0"/>
              <a:buNone/>
              <a:defRPr/>
            </a:lvl5pPr>
          </a:lstStyle>
          <a:p>
            <a:pPr lvl="0" algn="r" eaLnBrk="1" hangingPunct="1"/>
            <a:r>
              <a:rPr lang="zh-CN" altLang="en-US">
                <a:solidFill>
                  <a:schemeClr val="tx1"/>
                </a:solidFill>
              </a:rPr>
              <a:t>2015年5月2日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125" name="TextBox 5124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blinds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6146" name="Picture 3" descr="20050429104806384_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1511300"/>
            <a:ext cx="2663825" cy="2663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7" name="Text Box 32"/>
          <p:cNvSpPr txBox="1"/>
          <p:nvPr/>
        </p:nvSpPr>
        <p:spPr>
          <a:xfrm>
            <a:off x="1660525" y="72231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grpSp>
        <p:nvGrpSpPr>
          <p:cNvPr id="6148" name="Group 37"/>
          <p:cNvGrpSpPr/>
          <p:nvPr/>
        </p:nvGrpSpPr>
        <p:grpSpPr>
          <a:xfrm>
            <a:off x="5616575" y="631825"/>
            <a:ext cx="2400300" cy="457200"/>
            <a:chExt cx="3072" cy="288"/>
          </a:xfrm>
        </p:grpSpPr>
        <p:sp>
          <p:nvSpPr>
            <p:cNvPr id="6149" name="Rectangle 38"/>
            <p:cNvSpPr/>
            <p:nvPr/>
          </p:nvSpPr>
          <p:spPr>
            <a:xfrm>
              <a:off x="336" y="0"/>
              <a:ext cx="2736" cy="288"/>
            </a:xfrm>
            <a:prstGeom prst="rect">
              <a:avLst/>
            </a:prstGeom>
            <a:gradFill rotWithShape="1">
              <a:gsLst>
                <a:gs pos="0">
                  <a:srgbClr val="D5E7F5"/>
                </a:gs>
                <a:gs pos="50000">
                  <a:schemeClr val="accent1"/>
                </a:gs>
                <a:gs pos="100000">
                  <a:srgbClr val="D5E7F5"/>
                </a:gs>
              </a:gsLst>
              <a:lin ang="18900000" scaled="1"/>
            </a:gradFill>
            <a:ln w="9525">
              <a:noFill/>
            </a:ln>
            <a:effectLst>
              <a:prstShdw prst="shdw17" dist="63500" dir="5400000">
                <a:srgbClr val="537188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6150" name="Rectangle 39"/>
            <p:cNvSpPr/>
            <p:nvPr/>
          </p:nvSpPr>
          <p:spPr>
            <a:xfrm>
              <a:off x="0" y="0"/>
              <a:ext cx="384" cy="288"/>
            </a:xfrm>
            <a:prstGeom prst="rect">
              <a:avLst/>
            </a:prstGeom>
            <a:gradFill rotWithShape="1">
              <a:gsLst>
                <a:gs pos="0">
                  <a:schemeClr val="accent1"/>
                </a:gs>
                <a:gs pos="50000">
                  <a:srgbClr val="476175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</a:ln>
            <a:effectLst>
              <a:prstShdw prst="shdw17" dist="63500" dir="5400000">
                <a:srgbClr val="537188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1</a:t>
              </a:r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  <p:sp>
          <p:nvSpPr>
            <p:cNvPr id="6151" name="Rectangle 40"/>
            <p:cNvSpPr/>
            <p:nvPr/>
          </p:nvSpPr>
          <p:spPr>
            <a:xfrm>
              <a:off x="432" y="16"/>
              <a:ext cx="254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引子</a:t>
              </a:r>
              <a:endParaRPr lang="zh-CN" altLang="en-US" sz="20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</p:grpSp>
      <p:grpSp>
        <p:nvGrpSpPr>
          <p:cNvPr id="6152" name="Group 41"/>
          <p:cNvGrpSpPr/>
          <p:nvPr/>
        </p:nvGrpSpPr>
        <p:grpSpPr>
          <a:xfrm>
            <a:off x="5616575" y="1323975"/>
            <a:ext cx="2400300" cy="457200"/>
            <a:chExt cx="3072" cy="288"/>
          </a:xfrm>
        </p:grpSpPr>
        <p:sp>
          <p:nvSpPr>
            <p:cNvPr id="6153" name="Rectangle 42"/>
            <p:cNvSpPr/>
            <p:nvPr/>
          </p:nvSpPr>
          <p:spPr>
            <a:xfrm>
              <a:off x="336" y="0"/>
              <a:ext cx="2736" cy="288"/>
            </a:xfrm>
            <a:prstGeom prst="rect">
              <a:avLst/>
            </a:prstGeom>
            <a:gradFill rotWithShape="1">
              <a:gsLst>
                <a:gs pos="0">
                  <a:srgbClr val="CDE3D0"/>
                </a:gs>
                <a:gs pos="50000">
                  <a:schemeClr val="accent2"/>
                </a:gs>
                <a:gs pos="100000">
                  <a:srgbClr val="CDE3D0"/>
                </a:gs>
              </a:gsLst>
              <a:lin ang="18900000" scaled="1"/>
            </a:gradFill>
            <a:ln w="9525">
              <a:noFill/>
            </a:ln>
            <a:effectLst>
              <a:prstShdw prst="shdw17" dist="63500" dir="5400000">
                <a:srgbClr val="466B4C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6154" name="Rectangle 43"/>
            <p:cNvSpPr/>
            <p:nvPr/>
          </p:nvSpPr>
          <p:spPr>
            <a:xfrm>
              <a:off x="0" y="0"/>
              <a:ext cx="384" cy="288"/>
            </a:xfrm>
            <a:prstGeom prst="rect">
              <a:avLst/>
            </a:prstGeom>
            <a:gradFill rotWithShape="1">
              <a:gsLst>
                <a:gs pos="0">
                  <a:schemeClr val="accent2"/>
                </a:gs>
                <a:gs pos="50000">
                  <a:srgbClr val="3C5C4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</a:ln>
            <a:effectLst>
              <a:prstShdw prst="shdw17" dist="63500" dir="5400000">
                <a:srgbClr val="466B4C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2</a:t>
              </a:r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  <p:sp>
          <p:nvSpPr>
            <p:cNvPr id="6155" name="Rectangle 44"/>
            <p:cNvSpPr/>
            <p:nvPr/>
          </p:nvSpPr>
          <p:spPr>
            <a:xfrm>
              <a:off x="432" y="16"/>
              <a:ext cx="254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航天发射史</a:t>
              </a:r>
              <a:endParaRPr lang="zh-CN" altLang="en-US" sz="20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</p:grpSp>
      <p:grpSp>
        <p:nvGrpSpPr>
          <p:cNvPr id="6156" name="Group 57"/>
          <p:cNvGrpSpPr/>
          <p:nvPr/>
        </p:nvGrpSpPr>
        <p:grpSpPr>
          <a:xfrm>
            <a:off x="5618163" y="2012950"/>
            <a:ext cx="2398712" cy="457200"/>
            <a:chExt cx="3072" cy="288"/>
          </a:xfrm>
        </p:grpSpPr>
        <p:sp>
          <p:nvSpPr>
            <p:cNvPr id="6157" name="Rectangle 58"/>
            <p:cNvSpPr/>
            <p:nvPr/>
          </p:nvSpPr>
          <p:spPr>
            <a:xfrm>
              <a:off x="336" y="0"/>
              <a:ext cx="2736" cy="288"/>
            </a:xfrm>
            <a:prstGeom prst="rect">
              <a:avLst/>
            </a:prstGeom>
            <a:gradFill rotWithShape="1">
              <a:gsLst>
                <a:gs pos="0">
                  <a:srgbClr val="D5E7F5"/>
                </a:gs>
                <a:gs pos="50000">
                  <a:schemeClr val="accent1"/>
                </a:gs>
                <a:gs pos="100000">
                  <a:srgbClr val="D5E7F5"/>
                </a:gs>
              </a:gsLst>
              <a:lin ang="18900000" scaled="1"/>
            </a:gradFill>
            <a:ln w="9525">
              <a:noFill/>
            </a:ln>
            <a:effectLst>
              <a:prstShdw prst="shdw17" dist="63500" dir="5400000">
                <a:srgbClr val="537188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6158" name="Rectangle 59"/>
            <p:cNvSpPr/>
            <p:nvPr/>
          </p:nvSpPr>
          <p:spPr>
            <a:xfrm>
              <a:off x="0" y="0"/>
              <a:ext cx="384" cy="288"/>
            </a:xfrm>
            <a:prstGeom prst="rect">
              <a:avLst/>
            </a:prstGeom>
            <a:gradFill rotWithShape="1">
              <a:gsLst>
                <a:gs pos="0">
                  <a:schemeClr val="accent1"/>
                </a:gs>
                <a:gs pos="50000">
                  <a:srgbClr val="476175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</a:ln>
            <a:effectLst>
              <a:prstShdw prst="shdw17" dist="63500" dir="5400000">
                <a:srgbClr val="537188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3</a:t>
              </a:r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  <p:sp>
          <p:nvSpPr>
            <p:cNvPr id="6159" name="Rectangle 60"/>
            <p:cNvSpPr/>
            <p:nvPr/>
          </p:nvSpPr>
          <p:spPr>
            <a:xfrm>
              <a:off x="432" y="16"/>
              <a:ext cx="254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航天卫星的用途</a:t>
              </a:r>
              <a:endParaRPr lang="zh-CN" altLang="en-US" sz="20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</p:grpSp>
      <p:grpSp>
        <p:nvGrpSpPr>
          <p:cNvPr id="6160" name="Group 61"/>
          <p:cNvGrpSpPr/>
          <p:nvPr/>
        </p:nvGrpSpPr>
        <p:grpSpPr>
          <a:xfrm>
            <a:off x="5616575" y="2698750"/>
            <a:ext cx="2400300" cy="457200"/>
            <a:chExt cx="3072" cy="288"/>
          </a:xfrm>
        </p:grpSpPr>
        <p:sp>
          <p:nvSpPr>
            <p:cNvPr id="6161" name="Rectangle 62"/>
            <p:cNvSpPr/>
            <p:nvPr/>
          </p:nvSpPr>
          <p:spPr>
            <a:xfrm>
              <a:off x="336" y="0"/>
              <a:ext cx="2736" cy="288"/>
            </a:xfrm>
            <a:prstGeom prst="rect">
              <a:avLst/>
            </a:prstGeom>
            <a:gradFill rotWithShape="1">
              <a:gsLst>
                <a:gs pos="0">
                  <a:srgbClr val="CDE3D0"/>
                </a:gs>
                <a:gs pos="50000">
                  <a:schemeClr val="accent2"/>
                </a:gs>
                <a:gs pos="100000">
                  <a:srgbClr val="CDE3D0"/>
                </a:gs>
              </a:gsLst>
              <a:lin ang="18900000" scaled="1"/>
            </a:gradFill>
            <a:ln w="9525">
              <a:noFill/>
            </a:ln>
            <a:effectLst>
              <a:prstShdw prst="shdw17" dist="63500" dir="5400000">
                <a:srgbClr val="466B4C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6162" name="Rectangle 63"/>
            <p:cNvSpPr/>
            <p:nvPr/>
          </p:nvSpPr>
          <p:spPr>
            <a:xfrm>
              <a:off x="0" y="0"/>
              <a:ext cx="384" cy="288"/>
            </a:xfrm>
            <a:prstGeom prst="rect">
              <a:avLst/>
            </a:prstGeom>
            <a:gradFill rotWithShape="1">
              <a:gsLst>
                <a:gs pos="0">
                  <a:schemeClr val="accent2"/>
                </a:gs>
                <a:gs pos="50000">
                  <a:srgbClr val="3C5C41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</a:ln>
            <a:effectLst>
              <a:prstShdw prst="shdw17" dist="63500" dir="5400000">
                <a:srgbClr val="466B4C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4</a:t>
              </a:r>
              <a:endParaRPr lang="zh-CN" altLang="en-US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  <p:sp>
          <p:nvSpPr>
            <p:cNvPr id="6163" name="Rectangle 64"/>
            <p:cNvSpPr/>
            <p:nvPr/>
          </p:nvSpPr>
          <p:spPr>
            <a:xfrm>
              <a:off x="432" y="16"/>
              <a:ext cx="254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航天育种</a:t>
              </a:r>
              <a:endParaRPr lang="zh-CN" altLang="en-US" sz="20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</p:grpSp>
      <p:grpSp>
        <p:nvGrpSpPr>
          <p:cNvPr id="6164" name="Group 65"/>
          <p:cNvGrpSpPr/>
          <p:nvPr/>
        </p:nvGrpSpPr>
        <p:grpSpPr>
          <a:xfrm>
            <a:off x="5622925" y="3359150"/>
            <a:ext cx="2393950" cy="457200"/>
            <a:chExt cx="3072" cy="288"/>
          </a:xfrm>
        </p:grpSpPr>
        <p:sp>
          <p:nvSpPr>
            <p:cNvPr id="6165" name="Rectangle 66"/>
            <p:cNvSpPr/>
            <p:nvPr/>
          </p:nvSpPr>
          <p:spPr>
            <a:xfrm>
              <a:off x="336" y="0"/>
              <a:ext cx="2736" cy="288"/>
            </a:xfrm>
            <a:prstGeom prst="rect">
              <a:avLst/>
            </a:prstGeom>
            <a:gradFill rotWithShape="1">
              <a:gsLst>
                <a:gs pos="0">
                  <a:srgbClr val="D5E7F5"/>
                </a:gs>
                <a:gs pos="50000">
                  <a:schemeClr val="accent1"/>
                </a:gs>
                <a:gs pos="100000">
                  <a:srgbClr val="D5E7F5"/>
                </a:gs>
              </a:gsLst>
              <a:lin ang="18900000" scaled="1"/>
            </a:gradFill>
            <a:ln w="9525">
              <a:noFill/>
            </a:ln>
            <a:effectLst>
              <a:prstShdw prst="shdw17" dist="63500" dir="5400000">
                <a:srgbClr val="537188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6166" name="Rectangle 67"/>
            <p:cNvSpPr/>
            <p:nvPr/>
          </p:nvSpPr>
          <p:spPr>
            <a:xfrm>
              <a:off x="0" y="0"/>
              <a:ext cx="384" cy="288"/>
            </a:xfrm>
            <a:prstGeom prst="rect">
              <a:avLst/>
            </a:prstGeom>
            <a:gradFill rotWithShape="1">
              <a:gsLst>
                <a:gs pos="0">
                  <a:schemeClr val="accent1"/>
                </a:gs>
                <a:gs pos="50000">
                  <a:srgbClr val="476175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</a:ln>
            <a:effectLst>
              <a:prstShdw prst="shdw17" dist="63500" dir="5400000">
                <a:srgbClr val="537188"/>
              </a:prst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2" charset="-122"/>
                  <a:ea typeface="微软雅黑" panose="020b0503020204020204" pitchFamily="2" charset="-122"/>
                </a:rPr>
                <a:t>5</a:t>
              </a:r>
              <a:endParaRPr lang="en-US" altLang="zh-CN" b="1">
                <a:solidFill>
                  <a:schemeClr val="bg1"/>
                </a:solidFill>
                <a:latin typeface="微软雅黑" panose="020b0503020204020204" pitchFamily="2" charset="-122"/>
                <a:ea typeface="微软雅黑" panose="020b0503020204020204" pitchFamily="2" charset="-122"/>
              </a:endParaRPr>
            </a:p>
          </p:txBody>
        </p:sp>
        <p:sp>
          <p:nvSpPr>
            <p:cNvPr id="6167" name="Rectangle 68"/>
            <p:cNvSpPr/>
            <p:nvPr/>
          </p:nvSpPr>
          <p:spPr>
            <a:xfrm>
              <a:off x="432" y="16"/>
              <a:ext cx="254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航天育种的成果</a:t>
              </a:r>
              <a:endParaRPr lang="zh-CN" altLang="en-US" sz="20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</p:grpSp>
      <p:grpSp>
        <p:nvGrpSpPr>
          <p:cNvPr id="6168" name="Group 37"/>
          <p:cNvGrpSpPr/>
          <p:nvPr/>
        </p:nvGrpSpPr>
        <p:grpSpPr>
          <a:xfrm>
            <a:off x="5649913" y="4987925"/>
            <a:ext cx="2366962" cy="673100"/>
            <a:chExt cx="3072" cy="288"/>
          </a:xfrm>
        </p:grpSpPr>
        <p:sp>
          <p:nvSpPr>
            <p:cNvPr id="6169" name="Rectangle 38"/>
            <p:cNvSpPr/>
            <p:nvPr/>
          </p:nvSpPr>
          <p:spPr>
            <a:xfrm>
              <a:off x="336" y="0"/>
              <a:ext cx="2736" cy="288"/>
            </a:xfrm>
            <a:prstGeom prst="rect">
              <a:avLst/>
            </a:prstGeom>
            <a:gradFill rotWithShape="1">
              <a:gsLst>
                <a:gs pos="0">
                  <a:srgbClr val="D5E7F5">
                    <a:alpha val="100000"/>
                  </a:srgbClr>
                </a:gs>
                <a:gs pos="50000">
                  <a:schemeClr val="accent1">
                    <a:alpha val="100000"/>
                  </a:schemeClr>
                </a:gs>
                <a:gs pos="100000">
                  <a:srgbClr val="D5E7F5">
                    <a:alpha val="100000"/>
                  </a:srgbClr>
                </a:gs>
              </a:gsLst>
              <a:lin ang="18900000" scaled="1"/>
            </a:gradFill>
            <a:ln w="9525">
              <a:noFill/>
            </a:ln>
            <a:effectLst>
              <a:prstShdw prst="shdw17" dist="63500" dir="5400000">
                <a:srgbClr val="537188"/>
              </a:prstShdw>
            </a:effectLst>
          </p:spPr>
          <p:txBody>
            <a:bodyPr vert="horz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6170" name="Rectangle 39"/>
            <p:cNvSpPr/>
            <p:nvPr/>
          </p:nvSpPr>
          <p:spPr>
            <a:xfrm>
              <a:off x="0" y="0"/>
              <a:ext cx="384" cy="288"/>
            </a:xfrm>
            <a:prstGeom prst="rect">
              <a:avLst/>
            </a:prstGeom>
            <a:gradFill rotWithShape="1">
              <a:gsLst>
                <a:gs pos="0">
                  <a:schemeClr val="accent1">
                    <a:alpha val="100000"/>
                  </a:schemeClr>
                </a:gs>
                <a:gs pos="50000">
                  <a:srgbClr val="476175">
                    <a:alpha val="100000"/>
                  </a:srgbClr>
                </a:gs>
                <a:gs pos="100000">
                  <a:schemeClr val="accent1">
                    <a:alpha val="100000"/>
                  </a:schemeClr>
                </a:gs>
              </a:gsLst>
              <a:lin ang="0" scaled="1"/>
            </a:gradFill>
            <a:ln w="9525">
              <a:noFill/>
            </a:ln>
            <a:effectLst>
              <a:prstShdw prst="shdw17" dist="63500" dir="5400000">
                <a:srgbClr val="537188"/>
              </a:prstShdw>
            </a:effectLst>
          </p:spPr>
          <p:txBody>
            <a:bodyPr vert="horz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2" charset="-122"/>
                  <a:ea typeface="微软雅黑" panose="020b0503020204020204" pitchFamily="2" charset="-122"/>
                </a:rPr>
                <a:t>7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2" charset="-122"/>
                <a:ea typeface="微软雅黑" panose="020b0503020204020204" pitchFamily="2" charset="-122"/>
              </a:endParaRPr>
            </a:p>
          </p:txBody>
        </p:sp>
        <p:sp>
          <p:nvSpPr>
            <p:cNvPr id="6171" name="Rectangle 40"/>
            <p:cNvSpPr/>
            <p:nvPr/>
          </p:nvSpPr>
          <p:spPr>
            <a:xfrm>
              <a:off x="432" y="16"/>
              <a:ext cx="254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航天育种的意义分析</a:t>
              </a:r>
              <a:endParaRPr lang="zh-CN" altLang="en-US" sz="20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</p:grpSp>
      <p:grpSp>
        <p:nvGrpSpPr>
          <p:cNvPr id="6172" name="Group 41"/>
          <p:cNvGrpSpPr/>
          <p:nvPr/>
        </p:nvGrpSpPr>
        <p:grpSpPr>
          <a:xfrm>
            <a:off x="5635625" y="4035425"/>
            <a:ext cx="2381250" cy="736600"/>
            <a:chExt cx="3072" cy="288"/>
          </a:xfrm>
        </p:grpSpPr>
        <p:sp>
          <p:nvSpPr>
            <p:cNvPr id="6173" name="Rectangle 42"/>
            <p:cNvSpPr/>
            <p:nvPr/>
          </p:nvSpPr>
          <p:spPr>
            <a:xfrm>
              <a:off x="336" y="0"/>
              <a:ext cx="2736" cy="288"/>
            </a:xfrm>
            <a:prstGeom prst="rect">
              <a:avLst/>
            </a:prstGeom>
            <a:gradFill rotWithShape="1">
              <a:gsLst>
                <a:gs pos="0">
                  <a:srgbClr val="CDE3D0">
                    <a:alpha val="100000"/>
                  </a:srgbClr>
                </a:gs>
                <a:gs pos="50000">
                  <a:schemeClr val="accent2">
                    <a:alpha val="100000"/>
                  </a:schemeClr>
                </a:gs>
                <a:gs pos="100000">
                  <a:srgbClr val="CDE3D0">
                    <a:alpha val="100000"/>
                  </a:srgbClr>
                </a:gs>
              </a:gsLst>
              <a:lin ang="18900000" scaled="1"/>
            </a:gradFill>
            <a:ln w="9525">
              <a:noFill/>
            </a:ln>
            <a:effectLst>
              <a:prstShdw prst="shdw17" dist="63500" dir="5400000">
                <a:srgbClr val="466B4C"/>
              </a:prstShdw>
            </a:effectLst>
          </p:spPr>
          <p:txBody>
            <a:bodyPr vert="horz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6174" name="Rectangle 43"/>
            <p:cNvSpPr/>
            <p:nvPr/>
          </p:nvSpPr>
          <p:spPr>
            <a:xfrm>
              <a:off x="0" y="0"/>
              <a:ext cx="384" cy="288"/>
            </a:xfrm>
            <a:prstGeom prst="rect">
              <a:avLst/>
            </a:prstGeom>
            <a:gradFill rotWithShape="1">
              <a:gsLst>
                <a:gs pos="0">
                  <a:schemeClr val="accent2">
                    <a:alpha val="100000"/>
                  </a:schemeClr>
                </a:gs>
                <a:gs pos="50000">
                  <a:srgbClr val="3C5C41">
                    <a:alpha val="100000"/>
                  </a:srgbClr>
                </a:gs>
                <a:gs pos="100000">
                  <a:schemeClr val="accent2">
                    <a:alpha val="100000"/>
                  </a:schemeClr>
                </a:gs>
              </a:gsLst>
              <a:lin ang="0" scaled="1"/>
            </a:gradFill>
            <a:ln w="9525">
              <a:noFill/>
            </a:ln>
            <a:effectLst>
              <a:prstShdw prst="shdw17" dist="63500" dir="5400000">
                <a:srgbClr val="466B4C"/>
              </a:prstShdw>
            </a:effectLst>
          </p:spPr>
          <p:txBody>
            <a:bodyPr vert="horz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2" charset="-122"/>
                  <a:ea typeface="微软雅黑" panose="020b0503020204020204" pitchFamily="2" charset="-122"/>
                </a:rPr>
                <a:t>6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2" charset="-122"/>
                <a:ea typeface="微软雅黑" panose="020b0503020204020204" pitchFamily="2" charset="-122"/>
              </a:endParaRPr>
            </a:p>
          </p:txBody>
        </p:sp>
        <p:sp>
          <p:nvSpPr>
            <p:cNvPr id="6175" name="Rectangle 44"/>
            <p:cNvSpPr/>
            <p:nvPr/>
          </p:nvSpPr>
          <p:spPr>
            <a:xfrm>
              <a:off x="432" y="16"/>
              <a:ext cx="254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航天育种的安全性及影响因素</a:t>
              </a:r>
              <a:endParaRPr lang="zh-CN" altLang="en-US" sz="20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endParaRPr>
            </a:p>
          </p:txBody>
        </p:sp>
      </p:grpSp>
      <p:grpSp>
        <p:nvGrpSpPr>
          <p:cNvPr id="6176" name="Group 41"/>
          <p:cNvGrpSpPr/>
          <p:nvPr/>
        </p:nvGrpSpPr>
        <p:grpSpPr>
          <a:xfrm>
            <a:off x="5618163" y="5886450"/>
            <a:ext cx="2400300" cy="782638"/>
            <a:chExt cx="3072" cy="288"/>
          </a:xfrm>
        </p:grpSpPr>
        <p:sp>
          <p:nvSpPr>
            <p:cNvPr id="6177" name="Rectangle 42"/>
            <p:cNvSpPr/>
            <p:nvPr/>
          </p:nvSpPr>
          <p:spPr>
            <a:xfrm>
              <a:off x="336" y="0"/>
              <a:ext cx="2736" cy="288"/>
            </a:xfrm>
            <a:prstGeom prst="rect">
              <a:avLst/>
            </a:prstGeom>
            <a:gradFill rotWithShape="1">
              <a:gsLst>
                <a:gs pos="0">
                  <a:srgbClr val="CDE3D0">
                    <a:alpha val="100000"/>
                  </a:srgbClr>
                </a:gs>
                <a:gs pos="50000">
                  <a:schemeClr val="accent2">
                    <a:alpha val="100000"/>
                  </a:schemeClr>
                </a:gs>
                <a:gs pos="100000">
                  <a:srgbClr val="CDE3D0">
                    <a:alpha val="100000"/>
                  </a:srgbClr>
                </a:gs>
              </a:gsLst>
              <a:lin ang="18900000" scaled="1"/>
            </a:gradFill>
            <a:ln w="9525">
              <a:noFill/>
            </a:ln>
            <a:effectLst>
              <a:prstShdw prst="shdw17" dist="63500" dir="5400000">
                <a:srgbClr val="466B4C"/>
              </a:prstShdw>
            </a:effectLst>
          </p:spPr>
          <p:txBody>
            <a:bodyPr vert="horz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6178" name="Rectangle 43"/>
            <p:cNvSpPr/>
            <p:nvPr/>
          </p:nvSpPr>
          <p:spPr>
            <a:xfrm>
              <a:off x="0" y="0"/>
              <a:ext cx="384" cy="288"/>
            </a:xfrm>
            <a:prstGeom prst="rect">
              <a:avLst/>
            </a:prstGeom>
            <a:gradFill rotWithShape="1">
              <a:gsLst>
                <a:gs pos="0">
                  <a:schemeClr val="accent2">
                    <a:alpha val="100000"/>
                  </a:schemeClr>
                </a:gs>
                <a:gs pos="50000">
                  <a:srgbClr val="3C5C41">
                    <a:alpha val="100000"/>
                  </a:srgbClr>
                </a:gs>
                <a:gs pos="100000">
                  <a:schemeClr val="accent2">
                    <a:alpha val="100000"/>
                  </a:schemeClr>
                </a:gs>
              </a:gsLst>
              <a:lin ang="0" scaled="1"/>
            </a:gradFill>
            <a:ln w="9525">
              <a:noFill/>
            </a:ln>
            <a:effectLst>
              <a:prstShdw prst="shdw17" dist="63500" dir="5400000">
                <a:srgbClr val="466B4C"/>
              </a:prstShdw>
            </a:effectLst>
          </p:spPr>
          <p:txBody>
            <a:bodyPr vert="horz"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2" charset="-122"/>
                  <a:ea typeface="微软雅黑" panose="020b0503020204020204" pitchFamily="2" charset="-122"/>
                </a:rPr>
                <a:t>8</a:t>
              </a:r>
              <a:endParaRPr lang="zh-CN" altLang="en-US" b="1">
                <a:solidFill>
                  <a:schemeClr val="bg1"/>
                </a:solidFill>
                <a:latin typeface="微软雅黑" panose="020b0503020204020204" pitchFamily="2" charset="-122"/>
                <a:ea typeface="微软雅黑" panose="020b0503020204020204" pitchFamily="2" charset="-122"/>
              </a:endParaRPr>
            </a:p>
          </p:txBody>
        </p:sp>
        <p:sp>
          <p:nvSpPr>
            <p:cNvPr id="6179" name="Rectangle 44"/>
            <p:cNvSpPr/>
            <p:nvPr/>
          </p:nvSpPr>
          <p:spPr>
            <a:xfrm>
              <a:off x="432" y="16"/>
              <a:ext cx="254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wrap="square" anchor="t" anchorCtr="0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rPr>
                <a:t>航天育种的未来展望</a:t>
              </a:r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6180" name="文本框 6179"/>
          <p:cNvSpPr txBox="1"/>
          <p:nvPr/>
        </p:nvSpPr>
        <p:spPr>
          <a:xfrm>
            <a:off x="4427538" y="2114550"/>
            <a:ext cx="792162" cy="308927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目录</a:t>
            </a:r>
            <a:endParaRPr lang="zh-CN" altLang="en-US" sz="4000" b="1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6181" name="矩形 6180"/>
          <p:cNvSpPr/>
          <p:nvPr/>
        </p:nvSpPr>
        <p:spPr>
          <a:xfrm>
            <a:off x="19050" y="71438"/>
            <a:ext cx="468313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82" name="矩形 6181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83" name="矩形 6182"/>
          <p:cNvSpPr/>
          <p:nvPr/>
        </p:nvSpPr>
        <p:spPr>
          <a:xfrm>
            <a:off x="757238" y="71438"/>
            <a:ext cx="1727200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84" name="文本框 6183"/>
          <p:cNvSpPr txBox="1"/>
          <p:nvPr/>
        </p:nvSpPr>
        <p:spPr>
          <a:xfrm>
            <a:off x="836613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航天育种·目录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6185" name="矩形 6184"/>
          <p:cNvSpPr/>
          <p:nvPr/>
        </p:nvSpPr>
        <p:spPr>
          <a:xfrm>
            <a:off x="280988" y="1377950"/>
            <a:ext cx="2132012" cy="2894013"/>
          </a:xfrm>
          <a:prstGeom prst="rect">
            <a:avLst/>
          </a:prstGeom>
          <a:solidFill>
            <a:schemeClr val="bg2">
              <a:alpha val="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86" name="矩形 6185"/>
          <p:cNvSpPr/>
          <p:nvPr/>
        </p:nvSpPr>
        <p:spPr>
          <a:xfrm>
            <a:off x="1660525" y="2684463"/>
            <a:ext cx="1997075" cy="2713037"/>
          </a:xfrm>
          <a:prstGeom prst="rect">
            <a:avLst/>
          </a:prstGeom>
          <a:solidFill>
            <a:schemeClr val="bg2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187" name="Picture 4" descr="u=1478894276,1656973829&amp;fm=21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1650" y="2914650"/>
            <a:ext cx="1822450" cy="22891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3</a:t>
            </a:fld>
            <a:endParaRPr lang="zh-CN" altLang="en-US">
              <a:latin typeface="Arial" pitchFamily="34" charset="0"/>
            </a:endParaRPr>
          </a:p>
        </p:txBody>
      </p:sp>
      <p:grpSp>
        <p:nvGrpSpPr>
          <p:cNvPr id="7170" name="Group 38"/>
          <p:cNvGrpSpPr/>
          <p:nvPr/>
        </p:nvGrpSpPr>
        <p:grpSpPr>
          <a:xfrm>
            <a:off x="0" y="1263650"/>
            <a:ext cx="4610100" cy="939800"/>
            <a:chExt cx="2905" cy="592"/>
          </a:xfrm>
        </p:grpSpPr>
        <p:sp>
          <p:nvSpPr>
            <p:cNvPr id="7171" name="Rectangle 24"/>
            <p:cNvSpPr/>
            <p:nvPr/>
          </p:nvSpPr>
          <p:spPr>
            <a:xfrm>
              <a:off x="0" y="162"/>
              <a:ext cx="2584" cy="426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7172" name="Group 25"/>
            <p:cNvGrpSpPr/>
            <p:nvPr/>
          </p:nvGrpSpPr>
          <p:grpSpPr>
            <a:xfrm>
              <a:off x="2257" y="0"/>
              <a:ext cx="648" cy="592"/>
              <a:chExt cx="432" cy="432"/>
            </a:xfrm>
          </p:grpSpPr>
          <p:grpSp>
            <p:nvGrpSpPr>
              <p:cNvPr id="7173" name="Group 26"/>
              <p:cNvGrpSpPr/>
              <p:nvPr/>
            </p:nvGrpSpPr>
            <p:grpSpPr>
              <a:xfrm>
                <a:off x="0" y="0"/>
                <a:ext cx="432" cy="432"/>
                <a:chExt cx="1680" cy="1680"/>
              </a:xfrm>
            </p:grpSpPr>
            <p:sp>
              <p:nvSpPr>
                <p:cNvPr id="7174" name="Oval 27"/>
                <p:cNvSpPr/>
                <p:nvPr/>
              </p:nvSpPr>
              <p:spPr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accent2"/>
                    </a:gs>
                    <a:gs pos="100000">
                      <a:srgbClr val="2E4631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7175" name="Freeform 28"/>
                <p:cNvSpPr/>
                <p:nvPr/>
              </p:nvSpPr>
              <p:spPr>
                <a:xfrm>
                  <a:off x="192" y="28"/>
                  <a:ext cx="1296" cy="634"/>
                </a:xfrm>
                <a:custGeom>
                  <a:gdLst>
                    <a:gd name="txL" fmla="*/ 0 w 1321"/>
                    <a:gd name="txT" fmla="*/ 0 h 712"/>
                    <a:gd name="txR" fmla="*/ 1321 w 1321"/>
                    <a:gd name="txB" fmla="*/ 712 h 712"/>
                  </a:gdLst>
                  <a:cxnLst>
                    <a:cxn ang="0">
                      <a:pos x="1301" y="401"/>
                    </a:cxn>
                    <a:cxn ang="0">
                      <a:pos x="1317" y="442"/>
                    </a:cxn>
                    <a:cxn ang="0">
                      <a:pos x="1321" y="481"/>
                    </a:cxn>
                    <a:cxn ang="0">
                      <a:pos x="1315" y="516"/>
                    </a:cxn>
                    <a:cxn ang="0">
                      <a:pos x="1298" y="550"/>
                    </a:cxn>
                    <a:cxn ang="0">
                      <a:pos x="1272" y="579"/>
                    </a:cxn>
                    <a:cxn ang="0">
                      <a:pos x="1239" y="604"/>
                    </a:cxn>
                    <a:cxn ang="0">
                      <a:pos x="1196" y="628"/>
                    </a:cxn>
                    <a:cxn ang="0">
                      <a:pos x="1147" y="649"/>
                    </a:cxn>
                    <a:cxn ang="0">
                      <a:pos x="1092" y="667"/>
                    </a:cxn>
                    <a:cxn ang="0">
                      <a:pos x="1031" y="683"/>
                    </a:cxn>
                    <a:cxn ang="0">
                      <a:pos x="967" y="694"/>
                    </a:cxn>
                    <a:cxn ang="0">
                      <a:pos x="896" y="704"/>
                    </a:cxn>
                    <a:cxn ang="0">
                      <a:pos x="824" y="710"/>
                    </a:cxn>
                    <a:cxn ang="0">
                      <a:pos x="795" y="712"/>
                    </a:cxn>
                    <a:cxn ang="0">
                      <a:pos x="476" y="712"/>
                    </a:cxn>
                    <a:cxn ang="0">
                      <a:pos x="472" y="712"/>
                    </a:cxn>
                    <a:cxn ang="0">
                      <a:pos x="409" y="708"/>
                    </a:cxn>
                    <a:cxn ang="0">
                      <a:pos x="348" y="704"/>
                    </a:cxn>
                    <a:cxn ang="0">
                      <a:pos x="290" y="696"/>
                    </a:cxn>
                    <a:cxn ang="0">
                      <a:pos x="235" y="689"/>
                    </a:cxn>
                    <a:cxn ang="0">
                      <a:pos x="186" y="677"/>
                    </a:cxn>
                    <a:cxn ang="0">
                      <a:pos x="141" y="663"/>
                    </a:cxn>
                    <a:cxn ang="0">
                      <a:pos x="102" y="648"/>
                    </a:cxn>
                    <a:cxn ang="0">
                      <a:pos x="67" y="630"/>
                    </a:cxn>
                    <a:cxn ang="0">
                      <a:pos x="39" y="608"/>
                    </a:cxn>
                    <a:cxn ang="0">
                      <a:pos x="18" y="583"/>
                    </a:cxn>
                    <a:cxn ang="0">
                      <a:pos x="6" y="554"/>
                    </a:cxn>
                    <a:cxn ang="0">
                      <a:pos x="0" y="524"/>
                    </a:cxn>
                    <a:cxn ang="0">
                      <a:pos x="0" y="520"/>
                    </a:cxn>
                    <a:cxn ang="0">
                      <a:pos x="4" y="487"/>
                    </a:cxn>
                    <a:cxn ang="0">
                      <a:pos x="16" y="446"/>
                    </a:cxn>
                    <a:cxn ang="0">
                      <a:pos x="51" y="370"/>
                    </a:cxn>
                    <a:cxn ang="0">
                      <a:pos x="94" y="299"/>
                    </a:cxn>
                    <a:cxn ang="0">
                      <a:pos x="147" y="235"/>
                    </a:cxn>
                    <a:cxn ang="0">
                      <a:pos x="204" y="176"/>
                    </a:cxn>
                    <a:cxn ang="0">
                      <a:pos x="270" y="125"/>
                    </a:cxn>
                    <a:cxn ang="0">
                      <a:pos x="341" y="82"/>
                    </a:cxn>
                    <a:cxn ang="0">
                      <a:pos x="415" y="47"/>
                    </a:cxn>
                    <a:cxn ang="0">
                      <a:pos x="497" y="21"/>
                    </a:cxn>
                    <a:cxn ang="0">
                      <a:pos x="581" y="6"/>
                    </a:cxn>
                    <a:cxn ang="0">
                      <a:pos x="667" y="0"/>
                    </a:cxn>
                    <a:cxn ang="0">
                      <a:pos x="667" y="0"/>
                    </a:cxn>
                    <a:cxn ang="0">
                      <a:pos x="759" y="6"/>
                    </a:cxn>
                    <a:cxn ang="0">
                      <a:pos x="847" y="23"/>
                    </a:cxn>
                    <a:cxn ang="0">
                      <a:pos x="932" y="53"/>
                    </a:cxn>
                    <a:cxn ang="0">
                      <a:pos x="1010" y="90"/>
                    </a:cxn>
                    <a:cxn ang="0">
                      <a:pos x="1082" y="137"/>
                    </a:cxn>
                    <a:cxn ang="0">
                      <a:pos x="1149" y="194"/>
                    </a:cxn>
                    <a:cxn ang="0">
                      <a:pos x="1208" y="256"/>
                    </a:cxn>
                    <a:cxn ang="0">
                      <a:pos x="1258" y="325"/>
                    </a:cxn>
                    <a:cxn ang="0">
                      <a:pos x="1301" y="401"/>
                    </a:cxn>
                    <a:cxn ang="0">
                      <a:pos x="1301" y="401"/>
                    </a:cxn>
                  </a:cxnLst>
                  <a:rect l="txL" t="txT" r="txR" b="tx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  <p:sp>
            <p:nvSpPr>
              <p:cNvPr id="7176" name="Text Box 29"/>
              <p:cNvSpPr txBox="1"/>
              <p:nvPr/>
            </p:nvSpPr>
            <p:spPr>
              <a:xfrm>
                <a:off x="137" y="48"/>
                <a:ext cx="177" cy="21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  <a:latin typeface="Verdana" panose="020b0604030504040204" pitchFamily="2" charset="0"/>
                    <a:ea typeface="微软雅黑" panose="020b0503020204020204" pitchFamily="2" charset="-122"/>
                  </a:rPr>
                  <a:t>一</a:t>
                </a:r>
                <a:endPara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Verdana" panose="020b0604030504040204" pitchFamily="2" charset="0"/>
                  <a:ea typeface="微软雅黑" panose="020b0503020204020204" pitchFamily="2" charset="-122"/>
                </a:endParaRPr>
              </a:p>
            </p:txBody>
          </p:sp>
        </p:grpSp>
        <p:sp>
          <p:nvSpPr>
            <p:cNvPr id="7177" name="Text Box 30"/>
            <p:cNvSpPr txBox="1"/>
            <p:nvPr/>
          </p:nvSpPr>
          <p:spPr>
            <a:xfrm>
              <a:off x="1104" y="246"/>
              <a:ext cx="1123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7178" name="Group 39"/>
          <p:cNvGrpSpPr/>
          <p:nvPr/>
        </p:nvGrpSpPr>
        <p:grpSpPr>
          <a:xfrm>
            <a:off x="-36512" y="2454275"/>
            <a:ext cx="5207000" cy="944563"/>
            <a:chExt cx="3281" cy="595"/>
          </a:xfrm>
        </p:grpSpPr>
        <p:sp>
          <p:nvSpPr>
            <p:cNvPr id="7179" name="Rectangle 10"/>
            <p:cNvSpPr/>
            <p:nvPr/>
          </p:nvSpPr>
          <p:spPr>
            <a:xfrm>
              <a:off x="0" y="149"/>
              <a:ext cx="2846" cy="425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7180" name="Group 11"/>
            <p:cNvGrpSpPr/>
            <p:nvPr/>
          </p:nvGrpSpPr>
          <p:grpSpPr>
            <a:xfrm>
              <a:off x="2640" y="0"/>
              <a:ext cx="641" cy="595"/>
              <a:chExt cx="430" cy="437"/>
            </a:xfrm>
          </p:grpSpPr>
          <p:grpSp>
            <p:nvGrpSpPr>
              <p:cNvPr id="7181" name="Group 12"/>
              <p:cNvGrpSpPr/>
              <p:nvPr/>
            </p:nvGrpSpPr>
            <p:grpSpPr>
              <a:xfrm>
                <a:off x="0" y="0"/>
                <a:ext cx="430" cy="437"/>
                <a:chExt cx="1680" cy="1680"/>
              </a:xfrm>
            </p:grpSpPr>
            <p:sp>
              <p:nvSpPr>
                <p:cNvPr id="7182" name="Oval 13"/>
                <p:cNvSpPr/>
                <p:nvPr/>
              </p:nvSpPr>
              <p:spPr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accent1"/>
                    </a:gs>
                    <a:gs pos="100000">
                      <a:srgbClr val="2A3945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7183" name="Freeform 14"/>
                <p:cNvSpPr/>
                <p:nvPr/>
              </p:nvSpPr>
              <p:spPr>
                <a:xfrm>
                  <a:off x="192" y="28"/>
                  <a:ext cx="1296" cy="634"/>
                </a:xfrm>
                <a:custGeom>
                  <a:gdLst>
                    <a:gd name="txL" fmla="*/ 0 w 1321"/>
                    <a:gd name="txT" fmla="*/ 0 h 712"/>
                    <a:gd name="txR" fmla="*/ 1321 w 1321"/>
                    <a:gd name="txB" fmla="*/ 712 h 712"/>
                  </a:gdLst>
                  <a:cxnLst>
                    <a:cxn ang="0">
                      <a:pos x="1301" y="401"/>
                    </a:cxn>
                    <a:cxn ang="0">
                      <a:pos x="1317" y="442"/>
                    </a:cxn>
                    <a:cxn ang="0">
                      <a:pos x="1321" y="481"/>
                    </a:cxn>
                    <a:cxn ang="0">
                      <a:pos x="1315" y="516"/>
                    </a:cxn>
                    <a:cxn ang="0">
                      <a:pos x="1298" y="550"/>
                    </a:cxn>
                    <a:cxn ang="0">
                      <a:pos x="1272" y="579"/>
                    </a:cxn>
                    <a:cxn ang="0">
                      <a:pos x="1239" y="604"/>
                    </a:cxn>
                    <a:cxn ang="0">
                      <a:pos x="1196" y="628"/>
                    </a:cxn>
                    <a:cxn ang="0">
                      <a:pos x="1147" y="649"/>
                    </a:cxn>
                    <a:cxn ang="0">
                      <a:pos x="1092" y="667"/>
                    </a:cxn>
                    <a:cxn ang="0">
                      <a:pos x="1031" y="683"/>
                    </a:cxn>
                    <a:cxn ang="0">
                      <a:pos x="967" y="694"/>
                    </a:cxn>
                    <a:cxn ang="0">
                      <a:pos x="896" y="704"/>
                    </a:cxn>
                    <a:cxn ang="0">
                      <a:pos x="824" y="710"/>
                    </a:cxn>
                    <a:cxn ang="0">
                      <a:pos x="795" y="712"/>
                    </a:cxn>
                    <a:cxn ang="0">
                      <a:pos x="476" y="712"/>
                    </a:cxn>
                    <a:cxn ang="0">
                      <a:pos x="472" y="712"/>
                    </a:cxn>
                    <a:cxn ang="0">
                      <a:pos x="409" y="708"/>
                    </a:cxn>
                    <a:cxn ang="0">
                      <a:pos x="348" y="704"/>
                    </a:cxn>
                    <a:cxn ang="0">
                      <a:pos x="290" y="696"/>
                    </a:cxn>
                    <a:cxn ang="0">
                      <a:pos x="235" y="689"/>
                    </a:cxn>
                    <a:cxn ang="0">
                      <a:pos x="186" y="677"/>
                    </a:cxn>
                    <a:cxn ang="0">
                      <a:pos x="141" y="663"/>
                    </a:cxn>
                    <a:cxn ang="0">
                      <a:pos x="102" y="648"/>
                    </a:cxn>
                    <a:cxn ang="0">
                      <a:pos x="67" y="630"/>
                    </a:cxn>
                    <a:cxn ang="0">
                      <a:pos x="39" y="608"/>
                    </a:cxn>
                    <a:cxn ang="0">
                      <a:pos x="18" y="583"/>
                    </a:cxn>
                    <a:cxn ang="0">
                      <a:pos x="6" y="554"/>
                    </a:cxn>
                    <a:cxn ang="0">
                      <a:pos x="0" y="524"/>
                    </a:cxn>
                    <a:cxn ang="0">
                      <a:pos x="0" y="520"/>
                    </a:cxn>
                    <a:cxn ang="0">
                      <a:pos x="4" y="487"/>
                    </a:cxn>
                    <a:cxn ang="0">
                      <a:pos x="16" y="446"/>
                    </a:cxn>
                    <a:cxn ang="0">
                      <a:pos x="51" y="370"/>
                    </a:cxn>
                    <a:cxn ang="0">
                      <a:pos x="94" y="299"/>
                    </a:cxn>
                    <a:cxn ang="0">
                      <a:pos x="147" y="235"/>
                    </a:cxn>
                    <a:cxn ang="0">
                      <a:pos x="204" y="176"/>
                    </a:cxn>
                    <a:cxn ang="0">
                      <a:pos x="270" y="125"/>
                    </a:cxn>
                    <a:cxn ang="0">
                      <a:pos x="341" y="82"/>
                    </a:cxn>
                    <a:cxn ang="0">
                      <a:pos x="415" y="47"/>
                    </a:cxn>
                    <a:cxn ang="0">
                      <a:pos x="497" y="21"/>
                    </a:cxn>
                    <a:cxn ang="0">
                      <a:pos x="581" y="6"/>
                    </a:cxn>
                    <a:cxn ang="0">
                      <a:pos x="667" y="0"/>
                    </a:cxn>
                    <a:cxn ang="0">
                      <a:pos x="667" y="0"/>
                    </a:cxn>
                    <a:cxn ang="0">
                      <a:pos x="759" y="6"/>
                    </a:cxn>
                    <a:cxn ang="0">
                      <a:pos x="847" y="23"/>
                    </a:cxn>
                    <a:cxn ang="0">
                      <a:pos x="932" y="53"/>
                    </a:cxn>
                    <a:cxn ang="0">
                      <a:pos x="1010" y="90"/>
                    </a:cxn>
                    <a:cxn ang="0">
                      <a:pos x="1082" y="137"/>
                    </a:cxn>
                    <a:cxn ang="0">
                      <a:pos x="1149" y="194"/>
                    </a:cxn>
                    <a:cxn ang="0">
                      <a:pos x="1208" y="256"/>
                    </a:cxn>
                    <a:cxn ang="0">
                      <a:pos x="1258" y="325"/>
                    </a:cxn>
                    <a:cxn ang="0">
                      <a:pos x="1301" y="401"/>
                    </a:cxn>
                    <a:cxn ang="0">
                      <a:pos x="1301" y="401"/>
                    </a:cxn>
                  </a:cxnLst>
                  <a:rect l="txL" t="txT" r="txR" b="tx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  <p:sp>
            <p:nvSpPr>
              <p:cNvPr id="7184" name="Text Box 15"/>
              <p:cNvSpPr txBox="1"/>
              <p:nvPr/>
            </p:nvSpPr>
            <p:spPr>
              <a:xfrm>
                <a:off x="124" y="60"/>
                <a:ext cx="176" cy="21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  <a:latin typeface="Verdana" panose="020b0604030504040204" pitchFamily="2" charset="0"/>
                    <a:ea typeface="微软雅黑" panose="020b0503020204020204" pitchFamily="2" charset="-122"/>
                  </a:rPr>
                  <a:t>二</a:t>
                </a:r>
                <a:endPara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Verdana" panose="020b0604030504040204" pitchFamily="2" charset="0"/>
                  <a:ea typeface="微软雅黑" panose="020b0503020204020204" pitchFamily="2" charset="-122"/>
                </a:endParaRPr>
              </a:p>
            </p:txBody>
          </p:sp>
        </p:grpSp>
        <p:sp>
          <p:nvSpPr>
            <p:cNvPr id="7185" name="Text Box 31"/>
            <p:cNvSpPr txBox="1"/>
            <p:nvPr/>
          </p:nvSpPr>
          <p:spPr>
            <a:xfrm>
              <a:off x="1488" y="263"/>
              <a:ext cx="1123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7186" name="Group 36"/>
          <p:cNvGrpSpPr/>
          <p:nvPr/>
        </p:nvGrpSpPr>
        <p:grpSpPr>
          <a:xfrm>
            <a:off x="0" y="3549650"/>
            <a:ext cx="5867400" cy="962025"/>
            <a:chExt cx="3951" cy="646"/>
          </a:xfrm>
        </p:grpSpPr>
        <p:sp>
          <p:nvSpPr>
            <p:cNvPr id="7187" name="Rectangle 17"/>
            <p:cNvSpPr/>
            <p:nvPr/>
          </p:nvSpPr>
          <p:spPr>
            <a:xfrm>
              <a:off x="0" y="192"/>
              <a:ext cx="3582" cy="454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hlink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7188" name="Group 18"/>
            <p:cNvGrpSpPr/>
            <p:nvPr/>
          </p:nvGrpSpPr>
          <p:grpSpPr>
            <a:xfrm>
              <a:off x="3259" y="0"/>
              <a:ext cx="692" cy="638"/>
              <a:chExt cx="412" cy="392"/>
            </a:xfrm>
          </p:grpSpPr>
          <p:grpSp>
            <p:nvGrpSpPr>
              <p:cNvPr id="7189" name="Group 19"/>
              <p:cNvGrpSpPr/>
              <p:nvPr/>
            </p:nvGrpSpPr>
            <p:grpSpPr>
              <a:xfrm>
                <a:off x="0" y="0"/>
                <a:ext cx="412" cy="392"/>
                <a:chExt cx="1680" cy="1680"/>
              </a:xfrm>
            </p:grpSpPr>
            <p:sp>
              <p:nvSpPr>
                <p:cNvPr id="7190" name="Oval 20"/>
                <p:cNvSpPr/>
                <p:nvPr/>
              </p:nvSpPr>
              <p:spPr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rgbClr val="342C0C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7191" name="Freeform 21"/>
                <p:cNvSpPr/>
                <p:nvPr/>
              </p:nvSpPr>
              <p:spPr>
                <a:xfrm>
                  <a:off x="192" y="28"/>
                  <a:ext cx="1296" cy="634"/>
                </a:xfrm>
                <a:custGeom>
                  <a:gdLst>
                    <a:gd name="txL" fmla="*/ 0 w 1321"/>
                    <a:gd name="txT" fmla="*/ 0 h 712"/>
                    <a:gd name="txR" fmla="*/ 1321 w 1321"/>
                    <a:gd name="txB" fmla="*/ 712 h 712"/>
                  </a:gdLst>
                  <a:cxnLst>
                    <a:cxn ang="0">
                      <a:pos x="1301" y="401"/>
                    </a:cxn>
                    <a:cxn ang="0">
                      <a:pos x="1317" y="442"/>
                    </a:cxn>
                    <a:cxn ang="0">
                      <a:pos x="1321" y="481"/>
                    </a:cxn>
                    <a:cxn ang="0">
                      <a:pos x="1315" y="516"/>
                    </a:cxn>
                    <a:cxn ang="0">
                      <a:pos x="1298" y="550"/>
                    </a:cxn>
                    <a:cxn ang="0">
                      <a:pos x="1272" y="579"/>
                    </a:cxn>
                    <a:cxn ang="0">
                      <a:pos x="1239" y="604"/>
                    </a:cxn>
                    <a:cxn ang="0">
                      <a:pos x="1196" y="628"/>
                    </a:cxn>
                    <a:cxn ang="0">
                      <a:pos x="1147" y="649"/>
                    </a:cxn>
                    <a:cxn ang="0">
                      <a:pos x="1092" y="667"/>
                    </a:cxn>
                    <a:cxn ang="0">
                      <a:pos x="1031" y="683"/>
                    </a:cxn>
                    <a:cxn ang="0">
                      <a:pos x="967" y="694"/>
                    </a:cxn>
                    <a:cxn ang="0">
                      <a:pos x="896" y="704"/>
                    </a:cxn>
                    <a:cxn ang="0">
                      <a:pos x="824" y="710"/>
                    </a:cxn>
                    <a:cxn ang="0">
                      <a:pos x="795" y="712"/>
                    </a:cxn>
                    <a:cxn ang="0">
                      <a:pos x="476" y="712"/>
                    </a:cxn>
                    <a:cxn ang="0">
                      <a:pos x="472" y="712"/>
                    </a:cxn>
                    <a:cxn ang="0">
                      <a:pos x="409" y="708"/>
                    </a:cxn>
                    <a:cxn ang="0">
                      <a:pos x="348" y="704"/>
                    </a:cxn>
                    <a:cxn ang="0">
                      <a:pos x="290" y="696"/>
                    </a:cxn>
                    <a:cxn ang="0">
                      <a:pos x="235" y="689"/>
                    </a:cxn>
                    <a:cxn ang="0">
                      <a:pos x="186" y="677"/>
                    </a:cxn>
                    <a:cxn ang="0">
                      <a:pos x="141" y="663"/>
                    </a:cxn>
                    <a:cxn ang="0">
                      <a:pos x="102" y="648"/>
                    </a:cxn>
                    <a:cxn ang="0">
                      <a:pos x="67" y="630"/>
                    </a:cxn>
                    <a:cxn ang="0">
                      <a:pos x="39" y="608"/>
                    </a:cxn>
                    <a:cxn ang="0">
                      <a:pos x="18" y="583"/>
                    </a:cxn>
                    <a:cxn ang="0">
                      <a:pos x="6" y="554"/>
                    </a:cxn>
                    <a:cxn ang="0">
                      <a:pos x="0" y="524"/>
                    </a:cxn>
                    <a:cxn ang="0">
                      <a:pos x="0" y="520"/>
                    </a:cxn>
                    <a:cxn ang="0">
                      <a:pos x="4" y="487"/>
                    </a:cxn>
                    <a:cxn ang="0">
                      <a:pos x="16" y="446"/>
                    </a:cxn>
                    <a:cxn ang="0">
                      <a:pos x="51" y="370"/>
                    </a:cxn>
                    <a:cxn ang="0">
                      <a:pos x="94" y="299"/>
                    </a:cxn>
                    <a:cxn ang="0">
                      <a:pos x="147" y="235"/>
                    </a:cxn>
                    <a:cxn ang="0">
                      <a:pos x="204" y="176"/>
                    </a:cxn>
                    <a:cxn ang="0">
                      <a:pos x="270" y="125"/>
                    </a:cxn>
                    <a:cxn ang="0">
                      <a:pos x="341" y="82"/>
                    </a:cxn>
                    <a:cxn ang="0">
                      <a:pos x="415" y="47"/>
                    </a:cxn>
                    <a:cxn ang="0">
                      <a:pos x="497" y="21"/>
                    </a:cxn>
                    <a:cxn ang="0">
                      <a:pos x="581" y="6"/>
                    </a:cxn>
                    <a:cxn ang="0">
                      <a:pos x="667" y="0"/>
                    </a:cxn>
                    <a:cxn ang="0">
                      <a:pos x="667" y="0"/>
                    </a:cxn>
                    <a:cxn ang="0">
                      <a:pos x="759" y="6"/>
                    </a:cxn>
                    <a:cxn ang="0">
                      <a:pos x="847" y="23"/>
                    </a:cxn>
                    <a:cxn ang="0">
                      <a:pos x="932" y="53"/>
                    </a:cxn>
                    <a:cxn ang="0">
                      <a:pos x="1010" y="90"/>
                    </a:cxn>
                    <a:cxn ang="0">
                      <a:pos x="1082" y="137"/>
                    </a:cxn>
                    <a:cxn ang="0">
                      <a:pos x="1149" y="194"/>
                    </a:cxn>
                    <a:cxn ang="0">
                      <a:pos x="1208" y="256"/>
                    </a:cxn>
                    <a:cxn ang="0">
                      <a:pos x="1258" y="325"/>
                    </a:cxn>
                    <a:cxn ang="0">
                      <a:pos x="1301" y="401"/>
                    </a:cxn>
                    <a:cxn ang="0">
                      <a:pos x="1301" y="401"/>
                    </a:cxn>
                  </a:cxnLst>
                  <a:rect l="txL" t="txT" r="txR" b="tx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hlink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  <p:sp>
            <p:nvSpPr>
              <p:cNvPr id="7192" name="Text Box 22"/>
              <p:cNvSpPr txBox="1"/>
              <p:nvPr/>
            </p:nvSpPr>
            <p:spPr>
              <a:xfrm>
                <a:off x="147" y="21"/>
                <a:ext cx="162" cy="18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  <a:latin typeface="Verdana" panose="020b0604030504040204" pitchFamily="2" charset="0"/>
                    <a:ea typeface="微软雅黑" panose="020b0503020204020204" pitchFamily="2" charset="-122"/>
                  </a:rPr>
                  <a:t>三</a:t>
                </a:r>
                <a:endPara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Verdana" panose="020b0604030504040204" pitchFamily="2" charset="0"/>
                  <a:ea typeface="微软雅黑" panose="020b0503020204020204" pitchFamily="2" charset="-122"/>
                </a:endParaRPr>
              </a:p>
            </p:txBody>
          </p:sp>
        </p:grpSp>
        <p:sp>
          <p:nvSpPr>
            <p:cNvPr id="7193" name="Text Box 32"/>
            <p:cNvSpPr txBox="1"/>
            <p:nvPr/>
          </p:nvSpPr>
          <p:spPr>
            <a:xfrm>
              <a:off x="1968" y="288"/>
              <a:ext cx="1200" cy="2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7194" name="Group 35"/>
          <p:cNvGrpSpPr/>
          <p:nvPr/>
        </p:nvGrpSpPr>
        <p:grpSpPr>
          <a:xfrm>
            <a:off x="0" y="4725988"/>
            <a:ext cx="6486525" cy="955675"/>
            <a:chExt cx="4368" cy="642"/>
          </a:xfrm>
        </p:grpSpPr>
        <p:sp>
          <p:nvSpPr>
            <p:cNvPr id="7195" name="Rectangle 4"/>
            <p:cNvSpPr/>
            <p:nvPr/>
          </p:nvSpPr>
          <p:spPr>
            <a:xfrm>
              <a:off x="0" y="165"/>
              <a:ext cx="4117" cy="453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7196" name="Group 5"/>
            <p:cNvGrpSpPr/>
            <p:nvPr/>
          </p:nvGrpSpPr>
          <p:grpSpPr>
            <a:xfrm>
              <a:off x="3696" y="0"/>
              <a:ext cx="672" cy="642"/>
              <a:chExt cx="1680" cy="1680"/>
            </a:xfrm>
          </p:grpSpPr>
          <p:sp>
            <p:nvSpPr>
              <p:cNvPr id="7197" name="Oval 6"/>
              <p:cNvSpPr/>
              <p:nvPr/>
            </p:nvSpPr>
            <p:spPr>
              <a:xfrm>
                <a:off x="0" y="0"/>
                <a:ext cx="1680" cy="1680"/>
              </a:xfrm>
              <a:prstGeom prst="ellipse">
                <a:avLst/>
              </a:prstGeom>
              <a:gradFill rotWithShape="1">
                <a:gsLst>
                  <a:gs pos="0">
                    <a:schemeClr val="folHlink"/>
                  </a:gs>
                  <a:gs pos="100000">
                    <a:srgbClr val="132438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7198" name="Freeform 7"/>
              <p:cNvSpPr/>
              <p:nvPr/>
            </p:nvSpPr>
            <p:spPr>
              <a:xfrm>
                <a:off x="192" y="28"/>
                <a:ext cx="1296" cy="634"/>
              </a:xfrm>
              <a:custGeom>
                <a:gdLst>
                  <a:gd name="txL" fmla="*/ 0 w 1321"/>
                  <a:gd name="txT" fmla="*/ 0 h 712"/>
                  <a:gd name="txR" fmla="*/ 1321 w 1321"/>
                  <a:gd name="txB" fmla="*/ 712 h 712"/>
                </a:gdLst>
                <a:cxnLst>
                  <a:cxn ang="0">
                    <a:pos x="1301" y="401"/>
                  </a:cxn>
                  <a:cxn ang="0">
                    <a:pos x="1317" y="442"/>
                  </a:cxn>
                  <a:cxn ang="0">
                    <a:pos x="1321" y="481"/>
                  </a:cxn>
                  <a:cxn ang="0">
                    <a:pos x="1315" y="516"/>
                  </a:cxn>
                  <a:cxn ang="0">
                    <a:pos x="1298" y="550"/>
                  </a:cxn>
                  <a:cxn ang="0">
                    <a:pos x="1272" y="579"/>
                  </a:cxn>
                  <a:cxn ang="0">
                    <a:pos x="1239" y="604"/>
                  </a:cxn>
                  <a:cxn ang="0">
                    <a:pos x="1196" y="628"/>
                  </a:cxn>
                  <a:cxn ang="0">
                    <a:pos x="1147" y="649"/>
                  </a:cxn>
                  <a:cxn ang="0">
                    <a:pos x="1092" y="667"/>
                  </a:cxn>
                  <a:cxn ang="0">
                    <a:pos x="1031" y="683"/>
                  </a:cxn>
                  <a:cxn ang="0">
                    <a:pos x="967" y="694"/>
                  </a:cxn>
                  <a:cxn ang="0">
                    <a:pos x="896" y="704"/>
                  </a:cxn>
                  <a:cxn ang="0">
                    <a:pos x="824" y="710"/>
                  </a:cxn>
                  <a:cxn ang="0">
                    <a:pos x="795" y="712"/>
                  </a:cxn>
                  <a:cxn ang="0">
                    <a:pos x="476" y="712"/>
                  </a:cxn>
                  <a:cxn ang="0">
                    <a:pos x="472" y="712"/>
                  </a:cxn>
                  <a:cxn ang="0">
                    <a:pos x="409" y="708"/>
                  </a:cxn>
                  <a:cxn ang="0">
                    <a:pos x="348" y="704"/>
                  </a:cxn>
                  <a:cxn ang="0">
                    <a:pos x="290" y="696"/>
                  </a:cxn>
                  <a:cxn ang="0">
                    <a:pos x="235" y="689"/>
                  </a:cxn>
                  <a:cxn ang="0">
                    <a:pos x="186" y="677"/>
                  </a:cxn>
                  <a:cxn ang="0">
                    <a:pos x="141" y="663"/>
                  </a:cxn>
                  <a:cxn ang="0">
                    <a:pos x="102" y="648"/>
                  </a:cxn>
                  <a:cxn ang="0">
                    <a:pos x="67" y="630"/>
                  </a:cxn>
                  <a:cxn ang="0">
                    <a:pos x="39" y="608"/>
                  </a:cxn>
                  <a:cxn ang="0">
                    <a:pos x="18" y="583"/>
                  </a:cxn>
                  <a:cxn ang="0">
                    <a:pos x="6" y="554"/>
                  </a:cxn>
                  <a:cxn ang="0">
                    <a:pos x="0" y="524"/>
                  </a:cxn>
                  <a:cxn ang="0">
                    <a:pos x="0" y="520"/>
                  </a:cxn>
                  <a:cxn ang="0">
                    <a:pos x="4" y="487"/>
                  </a:cxn>
                  <a:cxn ang="0">
                    <a:pos x="16" y="446"/>
                  </a:cxn>
                  <a:cxn ang="0">
                    <a:pos x="51" y="370"/>
                  </a:cxn>
                  <a:cxn ang="0">
                    <a:pos x="94" y="299"/>
                  </a:cxn>
                  <a:cxn ang="0">
                    <a:pos x="147" y="235"/>
                  </a:cxn>
                  <a:cxn ang="0">
                    <a:pos x="204" y="176"/>
                  </a:cxn>
                  <a:cxn ang="0">
                    <a:pos x="270" y="125"/>
                  </a:cxn>
                  <a:cxn ang="0">
                    <a:pos x="341" y="82"/>
                  </a:cxn>
                  <a:cxn ang="0">
                    <a:pos x="415" y="47"/>
                  </a:cxn>
                  <a:cxn ang="0">
                    <a:pos x="497" y="21"/>
                  </a:cxn>
                  <a:cxn ang="0">
                    <a:pos x="581" y="6"/>
                  </a:cxn>
                  <a:cxn ang="0">
                    <a:pos x="667" y="0"/>
                  </a:cxn>
                  <a:cxn ang="0">
                    <a:pos x="667" y="0"/>
                  </a:cxn>
                  <a:cxn ang="0">
                    <a:pos x="759" y="6"/>
                  </a:cxn>
                  <a:cxn ang="0">
                    <a:pos x="847" y="23"/>
                  </a:cxn>
                  <a:cxn ang="0">
                    <a:pos x="932" y="53"/>
                  </a:cxn>
                  <a:cxn ang="0">
                    <a:pos x="1010" y="90"/>
                  </a:cxn>
                  <a:cxn ang="0">
                    <a:pos x="1082" y="137"/>
                  </a:cxn>
                  <a:cxn ang="0">
                    <a:pos x="1149" y="194"/>
                  </a:cxn>
                  <a:cxn ang="0">
                    <a:pos x="1208" y="256"/>
                  </a:cxn>
                  <a:cxn ang="0">
                    <a:pos x="1258" y="325"/>
                  </a:cxn>
                  <a:cxn ang="0">
                    <a:pos x="1301" y="401"/>
                  </a:cxn>
                  <a:cxn ang="0">
                    <a:pos x="1301" y="401"/>
                  </a:cxn>
                </a:cxnLst>
                <a:rect l="txL" t="txT" r="txR" b="txB"/>
                <a:pathLst>
                  <a:path w="1321" h="712">
                    <a:moveTo>
                      <a:pt x="1301" y="401"/>
                    </a:moveTo>
                    <a:lnTo>
                      <a:pt x="1317" y="442"/>
                    </a:lnTo>
                    <a:lnTo>
                      <a:pt x="1321" y="481"/>
                    </a:lnTo>
                    <a:lnTo>
                      <a:pt x="1315" y="516"/>
                    </a:lnTo>
                    <a:lnTo>
                      <a:pt x="1298" y="550"/>
                    </a:lnTo>
                    <a:lnTo>
                      <a:pt x="1272" y="579"/>
                    </a:lnTo>
                    <a:lnTo>
                      <a:pt x="1239" y="604"/>
                    </a:lnTo>
                    <a:lnTo>
                      <a:pt x="1196" y="628"/>
                    </a:lnTo>
                    <a:lnTo>
                      <a:pt x="1147" y="649"/>
                    </a:lnTo>
                    <a:lnTo>
                      <a:pt x="1092" y="667"/>
                    </a:lnTo>
                    <a:lnTo>
                      <a:pt x="1031" y="683"/>
                    </a:lnTo>
                    <a:lnTo>
                      <a:pt x="967" y="694"/>
                    </a:lnTo>
                    <a:lnTo>
                      <a:pt x="896" y="704"/>
                    </a:lnTo>
                    <a:lnTo>
                      <a:pt x="824" y="710"/>
                    </a:lnTo>
                    <a:lnTo>
                      <a:pt x="795" y="712"/>
                    </a:lnTo>
                    <a:lnTo>
                      <a:pt x="476" y="712"/>
                    </a:lnTo>
                    <a:lnTo>
                      <a:pt x="472" y="712"/>
                    </a:lnTo>
                    <a:lnTo>
                      <a:pt x="409" y="708"/>
                    </a:lnTo>
                    <a:lnTo>
                      <a:pt x="348" y="704"/>
                    </a:lnTo>
                    <a:lnTo>
                      <a:pt x="290" y="696"/>
                    </a:lnTo>
                    <a:lnTo>
                      <a:pt x="235" y="689"/>
                    </a:lnTo>
                    <a:lnTo>
                      <a:pt x="186" y="677"/>
                    </a:lnTo>
                    <a:lnTo>
                      <a:pt x="141" y="663"/>
                    </a:lnTo>
                    <a:lnTo>
                      <a:pt x="102" y="648"/>
                    </a:lnTo>
                    <a:lnTo>
                      <a:pt x="67" y="630"/>
                    </a:lnTo>
                    <a:lnTo>
                      <a:pt x="39" y="608"/>
                    </a:lnTo>
                    <a:lnTo>
                      <a:pt x="18" y="583"/>
                    </a:lnTo>
                    <a:lnTo>
                      <a:pt x="6" y="554"/>
                    </a:lnTo>
                    <a:lnTo>
                      <a:pt x="0" y="524"/>
                    </a:lnTo>
                    <a:lnTo>
                      <a:pt x="0" y="520"/>
                    </a:lnTo>
                    <a:lnTo>
                      <a:pt x="4" y="487"/>
                    </a:lnTo>
                    <a:lnTo>
                      <a:pt x="16" y="446"/>
                    </a:lnTo>
                    <a:lnTo>
                      <a:pt x="51" y="370"/>
                    </a:lnTo>
                    <a:lnTo>
                      <a:pt x="94" y="299"/>
                    </a:lnTo>
                    <a:lnTo>
                      <a:pt x="147" y="235"/>
                    </a:lnTo>
                    <a:lnTo>
                      <a:pt x="204" y="176"/>
                    </a:lnTo>
                    <a:lnTo>
                      <a:pt x="270" y="125"/>
                    </a:lnTo>
                    <a:lnTo>
                      <a:pt x="341" y="82"/>
                    </a:lnTo>
                    <a:lnTo>
                      <a:pt x="415" y="47"/>
                    </a:lnTo>
                    <a:lnTo>
                      <a:pt x="497" y="21"/>
                    </a:lnTo>
                    <a:lnTo>
                      <a:pt x="581" y="6"/>
                    </a:lnTo>
                    <a:lnTo>
                      <a:pt x="667" y="0"/>
                    </a:lnTo>
                    <a:lnTo>
                      <a:pt x="667" y="0"/>
                    </a:lnTo>
                    <a:lnTo>
                      <a:pt x="759" y="6"/>
                    </a:lnTo>
                    <a:lnTo>
                      <a:pt x="847" y="23"/>
                    </a:lnTo>
                    <a:lnTo>
                      <a:pt x="932" y="53"/>
                    </a:lnTo>
                    <a:lnTo>
                      <a:pt x="1010" y="90"/>
                    </a:lnTo>
                    <a:lnTo>
                      <a:pt x="1082" y="137"/>
                    </a:lnTo>
                    <a:lnTo>
                      <a:pt x="1149" y="194"/>
                    </a:lnTo>
                    <a:lnTo>
                      <a:pt x="1208" y="256"/>
                    </a:lnTo>
                    <a:lnTo>
                      <a:pt x="1258" y="325"/>
                    </a:lnTo>
                    <a:lnTo>
                      <a:pt x="1301" y="401"/>
                    </a:lnTo>
                    <a:lnTo>
                      <a:pt x="1301" y="401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chemeClr val="folHlink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</p:grpSp>
        <p:sp>
          <p:nvSpPr>
            <p:cNvPr id="7199" name="Text Box 8"/>
            <p:cNvSpPr txBox="1"/>
            <p:nvPr/>
          </p:nvSpPr>
          <p:spPr>
            <a:xfrm>
              <a:off x="3932" y="42"/>
              <a:ext cx="294" cy="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微软雅黑" panose="020b0503020204020204" pitchFamily="2" charset="-122"/>
                  <a:ea typeface="微软雅黑" panose="020b0503020204020204" pitchFamily="2" charset="-122"/>
                </a:rPr>
                <a:t>四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</a:endParaRPr>
            </a:p>
          </p:txBody>
        </p:sp>
        <p:sp>
          <p:nvSpPr>
            <p:cNvPr id="7200" name="Text Box 33"/>
            <p:cNvSpPr txBox="1"/>
            <p:nvPr/>
          </p:nvSpPr>
          <p:spPr>
            <a:xfrm>
              <a:off x="2352" y="285"/>
              <a:ext cx="1200" cy="2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7201" name="AutoShape 34"/>
          <p:cNvSpPr/>
          <p:nvPr/>
        </p:nvSpPr>
        <p:spPr>
          <a:xfrm>
            <a:off x="6084888" y="1793875"/>
            <a:ext cx="1905000" cy="1752600"/>
          </a:xfrm>
          <a:prstGeom prst="wedgeRoundRectCallout">
            <a:avLst>
              <a:gd name="adj1" fmla="val -51083"/>
              <a:gd name="adj2" fmla="val 80523"/>
              <a:gd name="adj3" fmla="val 16667"/>
            </a:avLst>
          </a:prstGeom>
          <a:solidFill>
            <a:srgbClr val="33CCCC">
              <a:alpha val="100000"/>
            </a:srgbClr>
          </a:solidFill>
          <a:ln w="38100" cap="flat" cmpd="sng">
            <a:solidFill>
              <a:srgbClr val="808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FFFF00"/>
                </a:solidFill>
                <a:latin typeface="Arial" pitchFamily="34" charset="0"/>
                <a:ea typeface="微软雅黑" panose="020b0503020204020204" pitchFamily="2" charset="-122"/>
              </a:rPr>
              <a:t>一、引子</a:t>
            </a:r>
            <a:endParaRPr lang="zh-CN" altLang="en-US" sz="2800" b="1">
              <a:solidFill>
                <a:srgbClr val="FFFF00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7202" name="文本框 7201"/>
          <p:cNvSpPr txBox="1"/>
          <p:nvPr/>
        </p:nvSpPr>
        <p:spPr>
          <a:xfrm>
            <a:off x="468313" y="1649413"/>
            <a:ext cx="2663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袁隆平的育种方式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7203" name="文本框 7202"/>
          <p:cNvSpPr txBox="1"/>
          <p:nvPr/>
        </p:nvSpPr>
        <p:spPr>
          <a:xfrm>
            <a:off x="1260475" y="2782888"/>
            <a:ext cx="23018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种子的重要性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7204" name="文本框 7203"/>
          <p:cNvSpPr txBox="1"/>
          <p:nvPr/>
        </p:nvSpPr>
        <p:spPr>
          <a:xfrm>
            <a:off x="1590675" y="3987800"/>
            <a:ext cx="297973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袁隆平的重要性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7205" name="文本框 7204"/>
          <p:cNvSpPr txBox="1"/>
          <p:nvPr/>
        </p:nvSpPr>
        <p:spPr>
          <a:xfrm>
            <a:off x="1920875" y="5106988"/>
            <a:ext cx="33940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航天育种开辟的新思路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4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8194" name="矩形 8193"/>
          <p:cNvSpPr/>
          <p:nvPr/>
        </p:nvSpPr>
        <p:spPr>
          <a:xfrm>
            <a:off x="757238" y="71438"/>
            <a:ext cx="1727200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5" name="TextBox 1"/>
          <p:cNvSpPr txBox="1"/>
          <p:nvPr/>
        </p:nvSpPr>
        <p:spPr>
          <a:xfrm>
            <a:off x="252413" y="2492375"/>
            <a:ext cx="4032250" cy="36576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1"/>
              </a:solidFill>
              <a:latin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①创新方式：</a:t>
            </a:r>
            <a:r>
              <a:rPr lang="zh-CN" altLang="en-US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实现了水稻三系法杂种优势利用</a:t>
            </a: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，使杂交水稻研究发展到超级杂交水稻。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②育种贡献：丰富了作物育种理论与技术，培养了大批育种专家，造福于中国及世界人民。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8196" name="矩形 4"/>
          <p:cNvSpPr/>
          <p:nvPr/>
        </p:nvSpPr>
        <p:spPr>
          <a:xfrm>
            <a:off x="252413" y="2492375"/>
            <a:ext cx="4032250" cy="3529013"/>
          </a:xfrm>
          <a:prstGeom prst="rect">
            <a:avLst/>
          </a:prstGeom>
          <a:noFill/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197" name="线形标注 2(带强调线) 7"/>
          <p:cNvSpPr/>
          <p:nvPr/>
        </p:nvSpPr>
        <p:spPr>
          <a:xfrm>
            <a:off x="1381125" y="1430338"/>
            <a:ext cx="5499100" cy="936625"/>
          </a:xfrm>
          <a:prstGeom prst="accentCallout2">
            <a:avLst>
              <a:gd name="adj1" fmla="val 12204"/>
              <a:gd name="adj2" fmla="val -1384"/>
              <a:gd name="adj3" fmla="val 12204"/>
              <a:gd name="adj4" fmla="val -5495"/>
              <a:gd name="adj5" fmla="val 112273"/>
              <a:gd name="adj6" fmla="val -20287"/>
            </a:avLst>
          </a:prstGeom>
          <a:solidFill>
            <a:schemeClr val="accent1"/>
          </a:solidFill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FFFFFF"/>
                </a:solidFill>
                <a:latin typeface="幼圆" panose="02010509060101010101" pitchFamily="1" charset="-122"/>
                <a:ea typeface="微软雅黑" panose="020b0503020204020204" pitchFamily="2" charset="-122"/>
              </a:rPr>
              <a:t>袁隆平的育种方式</a:t>
            </a:r>
            <a:endParaRPr lang="zh-CN" altLang="en-US" sz="4800">
              <a:solidFill>
                <a:srgbClr val="FFFFFF"/>
              </a:solidFill>
              <a:latin typeface="幼圆" panose="02010509060101010101" pitchFamily="1" charset="-122"/>
              <a:ea typeface="微软雅黑" panose="020b0503020204020204" pitchFamily="2" charset="-122"/>
            </a:endParaRPr>
          </a:p>
        </p:txBody>
      </p:sp>
      <p:pic>
        <p:nvPicPr>
          <p:cNvPr id="8198" name="图片 8197" descr="t0139d66f4f9c3872d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63" y="2779713"/>
            <a:ext cx="4432300" cy="29527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9" name="矩形 8198"/>
          <p:cNvSpPr/>
          <p:nvPr/>
        </p:nvSpPr>
        <p:spPr>
          <a:xfrm>
            <a:off x="19050" y="71438"/>
            <a:ext cx="468313" cy="477837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00" name="矩形 8199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201" name="文本框 8200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航天育种·引子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5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9218" name="矩形 9217"/>
          <p:cNvSpPr/>
          <p:nvPr/>
        </p:nvSpPr>
        <p:spPr>
          <a:xfrm>
            <a:off x="757238" y="71438"/>
            <a:ext cx="1727200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9219" name="图片 9218" descr="20091251264746778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5038" y="3211513"/>
            <a:ext cx="4003675" cy="26654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0" name="TextBox 1"/>
          <p:cNvSpPr txBox="1"/>
          <p:nvPr/>
        </p:nvSpPr>
        <p:spPr>
          <a:xfrm>
            <a:off x="757238" y="2779713"/>
            <a:ext cx="6481762" cy="3109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1"/>
              </a:solidFill>
              <a:latin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①种植业的基础。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②增产的内因。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③提高品质的关键。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④提高作物的抗逆性。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9221" name="矩形 4"/>
          <p:cNvSpPr/>
          <p:nvPr/>
        </p:nvSpPr>
        <p:spPr>
          <a:xfrm>
            <a:off x="614363" y="2708275"/>
            <a:ext cx="8205787" cy="3524250"/>
          </a:xfrm>
          <a:prstGeom prst="rect">
            <a:avLst/>
          </a:prstGeom>
          <a:noFill/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222" name="线形标注 2(带强调线) 7"/>
          <p:cNvSpPr/>
          <p:nvPr/>
        </p:nvSpPr>
        <p:spPr>
          <a:xfrm>
            <a:off x="1739900" y="1644650"/>
            <a:ext cx="4130675" cy="936625"/>
          </a:xfrm>
          <a:prstGeom prst="accentCallout2">
            <a:avLst>
              <a:gd name="adj1" fmla="val 12204"/>
              <a:gd name="adj2" fmla="val -1847"/>
              <a:gd name="adj3" fmla="val 12204"/>
              <a:gd name="adj4" fmla="val -7319"/>
              <a:gd name="adj5" fmla="val 112338"/>
              <a:gd name="adj6" fmla="val -27014"/>
            </a:avLst>
          </a:prstGeom>
          <a:solidFill>
            <a:schemeClr val="accent1"/>
          </a:solidFill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FFFFFF"/>
                </a:solidFill>
                <a:latin typeface="幼圆" panose="02010509060101010101" pitchFamily="1" charset="-122"/>
                <a:ea typeface="微软雅黑" panose="020b0503020204020204" pitchFamily="2" charset="-122"/>
              </a:rPr>
              <a:t>种子的重要性</a:t>
            </a:r>
            <a:endParaRPr lang="zh-CN" altLang="en-US" sz="4800">
              <a:solidFill>
                <a:srgbClr val="FFFFFF"/>
              </a:solidFill>
              <a:latin typeface="幼圆" panose="02010509060101010101" pitchFamily="1" charset="-122"/>
              <a:ea typeface="微软雅黑" panose="020b0503020204020204" pitchFamily="2" charset="-122"/>
            </a:endParaRPr>
          </a:p>
        </p:txBody>
      </p:sp>
      <p:sp>
        <p:nvSpPr>
          <p:cNvPr id="9223" name="矩形 9222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24" name="矩形 9223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25" name="文本框 9224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航天育种·引子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6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242" name="矩形 10241"/>
          <p:cNvSpPr/>
          <p:nvPr/>
        </p:nvSpPr>
        <p:spPr>
          <a:xfrm>
            <a:off x="757238" y="71438"/>
            <a:ext cx="1727200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3" name="TextBox 1"/>
          <p:cNvSpPr txBox="1"/>
          <p:nvPr/>
        </p:nvSpPr>
        <p:spPr>
          <a:xfrm>
            <a:off x="1047750" y="2565400"/>
            <a:ext cx="3452813" cy="29718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2" charset="-122"/>
                <a:ea typeface="微软雅黑" panose="020b0503020204020204" pitchFamily="2" charset="-122"/>
              </a:rPr>
              <a:t>袁隆平是我国当代杰出的农业科学家,是享誉世界的“杂交水稻之父”。</a:t>
            </a:r>
            <a:endParaRPr lang="zh-CN" altLang="en-US"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2" charset="-122"/>
                <a:ea typeface="微软雅黑" panose="020b0503020204020204" pitchFamily="2" charset="-122"/>
              </a:rPr>
              <a:t>他以杂交水稻研究的突出成就,为解决中国粮食自给和世界粮食安全问题作出了巨大贡献。</a:t>
            </a:r>
            <a:endParaRPr lang="zh-CN" altLang="en-US"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0244" name="矩形 4"/>
          <p:cNvSpPr/>
          <p:nvPr/>
        </p:nvSpPr>
        <p:spPr>
          <a:xfrm>
            <a:off x="974725" y="2205038"/>
            <a:ext cx="3527425" cy="3332162"/>
          </a:xfrm>
          <a:prstGeom prst="rect">
            <a:avLst/>
          </a:prstGeom>
          <a:noFill/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</a:endParaRPr>
          </a:p>
        </p:txBody>
      </p:sp>
      <p:pic>
        <p:nvPicPr>
          <p:cNvPr id="10245" name="图片 10244" descr="20110824101314-12073130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6675" y="2208213"/>
            <a:ext cx="2451100" cy="33289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6" name="矩形 10245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7" name="矩形 10246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8" name="文本框 10247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航天育种·引子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10249" name="线形标注 2(带强调线) 7"/>
          <p:cNvSpPr/>
          <p:nvPr/>
        </p:nvSpPr>
        <p:spPr>
          <a:xfrm>
            <a:off x="2098675" y="1143000"/>
            <a:ext cx="5499100" cy="936625"/>
          </a:xfrm>
          <a:prstGeom prst="accentCallout2">
            <a:avLst>
              <a:gd name="adj1" fmla="val 12204"/>
              <a:gd name="adj2" fmla="val -1384"/>
              <a:gd name="adj3" fmla="val 12204"/>
              <a:gd name="adj4" fmla="val -5495"/>
              <a:gd name="adj5" fmla="val 112273"/>
              <a:gd name="adj6" fmla="val -20287"/>
            </a:avLst>
          </a:prstGeom>
          <a:solidFill>
            <a:schemeClr val="accent1"/>
          </a:solidFill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FFFFFF"/>
                </a:solidFill>
                <a:latin typeface="幼圆" panose="02010509060101010101" pitchFamily="1" charset="-122"/>
                <a:ea typeface="微软雅黑" panose="020b0503020204020204" pitchFamily="2" charset="-122"/>
              </a:rPr>
              <a:t>袁隆平的重要性</a:t>
            </a:r>
            <a:endParaRPr lang="zh-CN" altLang="en-US" sz="4800">
              <a:solidFill>
                <a:srgbClr val="FFFFFF"/>
              </a:solidFill>
              <a:latin typeface="幼圆" panose="02010509060101010101" pitchFamily="1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7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1266" name="矩形 11265"/>
          <p:cNvSpPr/>
          <p:nvPr/>
        </p:nvSpPr>
        <p:spPr>
          <a:xfrm>
            <a:off x="757238" y="71438"/>
            <a:ext cx="1727200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67" name="TextBox 1"/>
          <p:cNvSpPr txBox="1"/>
          <p:nvPr/>
        </p:nvSpPr>
        <p:spPr>
          <a:xfrm>
            <a:off x="4645025" y="3643313"/>
            <a:ext cx="3887788" cy="146208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我国航天技术的迅猛发展，催生了航天育种事业。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航天育种为现代农业的发展和粮食综合生产能力的提高，开辟了新的思路。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1268" name="矩形 4"/>
          <p:cNvSpPr/>
          <p:nvPr/>
        </p:nvSpPr>
        <p:spPr>
          <a:xfrm>
            <a:off x="614363" y="2708275"/>
            <a:ext cx="8205787" cy="3524250"/>
          </a:xfrm>
          <a:prstGeom prst="rect">
            <a:avLst/>
          </a:prstGeom>
          <a:noFill/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11269" name="线形标注 2(带强调线) 7"/>
          <p:cNvSpPr/>
          <p:nvPr/>
        </p:nvSpPr>
        <p:spPr>
          <a:xfrm>
            <a:off x="1739900" y="1646238"/>
            <a:ext cx="6721475" cy="936625"/>
          </a:xfrm>
          <a:prstGeom prst="accentCallout2">
            <a:avLst>
              <a:gd name="adj1" fmla="val 12204"/>
              <a:gd name="adj2" fmla="val -1134"/>
              <a:gd name="adj3" fmla="val 12204"/>
              <a:gd name="adj4" fmla="val -4495"/>
              <a:gd name="adj5" fmla="val 112204"/>
              <a:gd name="adj6" fmla="val -16602"/>
            </a:avLst>
          </a:prstGeom>
          <a:solidFill>
            <a:schemeClr val="accent1"/>
          </a:solidFill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FFFFFF"/>
                </a:solidFill>
                <a:latin typeface="幼圆" panose="02010509060101010101" pitchFamily="1" charset="-122"/>
                <a:ea typeface="微软雅黑" panose="020b0503020204020204" pitchFamily="2" charset="-122"/>
              </a:rPr>
              <a:t>航天育种开辟了新思路</a:t>
            </a:r>
            <a:endParaRPr lang="zh-CN" altLang="en-US" sz="4800">
              <a:solidFill>
                <a:srgbClr val="FFFFFF"/>
              </a:solidFill>
              <a:latin typeface="幼圆" panose="02010509060101010101" pitchFamily="1" charset="-122"/>
              <a:ea typeface="微软雅黑" panose="020b0503020204020204" pitchFamily="2" charset="-122"/>
            </a:endParaRPr>
          </a:p>
        </p:txBody>
      </p:sp>
      <p:pic>
        <p:nvPicPr>
          <p:cNvPr id="11270" name="图片 11269" descr="3080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38" y="3187700"/>
            <a:ext cx="3746500" cy="24971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1" name="矩形 11270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2" name="矩形 11271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3" name="文本框 11272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航天育种·引子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8</a:t>
            </a:fld>
            <a:endParaRPr lang="zh-CN" altLang="en-US">
              <a:latin typeface="Arial" pitchFamily="34" charset="0"/>
            </a:endParaRPr>
          </a:p>
        </p:txBody>
      </p:sp>
      <p:grpSp>
        <p:nvGrpSpPr>
          <p:cNvPr id="12290" name="Group 36"/>
          <p:cNvGrpSpPr/>
          <p:nvPr/>
        </p:nvGrpSpPr>
        <p:grpSpPr>
          <a:xfrm>
            <a:off x="0" y="2401888"/>
            <a:ext cx="5867400" cy="962025"/>
            <a:chExt cx="3951" cy="646"/>
          </a:xfrm>
        </p:grpSpPr>
        <p:sp>
          <p:nvSpPr>
            <p:cNvPr id="12291" name="Rectangle 17"/>
            <p:cNvSpPr/>
            <p:nvPr/>
          </p:nvSpPr>
          <p:spPr>
            <a:xfrm>
              <a:off x="0" y="192"/>
              <a:ext cx="3582" cy="454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hlink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12292" name="Group 18"/>
            <p:cNvGrpSpPr/>
            <p:nvPr/>
          </p:nvGrpSpPr>
          <p:grpSpPr>
            <a:xfrm>
              <a:off x="3259" y="0"/>
              <a:ext cx="692" cy="638"/>
              <a:chExt cx="412" cy="392"/>
            </a:xfrm>
          </p:grpSpPr>
          <p:grpSp>
            <p:nvGrpSpPr>
              <p:cNvPr id="12293" name="Group 19"/>
              <p:cNvGrpSpPr/>
              <p:nvPr/>
            </p:nvGrpSpPr>
            <p:grpSpPr>
              <a:xfrm>
                <a:off x="0" y="0"/>
                <a:ext cx="412" cy="392"/>
                <a:chExt cx="1680" cy="1680"/>
              </a:xfrm>
            </p:grpSpPr>
            <p:sp>
              <p:nvSpPr>
                <p:cNvPr id="12294" name="Oval 20"/>
                <p:cNvSpPr/>
                <p:nvPr/>
              </p:nvSpPr>
              <p:spPr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rgbClr val="342C0C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12295" name="Freeform 21"/>
                <p:cNvSpPr/>
                <p:nvPr/>
              </p:nvSpPr>
              <p:spPr>
                <a:xfrm>
                  <a:off x="192" y="28"/>
                  <a:ext cx="1296" cy="634"/>
                </a:xfrm>
                <a:custGeom>
                  <a:gdLst>
                    <a:gd name="txL" fmla="*/ 0 w 1321"/>
                    <a:gd name="txT" fmla="*/ 0 h 712"/>
                    <a:gd name="txR" fmla="*/ 1321 w 1321"/>
                    <a:gd name="txB" fmla="*/ 712 h 712"/>
                  </a:gdLst>
                  <a:cxnLst>
                    <a:cxn ang="0">
                      <a:pos x="1301" y="401"/>
                    </a:cxn>
                    <a:cxn ang="0">
                      <a:pos x="1317" y="442"/>
                    </a:cxn>
                    <a:cxn ang="0">
                      <a:pos x="1321" y="481"/>
                    </a:cxn>
                    <a:cxn ang="0">
                      <a:pos x="1315" y="516"/>
                    </a:cxn>
                    <a:cxn ang="0">
                      <a:pos x="1298" y="550"/>
                    </a:cxn>
                    <a:cxn ang="0">
                      <a:pos x="1272" y="579"/>
                    </a:cxn>
                    <a:cxn ang="0">
                      <a:pos x="1239" y="604"/>
                    </a:cxn>
                    <a:cxn ang="0">
                      <a:pos x="1196" y="628"/>
                    </a:cxn>
                    <a:cxn ang="0">
                      <a:pos x="1147" y="649"/>
                    </a:cxn>
                    <a:cxn ang="0">
                      <a:pos x="1092" y="667"/>
                    </a:cxn>
                    <a:cxn ang="0">
                      <a:pos x="1031" y="683"/>
                    </a:cxn>
                    <a:cxn ang="0">
                      <a:pos x="967" y="694"/>
                    </a:cxn>
                    <a:cxn ang="0">
                      <a:pos x="896" y="704"/>
                    </a:cxn>
                    <a:cxn ang="0">
                      <a:pos x="824" y="710"/>
                    </a:cxn>
                    <a:cxn ang="0">
                      <a:pos x="795" y="712"/>
                    </a:cxn>
                    <a:cxn ang="0">
                      <a:pos x="476" y="712"/>
                    </a:cxn>
                    <a:cxn ang="0">
                      <a:pos x="472" y="712"/>
                    </a:cxn>
                    <a:cxn ang="0">
                      <a:pos x="409" y="708"/>
                    </a:cxn>
                    <a:cxn ang="0">
                      <a:pos x="348" y="704"/>
                    </a:cxn>
                    <a:cxn ang="0">
                      <a:pos x="290" y="696"/>
                    </a:cxn>
                    <a:cxn ang="0">
                      <a:pos x="235" y="689"/>
                    </a:cxn>
                    <a:cxn ang="0">
                      <a:pos x="186" y="677"/>
                    </a:cxn>
                    <a:cxn ang="0">
                      <a:pos x="141" y="663"/>
                    </a:cxn>
                    <a:cxn ang="0">
                      <a:pos x="102" y="648"/>
                    </a:cxn>
                    <a:cxn ang="0">
                      <a:pos x="67" y="630"/>
                    </a:cxn>
                    <a:cxn ang="0">
                      <a:pos x="39" y="608"/>
                    </a:cxn>
                    <a:cxn ang="0">
                      <a:pos x="18" y="583"/>
                    </a:cxn>
                    <a:cxn ang="0">
                      <a:pos x="6" y="554"/>
                    </a:cxn>
                    <a:cxn ang="0">
                      <a:pos x="0" y="524"/>
                    </a:cxn>
                    <a:cxn ang="0">
                      <a:pos x="0" y="520"/>
                    </a:cxn>
                    <a:cxn ang="0">
                      <a:pos x="4" y="487"/>
                    </a:cxn>
                    <a:cxn ang="0">
                      <a:pos x="16" y="446"/>
                    </a:cxn>
                    <a:cxn ang="0">
                      <a:pos x="51" y="370"/>
                    </a:cxn>
                    <a:cxn ang="0">
                      <a:pos x="94" y="299"/>
                    </a:cxn>
                    <a:cxn ang="0">
                      <a:pos x="147" y="235"/>
                    </a:cxn>
                    <a:cxn ang="0">
                      <a:pos x="204" y="176"/>
                    </a:cxn>
                    <a:cxn ang="0">
                      <a:pos x="270" y="125"/>
                    </a:cxn>
                    <a:cxn ang="0">
                      <a:pos x="341" y="82"/>
                    </a:cxn>
                    <a:cxn ang="0">
                      <a:pos x="415" y="47"/>
                    </a:cxn>
                    <a:cxn ang="0">
                      <a:pos x="497" y="21"/>
                    </a:cxn>
                    <a:cxn ang="0">
                      <a:pos x="581" y="6"/>
                    </a:cxn>
                    <a:cxn ang="0">
                      <a:pos x="667" y="0"/>
                    </a:cxn>
                    <a:cxn ang="0">
                      <a:pos x="667" y="0"/>
                    </a:cxn>
                    <a:cxn ang="0">
                      <a:pos x="759" y="6"/>
                    </a:cxn>
                    <a:cxn ang="0">
                      <a:pos x="847" y="23"/>
                    </a:cxn>
                    <a:cxn ang="0">
                      <a:pos x="932" y="53"/>
                    </a:cxn>
                    <a:cxn ang="0">
                      <a:pos x="1010" y="90"/>
                    </a:cxn>
                    <a:cxn ang="0">
                      <a:pos x="1082" y="137"/>
                    </a:cxn>
                    <a:cxn ang="0">
                      <a:pos x="1149" y="194"/>
                    </a:cxn>
                    <a:cxn ang="0">
                      <a:pos x="1208" y="256"/>
                    </a:cxn>
                    <a:cxn ang="0">
                      <a:pos x="1258" y="325"/>
                    </a:cxn>
                    <a:cxn ang="0">
                      <a:pos x="1301" y="401"/>
                    </a:cxn>
                    <a:cxn ang="0">
                      <a:pos x="1301" y="401"/>
                    </a:cxn>
                  </a:cxnLst>
                  <a:rect l="txL" t="txT" r="txR" b="tx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hlink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  <p:sp>
            <p:nvSpPr>
              <p:cNvPr id="12296" name="Text Box 22"/>
              <p:cNvSpPr txBox="1"/>
              <p:nvPr/>
            </p:nvSpPr>
            <p:spPr>
              <a:xfrm>
                <a:off x="147" y="21"/>
                <a:ext cx="162" cy="18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24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2" charset="-122"/>
                  </a:rPr>
                  <a:t>一</a:t>
                </a:r>
                <a:endParaRPr lang="zh-CN" altLang="en-US" sz="24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2" charset="-122"/>
                </a:endParaRPr>
              </a:p>
            </p:txBody>
          </p:sp>
        </p:grpSp>
        <p:sp>
          <p:nvSpPr>
            <p:cNvPr id="12297" name="Text Box 32"/>
            <p:cNvSpPr txBox="1"/>
            <p:nvPr/>
          </p:nvSpPr>
          <p:spPr>
            <a:xfrm>
              <a:off x="1968" y="288"/>
              <a:ext cx="1200" cy="2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12298" name="Group 35"/>
          <p:cNvGrpSpPr/>
          <p:nvPr/>
        </p:nvGrpSpPr>
        <p:grpSpPr>
          <a:xfrm>
            <a:off x="0" y="3794125"/>
            <a:ext cx="6486525" cy="955675"/>
            <a:chExt cx="4368" cy="642"/>
          </a:xfrm>
        </p:grpSpPr>
        <p:sp>
          <p:nvSpPr>
            <p:cNvPr id="12299" name="Rectangle 4"/>
            <p:cNvSpPr/>
            <p:nvPr/>
          </p:nvSpPr>
          <p:spPr>
            <a:xfrm>
              <a:off x="0" y="165"/>
              <a:ext cx="4117" cy="453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12300" name="Group 5"/>
            <p:cNvGrpSpPr/>
            <p:nvPr/>
          </p:nvGrpSpPr>
          <p:grpSpPr>
            <a:xfrm>
              <a:off x="3696" y="0"/>
              <a:ext cx="672" cy="642"/>
              <a:chExt cx="1680" cy="1680"/>
            </a:xfrm>
          </p:grpSpPr>
          <p:sp>
            <p:nvSpPr>
              <p:cNvPr id="12301" name="Oval 6"/>
              <p:cNvSpPr/>
              <p:nvPr/>
            </p:nvSpPr>
            <p:spPr>
              <a:xfrm>
                <a:off x="0" y="0"/>
                <a:ext cx="1680" cy="1680"/>
              </a:xfrm>
              <a:prstGeom prst="ellipse">
                <a:avLst/>
              </a:prstGeom>
              <a:gradFill rotWithShape="1">
                <a:gsLst>
                  <a:gs pos="0">
                    <a:schemeClr val="folHlink"/>
                  </a:gs>
                  <a:gs pos="100000">
                    <a:srgbClr val="132438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12302" name="Freeform 7"/>
              <p:cNvSpPr/>
              <p:nvPr/>
            </p:nvSpPr>
            <p:spPr>
              <a:xfrm>
                <a:off x="192" y="28"/>
                <a:ext cx="1296" cy="634"/>
              </a:xfrm>
              <a:custGeom>
                <a:gdLst>
                  <a:gd name="txL" fmla="*/ 0 w 1321"/>
                  <a:gd name="txT" fmla="*/ 0 h 712"/>
                  <a:gd name="txR" fmla="*/ 1321 w 1321"/>
                  <a:gd name="txB" fmla="*/ 712 h 712"/>
                </a:gdLst>
                <a:cxnLst>
                  <a:cxn ang="0">
                    <a:pos x="1301" y="401"/>
                  </a:cxn>
                  <a:cxn ang="0">
                    <a:pos x="1317" y="442"/>
                  </a:cxn>
                  <a:cxn ang="0">
                    <a:pos x="1321" y="481"/>
                  </a:cxn>
                  <a:cxn ang="0">
                    <a:pos x="1315" y="516"/>
                  </a:cxn>
                  <a:cxn ang="0">
                    <a:pos x="1298" y="550"/>
                  </a:cxn>
                  <a:cxn ang="0">
                    <a:pos x="1272" y="579"/>
                  </a:cxn>
                  <a:cxn ang="0">
                    <a:pos x="1239" y="604"/>
                  </a:cxn>
                  <a:cxn ang="0">
                    <a:pos x="1196" y="628"/>
                  </a:cxn>
                  <a:cxn ang="0">
                    <a:pos x="1147" y="649"/>
                  </a:cxn>
                  <a:cxn ang="0">
                    <a:pos x="1092" y="667"/>
                  </a:cxn>
                  <a:cxn ang="0">
                    <a:pos x="1031" y="683"/>
                  </a:cxn>
                  <a:cxn ang="0">
                    <a:pos x="967" y="694"/>
                  </a:cxn>
                  <a:cxn ang="0">
                    <a:pos x="896" y="704"/>
                  </a:cxn>
                  <a:cxn ang="0">
                    <a:pos x="824" y="710"/>
                  </a:cxn>
                  <a:cxn ang="0">
                    <a:pos x="795" y="712"/>
                  </a:cxn>
                  <a:cxn ang="0">
                    <a:pos x="476" y="712"/>
                  </a:cxn>
                  <a:cxn ang="0">
                    <a:pos x="472" y="712"/>
                  </a:cxn>
                  <a:cxn ang="0">
                    <a:pos x="409" y="708"/>
                  </a:cxn>
                  <a:cxn ang="0">
                    <a:pos x="348" y="704"/>
                  </a:cxn>
                  <a:cxn ang="0">
                    <a:pos x="290" y="696"/>
                  </a:cxn>
                  <a:cxn ang="0">
                    <a:pos x="235" y="689"/>
                  </a:cxn>
                  <a:cxn ang="0">
                    <a:pos x="186" y="677"/>
                  </a:cxn>
                  <a:cxn ang="0">
                    <a:pos x="141" y="663"/>
                  </a:cxn>
                  <a:cxn ang="0">
                    <a:pos x="102" y="648"/>
                  </a:cxn>
                  <a:cxn ang="0">
                    <a:pos x="67" y="630"/>
                  </a:cxn>
                  <a:cxn ang="0">
                    <a:pos x="39" y="608"/>
                  </a:cxn>
                  <a:cxn ang="0">
                    <a:pos x="18" y="583"/>
                  </a:cxn>
                  <a:cxn ang="0">
                    <a:pos x="6" y="554"/>
                  </a:cxn>
                  <a:cxn ang="0">
                    <a:pos x="0" y="524"/>
                  </a:cxn>
                  <a:cxn ang="0">
                    <a:pos x="0" y="520"/>
                  </a:cxn>
                  <a:cxn ang="0">
                    <a:pos x="4" y="487"/>
                  </a:cxn>
                  <a:cxn ang="0">
                    <a:pos x="16" y="446"/>
                  </a:cxn>
                  <a:cxn ang="0">
                    <a:pos x="51" y="370"/>
                  </a:cxn>
                  <a:cxn ang="0">
                    <a:pos x="94" y="299"/>
                  </a:cxn>
                  <a:cxn ang="0">
                    <a:pos x="147" y="235"/>
                  </a:cxn>
                  <a:cxn ang="0">
                    <a:pos x="204" y="176"/>
                  </a:cxn>
                  <a:cxn ang="0">
                    <a:pos x="270" y="125"/>
                  </a:cxn>
                  <a:cxn ang="0">
                    <a:pos x="341" y="82"/>
                  </a:cxn>
                  <a:cxn ang="0">
                    <a:pos x="415" y="47"/>
                  </a:cxn>
                  <a:cxn ang="0">
                    <a:pos x="497" y="21"/>
                  </a:cxn>
                  <a:cxn ang="0">
                    <a:pos x="581" y="6"/>
                  </a:cxn>
                  <a:cxn ang="0">
                    <a:pos x="667" y="0"/>
                  </a:cxn>
                  <a:cxn ang="0">
                    <a:pos x="667" y="0"/>
                  </a:cxn>
                  <a:cxn ang="0">
                    <a:pos x="759" y="6"/>
                  </a:cxn>
                  <a:cxn ang="0">
                    <a:pos x="847" y="23"/>
                  </a:cxn>
                  <a:cxn ang="0">
                    <a:pos x="932" y="53"/>
                  </a:cxn>
                  <a:cxn ang="0">
                    <a:pos x="1010" y="90"/>
                  </a:cxn>
                  <a:cxn ang="0">
                    <a:pos x="1082" y="137"/>
                  </a:cxn>
                  <a:cxn ang="0">
                    <a:pos x="1149" y="194"/>
                  </a:cxn>
                  <a:cxn ang="0">
                    <a:pos x="1208" y="256"/>
                  </a:cxn>
                  <a:cxn ang="0">
                    <a:pos x="1258" y="325"/>
                  </a:cxn>
                  <a:cxn ang="0">
                    <a:pos x="1301" y="401"/>
                  </a:cxn>
                  <a:cxn ang="0">
                    <a:pos x="1301" y="401"/>
                  </a:cxn>
                </a:cxnLst>
                <a:rect l="txL" t="txT" r="txR" b="txB"/>
                <a:pathLst>
                  <a:path w="1321" h="712">
                    <a:moveTo>
                      <a:pt x="1301" y="401"/>
                    </a:moveTo>
                    <a:lnTo>
                      <a:pt x="1317" y="442"/>
                    </a:lnTo>
                    <a:lnTo>
                      <a:pt x="1321" y="481"/>
                    </a:lnTo>
                    <a:lnTo>
                      <a:pt x="1315" y="516"/>
                    </a:lnTo>
                    <a:lnTo>
                      <a:pt x="1298" y="550"/>
                    </a:lnTo>
                    <a:lnTo>
                      <a:pt x="1272" y="579"/>
                    </a:lnTo>
                    <a:lnTo>
                      <a:pt x="1239" y="604"/>
                    </a:lnTo>
                    <a:lnTo>
                      <a:pt x="1196" y="628"/>
                    </a:lnTo>
                    <a:lnTo>
                      <a:pt x="1147" y="649"/>
                    </a:lnTo>
                    <a:lnTo>
                      <a:pt x="1092" y="667"/>
                    </a:lnTo>
                    <a:lnTo>
                      <a:pt x="1031" y="683"/>
                    </a:lnTo>
                    <a:lnTo>
                      <a:pt x="967" y="694"/>
                    </a:lnTo>
                    <a:lnTo>
                      <a:pt x="896" y="704"/>
                    </a:lnTo>
                    <a:lnTo>
                      <a:pt x="824" y="710"/>
                    </a:lnTo>
                    <a:lnTo>
                      <a:pt x="795" y="712"/>
                    </a:lnTo>
                    <a:lnTo>
                      <a:pt x="476" y="712"/>
                    </a:lnTo>
                    <a:lnTo>
                      <a:pt x="472" y="712"/>
                    </a:lnTo>
                    <a:lnTo>
                      <a:pt x="409" y="708"/>
                    </a:lnTo>
                    <a:lnTo>
                      <a:pt x="348" y="704"/>
                    </a:lnTo>
                    <a:lnTo>
                      <a:pt x="290" y="696"/>
                    </a:lnTo>
                    <a:lnTo>
                      <a:pt x="235" y="689"/>
                    </a:lnTo>
                    <a:lnTo>
                      <a:pt x="186" y="677"/>
                    </a:lnTo>
                    <a:lnTo>
                      <a:pt x="141" y="663"/>
                    </a:lnTo>
                    <a:lnTo>
                      <a:pt x="102" y="648"/>
                    </a:lnTo>
                    <a:lnTo>
                      <a:pt x="67" y="630"/>
                    </a:lnTo>
                    <a:lnTo>
                      <a:pt x="39" y="608"/>
                    </a:lnTo>
                    <a:lnTo>
                      <a:pt x="18" y="583"/>
                    </a:lnTo>
                    <a:lnTo>
                      <a:pt x="6" y="554"/>
                    </a:lnTo>
                    <a:lnTo>
                      <a:pt x="0" y="524"/>
                    </a:lnTo>
                    <a:lnTo>
                      <a:pt x="0" y="520"/>
                    </a:lnTo>
                    <a:lnTo>
                      <a:pt x="4" y="487"/>
                    </a:lnTo>
                    <a:lnTo>
                      <a:pt x="16" y="446"/>
                    </a:lnTo>
                    <a:lnTo>
                      <a:pt x="51" y="370"/>
                    </a:lnTo>
                    <a:lnTo>
                      <a:pt x="94" y="299"/>
                    </a:lnTo>
                    <a:lnTo>
                      <a:pt x="147" y="235"/>
                    </a:lnTo>
                    <a:lnTo>
                      <a:pt x="204" y="176"/>
                    </a:lnTo>
                    <a:lnTo>
                      <a:pt x="270" y="125"/>
                    </a:lnTo>
                    <a:lnTo>
                      <a:pt x="341" y="82"/>
                    </a:lnTo>
                    <a:lnTo>
                      <a:pt x="415" y="47"/>
                    </a:lnTo>
                    <a:lnTo>
                      <a:pt x="497" y="21"/>
                    </a:lnTo>
                    <a:lnTo>
                      <a:pt x="581" y="6"/>
                    </a:lnTo>
                    <a:lnTo>
                      <a:pt x="667" y="0"/>
                    </a:lnTo>
                    <a:lnTo>
                      <a:pt x="667" y="0"/>
                    </a:lnTo>
                    <a:lnTo>
                      <a:pt x="759" y="6"/>
                    </a:lnTo>
                    <a:lnTo>
                      <a:pt x="847" y="23"/>
                    </a:lnTo>
                    <a:lnTo>
                      <a:pt x="932" y="53"/>
                    </a:lnTo>
                    <a:lnTo>
                      <a:pt x="1010" y="90"/>
                    </a:lnTo>
                    <a:lnTo>
                      <a:pt x="1082" y="137"/>
                    </a:lnTo>
                    <a:lnTo>
                      <a:pt x="1149" y="194"/>
                    </a:lnTo>
                    <a:lnTo>
                      <a:pt x="1208" y="256"/>
                    </a:lnTo>
                    <a:lnTo>
                      <a:pt x="1258" y="325"/>
                    </a:lnTo>
                    <a:lnTo>
                      <a:pt x="1301" y="401"/>
                    </a:lnTo>
                    <a:lnTo>
                      <a:pt x="1301" y="401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chemeClr val="folHlink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</p:grpSp>
        <p:sp>
          <p:nvSpPr>
            <p:cNvPr id="12303" name="Text Box 8"/>
            <p:cNvSpPr txBox="1"/>
            <p:nvPr/>
          </p:nvSpPr>
          <p:spPr>
            <a:xfrm>
              <a:off x="3932" y="42"/>
              <a:ext cx="294" cy="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微软雅黑" panose="020b0503020204020204" pitchFamily="2" charset="-122"/>
                  <a:ea typeface="微软雅黑" panose="020b0503020204020204" pitchFamily="2" charset="-122"/>
                </a:rPr>
                <a:t>二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</a:endParaRPr>
            </a:p>
          </p:txBody>
        </p:sp>
        <p:sp>
          <p:nvSpPr>
            <p:cNvPr id="12304" name="Text Box 33"/>
            <p:cNvSpPr txBox="1"/>
            <p:nvPr/>
          </p:nvSpPr>
          <p:spPr>
            <a:xfrm>
              <a:off x="2352" y="285"/>
              <a:ext cx="1200" cy="2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12305" name="AutoShape 34"/>
          <p:cNvSpPr/>
          <p:nvPr/>
        </p:nvSpPr>
        <p:spPr>
          <a:xfrm>
            <a:off x="6515100" y="2081213"/>
            <a:ext cx="1905000" cy="1752600"/>
          </a:xfrm>
          <a:prstGeom prst="wedgeRoundRectCallout">
            <a:avLst>
              <a:gd name="adj1" fmla="val -51083"/>
              <a:gd name="adj2" fmla="val 80523"/>
              <a:gd name="adj3" fmla="val 16667"/>
            </a:avLst>
          </a:prstGeom>
          <a:solidFill>
            <a:srgbClr val="33CCCC">
              <a:alpha val="100000"/>
            </a:srgbClr>
          </a:solidFill>
          <a:ln w="38100" cap="flat" cmpd="sng">
            <a:solidFill>
              <a:srgbClr val="808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FFFF00"/>
                </a:solidFill>
                <a:latin typeface="Arial" pitchFamily="34" charset="0"/>
                <a:ea typeface="微软雅黑" panose="020b0503020204020204" pitchFamily="2" charset="-122"/>
              </a:rPr>
              <a:t>二、航天发射史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12306" name="文本框 12305"/>
          <p:cNvSpPr txBox="1"/>
          <p:nvPr/>
        </p:nvSpPr>
        <p:spPr>
          <a:xfrm>
            <a:off x="1133475" y="2774950"/>
            <a:ext cx="26463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国外各国发展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2307" name="文本框 12306"/>
          <p:cNvSpPr txBox="1"/>
          <p:nvPr/>
        </p:nvSpPr>
        <p:spPr>
          <a:xfrm>
            <a:off x="1847850" y="4159250"/>
            <a:ext cx="25082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国内发展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9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3314" name="矩形 13313"/>
          <p:cNvSpPr/>
          <p:nvPr/>
        </p:nvSpPr>
        <p:spPr>
          <a:xfrm>
            <a:off x="1646238" y="1174750"/>
            <a:ext cx="3489325" cy="4968875"/>
          </a:xfrm>
          <a:prstGeom prst="rect">
            <a:avLst/>
          </a:prstGeom>
          <a:solidFill>
            <a:schemeClr val="bg1">
              <a:alpha val="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3315" name="Picture 3" descr="Img2130100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0688" y="3394075"/>
            <a:ext cx="3457575" cy="27066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6" name="矩形 13315"/>
          <p:cNvSpPr/>
          <p:nvPr/>
        </p:nvSpPr>
        <p:spPr>
          <a:xfrm>
            <a:off x="757238" y="71438"/>
            <a:ext cx="2305050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17" name="Rectangle 2"/>
          <p:cNvSpPr>
            <a:spLocks noGrp="1"/>
          </p:cNvSpPr>
          <p:nvPr>
            <p:ph type="body" idx="4294967295"/>
          </p:nvPr>
        </p:nvSpPr>
        <p:spPr>
          <a:xfrm>
            <a:off x="127000" y="768350"/>
            <a:ext cx="3263900" cy="3024188"/>
          </a:xfrm>
        </p:spPr>
        <p:txBody>
          <a:bodyPr vert="horz" wrap="square" anchor="t" anchorCtr="0"/>
          <a:lstStyle/>
          <a:p>
            <a:pPr marL="0" indent="0" eaLnBrk="1" hangingPunct="1">
              <a:lnSpc>
                <a:spcPct val="100000"/>
              </a:lnSpc>
              <a:buNone/>
            </a:pPr>
            <a:r>
              <a:rPr lang="zh-CN" altLang="en-US" sz="1800"/>
              <a:t>（1）国外各国发展</a:t>
            </a:r>
            <a:endParaRPr lang="zh-CN" altLang="en-US" sz="1800"/>
          </a:p>
          <a:p>
            <a:pPr marL="0" indent="0" eaLnBrk="1" hangingPunct="1">
              <a:lnSpc>
                <a:spcPct val="100000"/>
              </a:lnSpc>
              <a:buNone/>
            </a:pPr>
            <a:r>
              <a:rPr lang="zh-CN" altLang="en-US" sz="2800" b="1"/>
              <a:t>                                   </a:t>
            </a:r>
            <a:endParaRPr lang="zh-CN" altLang="en-US" sz="2800" b="1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</p:txBody>
      </p:sp>
      <p:sp>
        <p:nvSpPr>
          <p:cNvPr id="13318" name="文本框 13317"/>
          <p:cNvSpPr txBox="1"/>
          <p:nvPr/>
        </p:nvSpPr>
        <p:spPr>
          <a:xfrm>
            <a:off x="2989263" y="1270000"/>
            <a:ext cx="1393825" cy="517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苏 联</a:t>
            </a:r>
            <a:endParaRPr lang="zh-CN" altLang="en-US" sz="2800" b="1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3319" name="矩形 13318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0" name="矩形 13319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1" name="文本框 13320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航天育种·航天发射史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13322" name="文本框 13321"/>
          <p:cNvSpPr txBox="1"/>
          <p:nvPr/>
        </p:nvSpPr>
        <p:spPr>
          <a:xfrm>
            <a:off x="1730375" y="1930400"/>
            <a:ext cx="3417888" cy="1463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1957年，世界上第一个人造地球卫星由前苏联发射成功，揭开了人类向太空进军的序幕，激发了世界各国研制和发射卫星的热情。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3323" name="矩形 13322"/>
          <p:cNvSpPr/>
          <p:nvPr/>
        </p:nvSpPr>
        <p:spPr>
          <a:xfrm>
            <a:off x="5075238" y="2065338"/>
            <a:ext cx="3311525" cy="4437062"/>
          </a:xfrm>
          <a:prstGeom prst="rect">
            <a:avLst/>
          </a:prstGeom>
          <a:solidFill>
            <a:schemeClr val="bg2">
              <a:alpha val="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4" name="文本框 13323"/>
          <p:cNvSpPr txBox="1"/>
          <p:nvPr/>
        </p:nvSpPr>
        <p:spPr>
          <a:xfrm>
            <a:off x="6129338" y="2257425"/>
            <a:ext cx="1393825" cy="5175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美 国</a:t>
            </a:r>
            <a:endParaRPr lang="zh-CN" altLang="en-US" sz="2800" b="1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3325" name="文本框 13324"/>
          <p:cNvSpPr txBox="1"/>
          <p:nvPr/>
        </p:nvSpPr>
        <p:spPr>
          <a:xfrm>
            <a:off x="5159375" y="2917825"/>
            <a:ext cx="3416300" cy="6413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美国于1958年成功地发射了第一颗“探险者”-1号人造卫星。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13326" name="Picture 3" descr="001LzKpXzy6QVDQUSrc4e&amp;690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221288" y="3841750"/>
            <a:ext cx="3021012" cy="23018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10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4338" name="矩形 14337"/>
          <p:cNvSpPr/>
          <p:nvPr/>
        </p:nvSpPr>
        <p:spPr>
          <a:xfrm>
            <a:off x="1646238" y="1174750"/>
            <a:ext cx="3489325" cy="4968875"/>
          </a:xfrm>
          <a:prstGeom prst="rect">
            <a:avLst/>
          </a:prstGeom>
          <a:solidFill>
            <a:schemeClr val="bg1">
              <a:alpha val="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39" name="矩形 14338"/>
          <p:cNvSpPr/>
          <p:nvPr/>
        </p:nvSpPr>
        <p:spPr>
          <a:xfrm>
            <a:off x="757238" y="71438"/>
            <a:ext cx="2305050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0" name="Rectangle 2"/>
          <p:cNvSpPr>
            <a:spLocks noGrp="1"/>
          </p:cNvSpPr>
          <p:nvPr>
            <p:ph type="body" idx="4294967295"/>
          </p:nvPr>
        </p:nvSpPr>
        <p:spPr>
          <a:xfrm>
            <a:off x="127000" y="768350"/>
            <a:ext cx="3263900" cy="3024188"/>
          </a:xfrm>
        </p:spPr>
        <p:txBody>
          <a:bodyPr vert="horz" wrap="square" anchor="t" anchorCtr="0"/>
          <a:lstStyle/>
          <a:p>
            <a:pPr marL="0" indent="0" eaLnBrk="1" hangingPunct="1">
              <a:lnSpc>
                <a:spcPct val="100000"/>
              </a:lnSpc>
              <a:buNone/>
            </a:pPr>
            <a:r>
              <a:rPr lang="zh-CN" altLang="en-US" sz="1800"/>
              <a:t>（1）国外各国发展</a:t>
            </a:r>
            <a:endParaRPr lang="zh-CN" altLang="en-US" sz="1800"/>
          </a:p>
          <a:p>
            <a:pPr marL="0" indent="0" eaLnBrk="1" hangingPunct="1">
              <a:lnSpc>
                <a:spcPct val="100000"/>
              </a:lnSpc>
              <a:buNone/>
            </a:pPr>
            <a:r>
              <a:rPr lang="zh-CN" altLang="en-US" sz="2800" b="1"/>
              <a:t>                                   </a:t>
            </a:r>
            <a:endParaRPr lang="zh-CN" altLang="en-US" sz="2800" b="1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  <a:p>
            <a:pPr marL="0" indent="0" eaLnBrk="1" hangingPunct="1">
              <a:lnSpc>
                <a:spcPct val="100000"/>
              </a:lnSpc>
              <a:buNone/>
            </a:pPr>
            <a:endParaRPr lang="zh-CN" altLang="en-US" sz="2000"/>
          </a:p>
        </p:txBody>
      </p:sp>
      <p:sp>
        <p:nvSpPr>
          <p:cNvPr id="14341" name="文本框 14340"/>
          <p:cNvSpPr txBox="1"/>
          <p:nvPr/>
        </p:nvSpPr>
        <p:spPr>
          <a:xfrm>
            <a:off x="2989263" y="1270000"/>
            <a:ext cx="1393825" cy="9445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法 国 </a:t>
            </a:r>
            <a:endParaRPr lang="zh-CN" altLang="en-US" sz="2800" b="1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 sz="2800" b="1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4342" name="矩形 14341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3" name="矩形 14342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4" name="文本框 14343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航天育种·航天发射史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14345" name="文本框 14344"/>
          <p:cNvSpPr txBox="1"/>
          <p:nvPr/>
        </p:nvSpPr>
        <p:spPr>
          <a:xfrm>
            <a:off x="1730375" y="1930400"/>
            <a:ext cx="3417888" cy="9144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法国于1965年成功地发射了第一颗人造卫星。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4346" name="矩形 14345"/>
          <p:cNvSpPr/>
          <p:nvPr/>
        </p:nvSpPr>
        <p:spPr>
          <a:xfrm>
            <a:off x="5075238" y="2065338"/>
            <a:ext cx="3311525" cy="4437062"/>
          </a:xfrm>
          <a:prstGeom prst="rect">
            <a:avLst/>
          </a:prstGeom>
          <a:solidFill>
            <a:schemeClr val="bg2">
              <a:alpha val="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47" name="文本框 14346"/>
          <p:cNvSpPr txBox="1"/>
          <p:nvPr/>
        </p:nvSpPr>
        <p:spPr>
          <a:xfrm>
            <a:off x="6129338" y="2257425"/>
            <a:ext cx="1393825" cy="9445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日 本</a:t>
            </a:r>
            <a:endParaRPr lang="zh-CN" altLang="en-US" sz="2800" b="1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 sz="2800" b="1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4348" name="文本框 14347"/>
          <p:cNvSpPr txBox="1"/>
          <p:nvPr/>
        </p:nvSpPr>
        <p:spPr>
          <a:xfrm>
            <a:off x="5159375" y="2917825"/>
            <a:ext cx="3416300" cy="9144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日本于1970年成功发射了第一颗人造卫星“大隅”号。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</p:txBody>
      </p:sp>
      <p:pic>
        <p:nvPicPr>
          <p:cNvPr id="14349" name="Picture 3" descr="image002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731963" y="2917825"/>
            <a:ext cx="3271837" cy="2959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50" name="Picture 3" descr="u=204084235,3996130560&amp;fm=21&amp;gp=0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184775" y="3644900"/>
            <a:ext cx="3059113" cy="25717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11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5362" name="Picture 3" descr="2009092213245885510200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5295900" y="4149725"/>
            <a:ext cx="3598863" cy="2447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3" name="矩形 15362"/>
          <p:cNvSpPr/>
          <p:nvPr/>
        </p:nvSpPr>
        <p:spPr>
          <a:xfrm>
            <a:off x="987425" y="1990725"/>
            <a:ext cx="3367088" cy="3598863"/>
          </a:xfrm>
          <a:prstGeom prst="rect">
            <a:avLst/>
          </a:prstGeom>
          <a:solidFill>
            <a:schemeClr val="bg1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4" name="矩形 15363"/>
          <p:cNvSpPr/>
          <p:nvPr/>
        </p:nvSpPr>
        <p:spPr>
          <a:xfrm>
            <a:off x="757238" y="71438"/>
            <a:ext cx="2303462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5" name="Rectangle 3"/>
          <p:cNvSpPr>
            <a:spLocks noGrp="1"/>
          </p:cNvSpPr>
          <p:nvPr>
            <p:ph type="body" idx="4294967295"/>
          </p:nvPr>
        </p:nvSpPr>
        <p:spPr>
          <a:xfrm>
            <a:off x="1060450" y="790575"/>
            <a:ext cx="3221038" cy="5054600"/>
          </a:xfrm>
        </p:spPr>
        <p:txBody>
          <a:bodyPr vert="horz" wrap="square" anchor="t" anchorCtr="0"/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zh-CN" altLang="en-US" sz="1800"/>
              <a:t>（2）国内发展</a:t>
            </a: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>
              <a:solidFill>
                <a:srgbClr val="CC0000"/>
              </a:solidFill>
            </a:endParaRPr>
          </a:p>
        </p:txBody>
      </p:sp>
      <p:pic>
        <p:nvPicPr>
          <p:cNvPr id="15366" name="Picture 4" descr="15643769_2009092212555631583700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292725" y="1270000"/>
            <a:ext cx="3600450" cy="23066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7" name="Text Box 5"/>
          <p:cNvSpPr txBox="1"/>
          <p:nvPr/>
        </p:nvSpPr>
        <p:spPr>
          <a:xfrm>
            <a:off x="7626350" y="2636838"/>
            <a:ext cx="792163" cy="3751262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1" eaLnBrk="1" hangingPunct="1"/>
            <a:endParaRPr lang="zh-CN" altLang="en-US" sz="2000" b="1">
              <a:solidFill>
                <a:srgbClr val="CC0000"/>
              </a:solidFill>
              <a:latin typeface="Arial" pitchFamily="34" charset="0"/>
            </a:endParaRPr>
          </a:p>
          <a:p>
            <a:pPr lvl="1" eaLnBrk="1" hangingPunct="1"/>
            <a:r>
              <a:rPr lang="zh-CN" altLang="en-US" sz="2000" b="1">
                <a:solidFill>
                  <a:srgbClr val="CC0000"/>
                </a:solidFill>
                <a:latin typeface="Arial" pitchFamily="34" charset="0"/>
              </a:rPr>
              <a:t>  </a:t>
            </a:r>
            <a:r>
              <a:rPr lang="zh-CN" altLang="en-US" sz="2000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5368" name="文本框 15367"/>
          <p:cNvSpPr txBox="1"/>
          <p:nvPr/>
        </p:nvSpPr>
        <p:spPr>
          <a:xfrm>
            <a:off x="6083300" y="862013"/>
            <a:ext cx="2070100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国防部第五研究院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5369" name="矩形 15368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0" name="矩形 15369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71" name="文本框 15370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航天育种·航天发射史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15372" name="文本框 15371"/>
          <p:cNvSpPr txBox="1"/>
          <p:nvPr/>
        </p:nvSpPr>
        <p:spPr>
          <a:xfrm>
            <a:off x="6264275" y="3748088"/>
            <a:ext cx="1782763" cy="3667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第一枚生物火箭</a:t>
            </a:r>
            <a:endParaRPr lang="zh-CN" altLang="en-US" b="1">
              <a:solidFill>
                <a:srgbClr val="CC0000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5373" name="文本框 15372"/>
          <p:cNvSpPr txBox="1"/>
          <p:nvPr/>
        </p:nvSpPr>
        <p:spPr>
          <a:xfrm>
            <a:off x="1060450" y="2925763"/>
            <a:ext cx="3221038" cy="201136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①1956年10月8日，中国第一个火箭导弹研制机构成立。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②1964年7月19日，中国第一枚生物火箭发射成功，中国空间科学探测迈出了第一步。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                      </a:t>
            </a:r>
            <a:r>
              <a:rPr lang="zh-CN" altLang="en-US">
                <a:latin typeface="Arial" pitchFamily="34" charset="0"/>
              </a:rPr>
              <a:t>   </a:t>
            </a:r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12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16386" name="Picture 3" descr="2009092213245885510200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5484813" y="4151313"/>
            <a:ext cx="3217862" cy="2447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7" name="矩形 16386"/>
          <p:cNvSpPr/>
          <p:nvPr/>
        </p:nvSpPr>
        <p:spPr>
          <a:xfrm>
            <a:off x="987425" y="1990725"/>
            <a:ext cx="3367088" cy="3598863"/>
          </a:xfrm>
          <a:prstGeom prst="rect">
            <a:avLst/>
          </a:prstGeom>
          <a:solidFill>
            <a:schemeClr val="bg1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88" name="矩形 16387"/>
          <p:cNvSpPr/>
          <p:nvPr/>
        </p:nvSpPr>
        <p:spPr>
          <a:xfrm>
            <a:off x="757238" y="71438"/>
            <a:ext cx="2303462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89" name="Rectangle 3"/>
          <p:cNvSpPr>
            <a:spLocks noGrp="1"/>
          </p:cNvSpPr>
          <p:nvPr>
            <p:ph type="body" idx="4294967295"/>
          </p:nvPr>
        </p:nvSpPr>
        <p:spPr>
          <a:xfrm>
            <a:off x="1060450" y="790575"/>
            <a:ext cx="3221038" cy="5054600"/>
          </a:xfrm>
        </p:spPr>
        <p:txBody>
          <a:bodyPr vert="horz" wrap="square" anchor="t" anchorCtr="0"/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zh-CN" altLang="en-US" sz="1800"/>
              <a:t>（2）国内发展</a:t>
            </a: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1800"/>
              <a:t>                           </a:t>
            </a:r>
            <a:endParaRPr lang="zh-CN" altLang="en-US" sz="1800">
              <a:solidFill>
                <a:srgbClr val="CC0000"/>
              </a:solidFill>
            </a:endParaRPr>
          </a:p>
        </p:txBody>
      </p:sp>
      <p:pic>
        <p:nvPicPr>
          <p:cNvPr id="16390" name="Picture 4" descr="15643769_2009092212555631583700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483225" y="1270000"/>
            <a:ext cx="3217863" cy="23066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91" name="Text Box 5"/>
          <p:cNvSpPr txBox="1"/>
          <p:nvPr/>
        </p:nvSpPr>
        <p:spPr>
          <a:xfrm>
            <a:off x="7626350" y="2636838"/>
            <a:ext cx="792163" cy="3751262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1" eaLnBrk="1" hangingPunct="1"/>
            <a:endParaRPr lang="zh-CN" altLang="en-US" sz="2000" b="1">
              <a:solidFill>
                <a:srgbClr val="CC0000"/>
              </a:solidFill>
              <a:latin typeface="Arial" pitchFamily="34" charset="0"/>
            </a:endParaRPr>
          </a:p>
          <a:p>
            <a:pPr lvl="1" eaLnBrk="1" hangingPunct="1"/>
            <a:r>
              <a:rPr lang="zh-CN" altLang="en-US" sz="2000" b="1">
                <a:solidFill>
                  <a:srgbClr val="CC0000"/>
                </a:solidFill>
                <a:latin typeface="Arial" pitchFamily="34" charset="0"/>
              </a:rPr>
              <a:t>  </a:t>
            </a:r>
            <a:r>
              <a:rPr lang="zh-CN" altLang="en-US" sz="2000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6392" name="文本框 16391"/>
          <p:cNvSpPr txBox="1"/>
          <p:nvPr/>
        </p:nvSpPr>
        <p:spPr>
          <a:xfrm>
            <a:off x="6084888" y="862013"/>
            <a:ext cx="2335212" cy="36671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东方红一号卫星发射</a:t>
            </a:r>
            <a:endParaRPr lang="zh-CN" altLang="en-US" b="1">
              <a:solidFill>
                <a:srgbClr val="CC0000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6393" name="矩形 16392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94" name="矩形 16393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95" name="文本框 16394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航天育种·航天发射史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16396" name="文本框 16395"/>
          <p:cNvSpPr txBox="1"/>
          <p:nvPr/>
        </p:nvSpPr>
        <p:spPr>
          <a:xfrm>
            <a:off x="6550025" y="3748088"/>
            <a:ext cx="1098550" cy="3667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遥感卫星</a:t>
            </a:r>
            <a:endParaRPr lang="zh-CN" altLang="en-US" b="1">
              <a:solidFill>
                <a:srgbClr val="CC0000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16397" name="文本框 16396"/>
          <p:cNvSpPr txBox="1"/>
          <p:nvPr/>
        </p:nvSpPr>
        <p:spPr>
          <a:xfrm>
            <a:off x="1060450" y="2638425"/>
            <a:ext cx="3221038" cy="283368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③1970年4月24日，第一颗人造地球卫星“东方红”1号发射成功。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④1975年11月26日，首颗返回式卫星发射成功。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13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7410" name="矩形 17409"/>
          <p:cNvSpPr/>
          <p:nvPr/>
        </p:nvSpPr>
        <p:spPr>
          <a:xfrm>
            <a:off x="987425" y="1992313"/>
            <a:ext cx="3367088" cy="1512887"/>
          </a:xfrm>
          <a:prstGeom prst="rect">
            <a:avLst/>
          </a:prstGeom>
          <a:solidFill>
            <a:schemeClr val="bg1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11" name="矩形 17410"/>
          <p:cNvSpPr/>
          <p:nvPr/>
        </p:nvSpPr>
        <p:spPr>
          <a:xfrm>
            <a:off x="757238" y="71438"/>
            <a:ext cx="2303462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12" name="Rectangle 3"/>
          <p:cNvSpPr>
            <a:spLocks noGrp="1"/>
          </p:cNvSpPr>
          <p:nvPr>
            <p:ph type="body" idx="4294967295"/>
          </p:nvPr>
        </p:nvSpPr>
        <p:spPr>
          <a:xfrm>
            <a:off x="1060450" y="790575"/>
            <a:ext cx="3221038" cy="5054600"/>
          </a:xfrm>
        </p:spPr>
        <p:txBody>
          <a:bodyPr vert="horz" wrap="square" anchor="t" anchorCtr="0"/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zh-CN" altLang="en-US" sz="1800"/>
              <a:t>（2）国内发展</a:t>
            </a: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1800"/>
              <a:t>                           </a:t>
            </a:r>
            <a:endParaRPr lang="zh-CN" altLang="en-US" sz="1800">
              <a:solidFill>
                <a:srgbClr val="CC0000"/>
              </a:solidFill>
            </a:endParaRPr>
          </a:p>
        </p:txBody>
      </p:sp>
      <p:sp>
        <p:nvSpPr>
          <p:cNvPr id="17413" name="Text Box 5"/>
          <p:cNvSpPr txBox="1"/>
          <p:nvPr/>
        </p:nvSpPr>
        <p:spPr>
          <a:xfrm>
            <a:off x="7626350" y="2636838"/>
            <a:ext cx="792163" cy="3751262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1" eaLnBrk="1" hangingPunct="1"/>
            <a:endParaRPr lang="zh-CN" altLang="en-US" sz="2000" b="1">
              <a:solidFill>
                <a:srgbClr val="CC0000"/>
              </a:solidFill>
              <a:latin typeface="Arial" pitchFamily="34" charset="0"/>
            </a:endParaRPr>
          </a:p>
          <a:p>
            <a:pPr lvl="1" eaLnBrk="1" hangingPunct="1"/>
            <a:r>
              <a:rPr lang="zh-CN" altLang="en-US" sz="2000" b="1">
                <a:solidFill>
                  <a:srgbClr val="CC0000"/>
                </a:solidFill>
                <a:latin typeface="Arial" pitchFamily="34" charset="0"/>
              </a:rPr>
              <a:t>  </a:t>
            </a:r>
            <a:r>
              <a:rPr lang="zh-CN" altLang="en-US" sz="2000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7414" name="矩形 17413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15" name="矩形 17414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16" name="文本框 17415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航天育种·航天发射史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17417" name="文本框 17416"/>
          <p:cNvSpPr txBox="1"/>
          <p:nvPr/>
        </p:nvSpPr>
        <p:spPr>
          <a:xfrm>
            <a:off x="1060450" y="2063750"/>
            <a:ext cx="3221038" cy="256063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⑤1988年9月7日，长征4号运载火箭成功发射了风云1号A气象卫星。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17418" name="Picture 3" descr="22a24b71-3c14-4267-aae8-796230b8bfcc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989013" y="3946525"/>
            <a:ext cx="3367087" cy="2298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9" name="文本框 17418"/>
          <p:cNvSpPr txBox="1"/>
          <p:nvPr/>
        </p:nvSpPr>
        <p:spPr>
          <a:xfrm>
            <a:off x="1744663" y="6410325"/>
            <a:ext cx="1924050" cy="6397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长征4号发射现场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7420" name="矩形 17419"/>
          <p:cNvSpPr/>
          <p:nvPr/>
        </p:nvSpPr>
        <p:spPr>
          <a:xfrm>
            <a:off x="4787900" y="1270000"/>
            <a:ext cx="4103688" cy="4975225"/>
          </a:xfrm>
          <a:prstGeom prst="rect">
            <a:avLst/>
          </a:prstGeom>
          <a:solidFill>
            <a:schemeClr val="bg1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21" name="文本框 17420"/>
          <p:cNvSpPr txBox="1"/>
          <p:nvPr/>
        </p:nvSpPr>
        <p:spPr>
          <a:xfrm>
            <a:off x="6275388" y="2008188"/>
            <a:ext cx="457200" cy="35814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17422" name="文本框 17421"/>
          <p:cNvSpPr txBox="1"/>
          <p:nvPr/>
        </p:nvSpPr>
        <p:spPr>
          <a:xfrm>
            <a:off x="5005388" y="2409825"/>
            <a:ext cx="1584325" cy="310991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⑥1990年4月7日，“长征3号”运载火箭成功发射美国研制的“亚洲1号”卫星。</a:t>
            </a:r>
            <a:endParaRPr lang="en-US" altLang="zh-CN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这标志着中国在国际商业卫星发射服务市场中占有了一席之地。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17423" name="Picture 3" descr="15642274_20090916152926382188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6400" y="2195513"/>
            <a:ext cx="2063750" cy="3321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14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8434" name="矩形 18433"/>
          <p:cNvSpPr/>
          <p:nvPr/>
        </p:nvSpPr>
        <p:spPr>
          <a:xfrm>
            <a:off x="1347788" y="1633538"/>
            <a:ext cx="2862262" cy="1004887"/>
          </a:xfrm>
          <a:prstGeom prst="rect">
            <a:avLst/>
          </a:prstGeom>
          <a:solidFill>
            <a:schemeClr val="bg1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5" name="矩形 18434"/>
          <p:cNvSpPr/>
          <p:nvPr/>
        </p:nvSpPr>
        <p:spPr>
          <a:xfrm>
            <a:off x="757238" y="71438"/>
            <a:ext cx="2303462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6" name="Rectangle 3"/>
          <p:cNvSpPr>
            <a:spLocks noGrp="1"/>
          </p:cNvSpPr>
          <p:nvPr>
            <p:ph type="body" idx="4294967295"/>
          </p:nvPr>
        </p:nvSpPr>
        <p:spPr>
          <a:xfrm>
            <a:off x="1060450" y="790575"/>
            <a:ext cx="3221038" cy="5054600"/>
          </a:xfrm>
        </p:spPr>
        <p:txBody>
          <a:bodyPr vert="horz" wrap="square" anchor="t" anchorCtr="0"/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zh-CN" altLang="en-US" sz="1800"/>
              <a:t>（2）国内发展</a:t>
            </a: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1800"/>
              <a:t>                           </a:t>
            </a:r>
            <a:endParaRPr lang="zh-CN" altLang="en-US" sz="1800">
              <a:solidFill>
                <a:srgbClr val="CC0000"/>
              </a:solidFill>
            </a:endParaRPr>
          </a:p>
        </p:txBody>
      </p:sp>
      <p:sp>
        <p:nvSpPr>
          <p:cNvPr id="18437" name="Text Box 5"/>
          <p:cNvSpPr txBox="1"/>
          <p:nvPr/>
        </p:nvSpPr>
        <p:spPr>
          <a:xfrm>
            <a:off x="7626350" y="2636838"/>
            <a:ext cx="792163" cy="3751262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1" eaLnBrk="1" hangingPunct="1"/>
            <a:endParaRPr lang="zh-CN" altLang="en-US" sz="2000" b="1">
              <a:solidFill>
                <a:srgbClr val="CC0000"/>
              </a:solidFill>
              <a:latin typeface="Arial" pitchFamily="34" charset="0"/>
            </a:endParaRPr>
          </a:p>
          <a:p>
            <a:pPr lvl="1" eaLnBrk="1" hangingPunct="1"/>
            <a:r>
              <a:rPr lang="zh-CN" altLang="en-US" sz="2000" b="1">
                <a:solidFill>
                  <a:srgbClr val="CC0000"/>
                </a:solidFill>
                <a:latin typeface="Arial" pitchFamily="34" charset="0"/>
              </a:rPr>
              <a:t>  </a:t>
            </a:r>
            <a:r>
              <a:rPr lang="zh-CN" altLang="en-US" sz="2000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8438" name="矩形 18437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9" name="矩形 18438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0" name="文本框 18439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航天育种·航天发射史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18441" name="文本框 18440"/>
          <p:cNvSpPr txBox="1"/>
          <p:nvPr/>
        </p:nvSpPr>
        <p:spPr>
          <a:xfrm>
            <a:off x="1347788" y="1722438"/>
            <a:ext cx="2863850" cy="256063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⑦1999年11月20日，中国成功发射第一艘宇宙飞船--“神舟”试验飞船。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18442" name="Picture 3" descr="22a24b71-3c14-4267-aae8-796230b8bfcc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346200" y="3290888"/>
            <a:ext cx="2863850" cy="2298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43" name="文本框 18442"/>
          <p:cNvSpPr txBox="1"/>
          <p:nvPr/>
        </p:nvSpPr>
        <p:spPr>
          <a:xfrm>
            <a:off x="2247900" y="5835650"/>
            <a:ext cx="1096963" cy="6397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神舟试验</a:t>
            </a:r>
            <a:endParaRPr lang="zh-CN" altLang="en-US" b="1">
              <a:solidFill>
                <a:srgbClr val="CC0000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pPr algn="ctr"/>
            <a:endParaRPr lang="zh-CN" altLang="en-US">
              <a:latin typeface="Arial" pitchFamily="34" charset="0"/>
            </a:endParaRPr>
          </a:p>
        </p:txBody>
      </p:sp>
      <p:sp>
        <p:nvSpPr>
          <p:cNvPr id="18444" name="文本框 18443"/>
          <p:cNvSpPr txBox="1"/>
          <p:nvPr/>
        </p:nvSpPr>
        <p:spPr>
          <a:xfrm>
            <a:off x="6275388" y="2008188"/>
            <a:ext cx="457200" cy="35814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18445" name="矩形 18444"/>
          <p:cNvSpPr/>
          <p:nvPr/>
        </p:nvSpPr>
        <p:spPr>
          <a:xfrm>
            <a:off x="5062538" y="1617663"/>
            <a:ext cx="2862262" cy="1003300"/>
          </a:xfrm>
          <a:prstGeom prst="rect">
            <a:avLst/>
          </a:prstGeom>
          <a:solidFill>
            <a:schemeClr val="bg1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6" name="文本框 18445"/>
          <p:cNvSpPr txBox="1"/>
          <p:nvPr/>
        </p:nvSpPr>
        <p:spPr>
          <a:xfrm>
            <a:off x="5062538" y="1704975"/>
            <a:ext cx="2863850" cy="283527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⑧2001年1月10日，中国成功发射“神舟”2号试验飞船。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18447" name="Picture 3" descr="f6971c1656a94c6a374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062538" y="3290888"/>
            <a:ext cx="2863850" cy="2298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48" name="文本框 18447"/>
          <p:cNvSpPr txBox="1"/>
          <p:nvPr/>
        </p:nvSpPr>
        <p:spPr>
          <a:xfrm>
            <a:off x="6007100" y="5811838"/>
            <a:ext cx="1511300" cy="3651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神舟2号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15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9458" name="矩形 19457"/>
          <p:cNvSpPr/>
          <p:nvPr/>
        </p:nvSpPr>
        <p:spPr>
          <a:xfrm>
            <a:off x="1347788" y="1633538"/>
            <a:ext cx="2862262" cy="1004887"/>
          </a:xfrm>
          <a:prstGeom prst="rect">
            <a:avLst/>
          </a:prstGeom>
          <a:solidFill>
            <a:schemeClr val="bg1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59" name="矩形 19458"/>
          <p:cNvSpPr/>
          <p:nvPr/>
        </p:nvSpPr>
        <p:spPr>
          <a:xfrm>
            <a:off x="757238" y="71438"/>
            <a:ext cx="2303462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0" name="Rectangle 3"/>
          <p:cNvSpPr>
            <a:spLocks noGrp="1"/>
          </p:cNvSpPr>
          <p:nvPr>
            <p:ph type="body" idx="4294967295"/>
          </p:nvPr>
        </p:nvSpPr>
        <p:spPr>
          <a:xfrm>
            <a:off x="1060450" y="790575"/>
            <a:ext cx="3221038" cy="5054600"/>
          </a:xfrm>
        </p:spPr>
        <p:txBody>
          <a:bodyPr vert="horz" wrap="square" anchor="t" anchorCtr="0"/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zh-CN" altLang="en-US" sz="1800"/>
              <a:t>（2）国内发展</a:t>
            </a: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15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endParaRPr lang="zh-CN" altLang="en-US" sz="180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zh-CN" altLang="en-US" sz="1800"/>
              <a:t>                           </a:t>
            </a:r>
            <a:endParaRPr lang="zh-CN" altLang="en-US" sz="1800">
              <a:solidFill>
                <a:srgbClr val="CC0000"/>
              </a:solidFill>
            </a:endParaRPr>
          </a:p>
        </p:txBody>
      </p:sp>
      <p:sp>
        <p:nvSpPr>
          <p:cNvPr id="19461" name="Text Box 5"/>
          <p:cNvSpPr txBox="1"/>
          <p:nvPr/>
        </p:nvSpPr>
        <p:spPr>
          <a:xfrm>
            <a:off x="7626350" y="2636838"/>
            <a:ext cx="792163" cy="3751262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1" eaLnBrk="1" hangingPunct="1"/>
            <a:endParaRPr lang="zh-CN" altLang="en-US" sz="2000" b="1">
              <a:solidFill>
                <a:srgbClr val="CC0000"/>
              </a:solidFill>
              <a:latin typeface="Arial" pitchFamily="34" charset="0"/>
            </a:endParaRPr>
          </a:p>
          <a:p>
            <a:pPr lvl="1" eaLnBrk="1" hangingPunct="1"/>
            <a:r>
              <a:rPr lang="zh-CN" altLang="en-US" sz="2000" b="1">
                <a:solidFill>
                  <a:srgbClr val="CC0000"/>
                </a:solidFill>
                <a:latin typeface="Arial" pitchFamily="34" charset="0"/>
              </a:rPr>
              <a:t>  </a:t>
            </a:r>
            <a:r>
              <a:rPr lang="zh-CN" altLang="en-US" sz="2000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19462" name="矩形 19461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3" name="矩形 19462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4" name="文本框 19463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航天育种·航天发射史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19465" name="文本框 19464"/>
          <p:cNvSpPr txBox="1"/>
          <p:nvPr/>
        </p:nvSpPr>
        <p:spPr>
          <a:xfrm>
            <a:off x="1347788" y="1722438"/>
            <a:ext cx="2863850" cy="22860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⑨2003年10月神舟五号发射成功。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19466" name="Picture 3" descr="22a24b71-3c14-4267-aae8-796230b8bfcc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349375" y="2854325"/>
            <a:ext cx="2852738" cy="3324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7" name="文本框 19466"/>
          <p:cNvSpPr txBox="1"/>
          <p:nvPr/>
        </p:nvSpPr>
        <p:spPr>
          <a:xfrm>
            <a:off x="2247900" y="6265863"/>
            <a:ext cx="1096963" cy="63976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神舟试验</a:t>
            </a:r>
            <a:endParaRPr lang="zh-CN" altLang="en-US" b="1">
              <a:solidFill>
                <a:srgbClr val="CC0000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pPr algn="ctr"/>
            <a:endParaRPr lang="zh-CN" altLang="en-US">
              <a:latin typeface="Arial" pitchFamily="34" charset="0"/>
            </a:endParaRPr>
          </a:p>
        </p:txBody>
      </p:sp>
      <p:sp>
        <p:nvSpPr>
          <p:cNvPr id="19468" name="文本框 19467"/>
          <p:cNvSpPr txBox="1"/>
          <p:nvPr/>
        </p:nvSpPr>
        <p:spPr>
          <a:xfrm>
            <a:off x="6275388" y="2008188"/>
            <a:ext cx="457200" cy="35814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19469" name="矩形 19468"/>
          <p:cNvSpPr/>
          <p:nvPr/>
        </p:nvSpPr>
        <p:spPr>
          <a:xfrm>
            <a:off x="5062538" y="1617663"/>
            <a:ext cx="2862262" cy="1003300"/>
          </a:xfrm>
          <a:prstGeom prst="rect">
            <a:avLst/>
          </a:prstGeom>
          <a:solidFill>
            <a:schemeClr val="bg1">
              <a:alpha val="100000"/>
            </a:schemeClr>
          </a:solidFill>
          <a:ln w="1270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70" name="文本框 19469"/>
          <p:cNvSpPr txBox="1"/>
          <p:nvPr/>
        </p:nvSpPr>
        <p:spPr>
          <a:xfrm>
            <a:off x="5062538" y="1704975"/>
            <a:ext cx="2863850" cy="283527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⑩2005年神舟六号在酒泉卫星发射中心发射升空。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latin typeface="Arial" pitchFamily="34" charset="0"/>
            </a:endParaRPr>
          </a:p>
          <a:p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19471" name="Picture 3" descr="f6971c1656a94c6a374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062538" y="2854325"/>
            <a:ext cx="2863850" cy="33242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72" name="文本框 19471"/>
          <p:cNvSpPr txBox="1"/>
          <p:nvPr/>
        </p:nvSpPr>
        <p:spPr>
          <a:xfrm>
            <a:off x="6007100" y="6242050"/>
            <a:ext cx="1511300" cy="3651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神舟2号</a:t>
            </a:r>
            <a:endParaRPr lang="zh-CN" altLang="en-US" b="1">
              <a:solidFill>
                <a:srgbClr val="CC0000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16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20482" name="Picture 2" descr="1341265278_UArsUX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138" y="1196975"/>
            <a:ext cx="7200900" cy="5087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3" name="文本框 20482"/>
          <p:cNvSpPr txBox="1"/>
          <p:nvPr/>
        </p:nvSpPr>
        <p:spPr>
          <a:xfrm>
            <a:off x="3851275" y="765175"/>
            <a:ext cx="2373313" cy="365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发展历程简图</a:t>
            </a:r>
            <a:endParaRPr lang="zh-CN" altLang="en-US" b="1">
              <a:solidFill>
                <a:srgbClr val="CC0000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0484" name="矩形 20483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85" name="矩形 20484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86" name="矩形 20485"/>
          <p:cNvSpPr/>
          <p:nvPr/>
        </p:nvSpPr>
        <p:spPr>
          <a:xfrm>
            <a:off x="757238" y="71438"/>
            <a:ext cx="2303462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487" name="文本框 20486"/>
          <p:cNvSpPr txBox="1"/>
          <p:nvPr/>
        </p:nvSpPr>
        <p:spPr>
          <a:xfrm>
            <a:off x="908050" y="187325"/>
            <a:ext cx="22256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航天育种·航天发射史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17</a:t>
            </a:fld>
            <a:endParaRPr lang="zh-CN" altLang="en-US">
              <a:latin typeface="Arial" pitchFamily="34" charset="0"/>
            </a:endParaRPr>
          </a:p>
        </p:txBody>
      </p:sp>
      <p:grpSp>
        <p:nvGrpSpPr>
          <p:cNvPr id="21506" name="Group 36"/>
          <p:cNvGrpSpPr/>
          <p:nvPr/>
        </p:nvGrpSpPr>
        <p:grpSpPr>
          <a:xfrm>
            <a:off x="0" y="2401888"/>
            <a:ext cx="5867400" cy="962025"/>
            <a:chExt cx="3951" cy="646"/>
          </a:xfrm>
        </p:grpSpPr>
        <p:sp>
          <p:nvSpPr>
            <p:cNvPr id="21507" name="Rectangle 17"/>
            <p:cNvSpPr/>
            <p:nvPr/>
          </p:nvSpPr>
          <p:spPr>
            <a:xfrm>
              <a:off x="0" y="192"/>
              <a:ext cx="3582" cy="454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hlink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21508" name="Group 18"/>
            <p:cNvGrpSpPr/>
            <p:nvPr/>
          </p:nvGrpSpPr>
          <p:grpSpPr>
            <a:xfrm>
              <a:off x="3259" y="0"/>
              <a:ext cx="692" cy="638"/>
              <a:chExt cx="412" cy="392"/>
            </a:xfrm>
          </p:grpSpPr>
          <p:grpSp>
            <p:nvGrpSpPr>
              <p:cNvPr id="21509" name="Group 19"/>
              <p:cNvGrpSpPr/>
              <p:nvPr/>
            </p:nvGrpSpPr>
            <p:grpSpPr>
              <a:xfrm>
                <a:off x="0" y="0"/>
                <a:ext cx="412" cy="392"/>
                <a:chExt cx="1680" cy="1680"/>
              </a:xfrm>
            </p:grpSpPr>
            <p:sp>
              <p:nvSpPr>
                <p:cNvPr id="21510" name="Oval 20"/>
                <p:cNvSpPr/>
                <p:nvPr/>
              </p:nvSpPr>
              <p:spPr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rgbClr val="342C0C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21511" name="Freeform 21"/>
                <p:cNvSpPr/>
                <p:nvPr/>
              </p:nvSpPr>
              <p:spPr>
                <a:xfrm>
                  <a:off x="192" y="28"/>
                  <a:ext cx="1296" cy="634"/>
                </a:xfrm>
                <a:custGeom>
                  <a:gdLst>
                    <a:gd name="txL" fmla="*/ 0 w 1321"/>
                    <a:gd name="txT" fmla="*/ 0 h 712"/>
                    <a:gd name="txR" fmla="*/ 1321 w 1321"/>
                    <a:gd name="txB" fmla="*/ 712 h 712"/>
                  </a:gdLst>
                  <a:cxnLst>
                    <a:cxn ang="0">
                      <a:pos x="1301" y="401"/>
                    </a:cxn>
                    <a:cxn ang="0">
                      <a:pos x="1317" y="442"/>
                    </a:cxn>
                    <a:cxn ang="0">
                      <a:pos x="1321" y="481"/>
                    </a:cxn>
                    <a:cxn ang="0">
                      <a:pos x="1315" y="516"/>
                    </a:cxn>
                    <a:cxn ang="0">
                      <a:pos x="1298" y="550"/>
                    </a:cxn>
                    <a:cxn ang="0">
                      <a:pos x="1272" y="579"/>
                    </a:cxn>
                    <a:cxn ang="0">
                      <a:pos x="1239" y="604"/>
                    </a:cxn>
                    <a:cxn ang="0">
                      <a:pos x="1196" y="628"/>
                    </a:cxn>
                    <a:cxn ang="0">
                      <a:pos x="1147" y="649"/>
                    </a:cxn>
                    <a:cxn ang="0">
                      <a:pos x="1092" y="667"/>
                    </a:cxn>
                    <a:cxn ang="0">
                      <a:pos x="1031" y="683"/>
                    </a:cxn>
                    <a:cxn ang="0">
                      <a:pos x="967" y="694"/>
                    </a:cxn>
                    <a:cxn ang="0">
                      <a:pos x="896" y="704"/>
                    </a:cxn>
                    <a:cxn ang="0">
                      <a:pos x="824" y="710"/>
                    </a:cxn>
                    <a:cxn ang="0">
                      <a:pos x="795" y="712"/>
                    </a:cxn>
                    <a:cxn ang="0">
                      <a:pos x="476" y="712"/>
                    </a:cxn>
                    <a:cxn ang="0">
                      <a:pos x="472" y="712"/>
                    </a:cxn>
                    <a:cxn ang="0">
                      <a:pos x="409" y="708"/>
                    </a:cxn>
                    <a:cxn ang="0">
                      <a:pos x="348" y="704"/>
                    </a:cxn>
                    <a:cxn ang="0">
                      <a:pos x="290" y="696"/>
                    </a:cxn>
                    <a:cxn ang="0">
                      <a:pos x="235" y="689"/>
                    </a:cxn>
                    <a:cxn ang="0">
                      <a:pos x="186" y="677"/>
                    </a:cxn>
                    <a:cxn ang="0">
                      <a:pos x="141" y="663"/>
                    </a:cxn>
                    <a:cxn ang="0">
                      <a:pos x="102" y="648"/>
                    </a:cxn>
                    <a:cxn ang="0">
                      <a:pos x="67" y="630"/>
                    </a:cxn>
                    <a:cxn ang="0">
                      <a:pos x="39" y="608"/>
                    </a:cxn>
                    <a:cxn ang="0">
                      <a:pos x="18" y="583"/>
                    </a:cxn>
                    <a:cxn ang="0">
                      <a:pos x="6" y="554"/>
                    </a:cxn>
                    <a:cxn ang="0">
                      <a:pos x="0" y="524"/>
                    </a:cxn>
                    <a:cxn ang="0">
                      <a:pos x="0" y="520"/>
                    </a:cxn>
                    <a:cxn ang="0">
                      <a:pos x="4" y="487"/>
                    </a:cxn>
                    <a:cxn ang="0">
                      <a:pos x="16" y="446"/>
                    </a:cxn>
                    <a:cxn ang="0">
                      <a:pos x="51" y="370"/>
                    </a:cxn>
                    <a:cxn ang="0">
                      <a:pos x="94" y="299"/>
                    </a:cxn>
                    <a:cxn ang="0">
                      <a:pos x="147" y="235"/>
                    </a:cxn>
                    <a:cxn ang="0">
                      <a:pos x="204" y="176"/>
                    </a:cxn>
                    <a:cxn ang="0">
                      <a:pos x="270" y="125"/>
                    </a:cxn>
                    <a:cxn ang="0">
                      <a:pos x="341" y="82"/>
                    </a:cxn>
                    <a:cxn ang="0">
                      <a:pos x="415" y="47"/>
                    </a:cxn>
                    <a:cxn ang="0">
                      <a:pos x="497" y="21"/>
                    </a:cxn>
                    <a:cxn ang="0">
                      <a:pos x="581" y="6"/>
                    </a:cxn>
                    <a:cxn ang="0">
                      <a:pos x="667" y="0"/>
                    </a:cxn>
                    <a:cxn ang="0">
                      <a:pos x="667" y="0"/>
                    </a:cxn>
                    <a:cxn ang="0">
                      <a:pos x="759" y="6"/>
                    </a:cxn>
                    <a:cxn ang="0">
                      <a:pos x="847" y="23"/>
                    </a:cxn>
                    <a:cxn ang="0">
                      <a:pos x="932" y="53"/>
                    </a:cxn>
                    <a:cxn ang="0">
                      <a:pos x="1010" y="90"/>
                    </a:cxn>
                    <a:cxn ang="0">
                      <a:pos x="1082" y="137"/>
                    </a:cxn>
                    <a:cxn ang="0">
                      <a:pos x="1149" y="194"/>
                    </a:cxn>
                    <a:cxn ang="0">
                      <a:pos x="1208" y="256"/>
                    </a:cxn>
                    <a:cxn ang="0">
                      <a:pos x="1258" y="325"/>
                    </a:cxn>
                    <a:cxn ang="0">
                      <a:pos x="1301" y="401"/>
                    </a:cxn>
                    <a:cxn ang="0">
                      <a:pos x="1301" y="401"/>
                    </a:cxn>
                  </a:cxnLst>
                  <a:rect l="txL" t="txT" r="txR" b="tx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hlink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  <p:sp>
            <p:nvSpPr>
              <p:cNvPr id="21512" name="Text Box 22"/>
              <p:cNvSpPr txBox="1"/>
              <p:nvPr/>
            </p:nvSpPr>
            <p:spPr>
              <a:xfrm>
                <a:off x="147" y="21"/>
                <a:ext cx="162" cy="18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24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2" charset="-122"/>
                  </a:rPr>
                  <a:t>一</a:t>
                </a:r>
                <a:endParaRPr lang="zh-CN" altLang="en-US">
                  <a:latin typeface="Arial" pitchFamily="34" charset="0"/>
                </a:endParaRPr>
              </a:p>
            </p:txBody>
          </p:sp>
        </p:grpSp>
        <p:sp>
          <p:nvSpPr>
            <p:cNvPr id="21513" name="Text Box 32"/>
            <p:cNvSpPr txBox="1"/>
            <p:nvPr/>
          </p:nvSpPr>
          <p:spPr>
            <a:xfrm>
              <a:off x="1968" y="288"/>
              <a:ext cx="1200" cy="2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1514" name="Group 35"/>
          <p:cNvGrpSpPr/>
          <p:nvPr/>
        </p:nvGrpSpPr>
        <p:grpSpPr>
          <a:xfrm>
            <a:off x="0" y="3794125"/>
            <a:ext cx="6486525" cy="955675"/>
            <a:chExt cx="4368" cy="642"/>
          </a:xfrm>
        </p:grpSpPr>
        <p:sp>
          <p:nvSpPr>
            <p:cNvPr id="21515" name="Rectangle 4"/>
            <p:cNvSpPr/>
            <p:nvPr/>
          </p:nvSpPr>
          <p:spPr>
            <a:xfrm>
              <a:off x="0" y="165"/>
              <a:ext cx="4117" cy="453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21516" name="Group 5"/>
            <p:cNvGrpSpPr/>
            <p:nvPr/>
          </p:nvGrpSpPr>
          <p:grpSpPr>
            <a:xfrm>
              <a:off x="3696" y="0"/>
              <a:ext cx="672" cy="642"/>
              <a:chExt cx="1680" cy="1680"/>
            </a:xfrm>
          </p:grpSpPr>
          <p:sp>
            <p:nvSpPr>
              <p:cNvPr id="21517" name="Oval 6"/>
              <p:cNvSpPr/>
              <p:nvPr/>
            </p:nvSpPr>
            <p:spPr>
              <a:xfrm>
                <a:off x="0" y="0"/>
                <a:ext cx="1680" cy="1680"/>
              </a:xfrm>
              <a:prstGeom prst="ellipse">
                <a:avLst/>
              </a:prstGeom>
              <a:gradFill rotWithShape="1">
                <a:gsLst>
                  <a:gs pos="0">
                    <a:schemeClr val="folHlink"/>
                  </a:gs>
                  <a:gs pos="100000">
                    <a:srgbClr val="132438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21518" name="Freeform 7"/>
              <p:cNvSpPr/>
              <p:nvPr/>
            </p:nvSpPr>
            <p:spPr>
              <a:xfrm>
                <a:off x="192" y="28"/>
                <a:ext cx="1296" cy="634"/>
              </a:xfrm>
              <a:custGeom>
                <a:gdLst>
                  <a:gd name="txL" fmla="*/ 0 w 1321"/>
                  <a:gd name="txT" fmla="*/ 0 h 712"/>
                  <a:gd name="txR" fmla="*/ 1321 w 1321"/>
                  <a:gd name="txB" fmla="*/ 712 h 712"/>
                </a:gdLst>
                <a:cxnLst>
                  <a:cxn ang="0">
                    <a:pos x="1301" y="401"/>
                  </a:cxn>
                  <a:cxn ang="0">
                    <a:pos x="1317" y="442"/>
                  </a:cxn>
                  <a:cxn ang="0">
                    <a:pos x="1321" y="481"/>
                  </a:cxn>
                  <a:cxn ang="0">
                    <a:pos x="1315" y="516"/>
                  </a:cxn>
                  <a:cxn ang="0">
                    <a:pos x="1298" y="550"/>
                  </a:cxn>
                  <a:cxn ang="0">
                    <a:pos x="1272" y="579"/>
                  </a:cxn>
                  <a:cxn ang="0">
                    <a:pos x="1239" y="604"/>
                  </a:cxn>
                  <a:cxn ang="0">
                    <a:pos x="1196" y="628"/>
                  </a:cxn>
                  <a:cxn ang="0">
                    <a:pos x="1147" y="649"/>
                  </a:cxn>
                  <a:cxn ang="0">
                    <a:pos x="1092" y="667"/>
                  </a:cxn>
                  <a:cxn ang="0">
                    <a:pos x="1031" y="683"/>
                  </a:cxn>
                  <a:cxn ang="0">
                    <a:pos x="967" y="694"/>
                  </a:cxn>
                  <a:cxn ang="0">
                    <a:pos x="896" y="704"/>
                  </a:cxn>
                  <a:cxn ang="0">
                    <a:pos x="824" y="710"/>
                  </a:cxn>
                  <a:cxn ang="0">
                    <a:pos x="795" y="712"/>
                  </a:cxn>
                  <a:cxn ang="0">
                    <a:pos x="476" y="712"/>
                  </a:cxn>
                  <a:cxn ang="0">
                    <a:pos x="472" y="712"/>
                  </a:cxn>
                  <a:cxn ang="0">
                    <a:pos x="409" y="708"/>
                  </a:cxn>
                  <a:cxn ang="0">
                    <a:pos x="348" y="704"/>
                  </a:cxn>
                  <a:cxn ang="0">
                    <a:pos x="290" y="696"/>
                  </a:cxn>
                  <a:cxn ang="0">
                    <a:pos x="235" y="689"/>
                  </a:cxn>
                  <a:cxn ang="0">
                    <a:pos x="186" y="677"/>
                  </a:cxn>
                  <a:cxn ang="0">
                    <a:pos x="141" y="663"/>
                  </a:cxn>
                  <a:cxn ang="0">
                    <a:pos x="102" y="648"/>
                  </a:cxn>
                  <a:cxn ang="0">
                    <a:pos x="67" y="630"/>
                  </a:cxn>
                  <a:cxn ang="0">
                    <a:pos x="39" y="608"/>
                  </a:cxn>
                  <a:cxn ang="0">
                    <a:pos x="18" y="583"/>
                  </a:cxn>
                  <a:cxn ang="0">
                    <a:pos x="6" y="554"/>
                  </a:cxn>
                  <a:cxn ang="0">
                    <a:pos x="0" y="524"/>
                  </a:cxn>
                  <a:cxn ang="0">
                    <a:pos x="0" y="520"/>
                  </a:cxn>
                  <a:cxn ang="0">
                    <a:pos x="4" y="487"/>
                  </a:cxn>
                  <a:cxn ang="0">
                    <a:pos x="16" y="446"/>
                  </a:cxn>
                  <a:cxn ang="0">
                    <a:pos x="51" y="370"/>
                  </a:cxn>
                  <a:cxn ang="0">
                    <a:pos x="94" y="299"/>
                  </a:cxn>
                  <a:cxn ang="0">
                    <a:pos x="147" y="235"/>
                  </a:cxn>
                  <a:cxn ang="0">
                    <a:pos x="204" y="176"/>
                  </a:cxn>
                  <a:cxn ang="0">
                    <a:pos x="270" y="125"/>
                  </a:cxn>
                  <a:cxn ang="0">
                    <a:pos x="341" y="82"/>
                  </a:cxn>
                  <a:cxn ang="0">
                    <a:pos x="415" y="47"/>
                  </a:cxn>
                  <a:cxn ang="0">
                    <a:pos x="497" y="21"/>
                  </a:cxn>
                  <a:cxn ang="0">
                    <a:pos x="581" y="6"/>
                  </a:cxn>
                  <a:cxn ang="0">
                    <a:pos x="667" y="0"/>
                  </a:cxn>
                  <a:cxn ang="0">
                    <a:pos x="667" y="0"/>
                  </a:cxn>
                  <a:cxn ang="0">
                    <a:pos x="759" y="6"/>
                  </a:cxn>
                  <a:cxn ang="0">
                    <a:pos x="847" y="23"/>
                  </a:cxn>
                  <a:cxn ang="0">
                    <a:pos x="932" y="53"/>
                  </a:cxn>
                  <a:cxn ang="0">
                    <a:pos x="1010" y="90"/>
                  </a:cxn>
                  <a:cxn ang="0">
                    <a:pos x="1082" y="137"/>
                  </a:cxn>
                  <a:cxn ang="0">
                    <a:pos x="1149" y="194"/>
                  </a:cxn>
                  <a:cxn ang="0">
                    <a:pos x="1208" y="256"/>
                  </a:cxn>
                  <a:cxn ang="0">
                    <a:pos x="1258" y="325"/>
                  </a:cxn>
                  <a:cxn ang="0">
                    <a:pos x="1301" y="401"/>
                  </a:cxn>
                  <a:cxn ang="0">
                    <a:pos x="1301" y="401"/>
                  </a:cxn>
                </a:cxnLst>
                <a:rect l="txL" t="txT" r="txR" b="txB"/>
                <a:pathLst>
                  <a:path w="1321" h="712">
                    <a:moveTo>
                      <a:pt x="1301" y="401"/>
                    </a:moveTo>
                    <a:lnTo>
                      <a:pt x="1317" y="442"/>
                    </a:lnTo>
                    <a:lnTo>
                      <a:pt x="1321" y="481"/>
                    </a:lnTo>
                    <a:lnTo>
                      <a:pt x="1315" y="516"/>
                    </a:lnTo>
                    <a:lnTo>
                      <a:pt x="1298" y="550"/>
                    </a:lnTo>
                    <a:lnTo>
                      <a:pt x="1272" y="579"/>
                    </a:lnTo>
                    <a:lnTo>
                      <a:pt x="1239" y="604"/>
                    </a:lnTo>
                    <a:lnTo>
                      <a:pt x="1196" y="628"/>
                    </a:lnTo>
                    <a:lnTo>
                      <a:pt x="1147" y="649"/>
                    </a:lnTo>
                    <a:lnTo>
                      <a:pt x="1092" y="667"/>
                    </a:lnTo>
                    <a:lnTo>
                      <a:pt x="1031" y="683"/>
                    </a:lnTo>
                    <a:lnTo>
                      <a:pt x="967" y="694"/>
                    </a:lnTo>
                    <a:lnTo>
                      <a:pt x="896" y="704"/>
                    </a:lnTo>
                    <a:lnTo>
                      <a:pt x="824" y="710"/>
                    </a:lnTo>
                    <a:lnTo>
                      <a:pt x="795" y="712"/>
                    </a:lnTo>
                    <a:lnTo>
                      <a:pt x="476" y="712"/>
                    </a:lnTo>
                    <a:lnTo>
                      <a:pt x="472" y="712"/>
                    </a:lnTo>
                    <a:lnTo>
                      <a:pt x="409" y="708"/>
                    </a:lnTo>
                    <a:lnTo>
                      <a:pt x="348" y="704"/>
                    </a:lnTo>
                    <a:lnTo>
                      <a:pt x="290" y="696"/>
                    </a:lnTo>
                    <a:lnTo>
                      <a:pt x="235" y="689"/>
                    </a:lnTo>
                    <a:lnTo>
                      <a:pt x="186" y="677"/>
                    </a:lnTo>
                    <a:lnTo>
                      <a:pt x="141" y="663"/>
                    </a:lnTo>
                    <a:lnTo>
                      <a:pt x="102" y="648"/>
                    </a:lnTo>
                    <a:lnTo>
                      <a:pt x="67" y="630"/>
                    </a:lnTo>
                    <a:lnTo>
                      <a:pt x="39" y="608"/>
                    </a:lnTo>
                    <a:lnTo>
                      <a:pt x="18" y="583"/>
                    </a:lnTo>
                    <a:lnTo>
                      <a:pt x="6" y="554"/>
                    </a:lnTo>
                    <a:lnTo>
                      <a:pt x="0" y="524"/>
                    </a:lnTo>
                    <a:lnTo>
                      <a:pt x="0" y="520"/>
                    </a:lnTo>
                    <a:lnTo>
                      <a:pt x="4" y="487"/>
                    </a:lnTo>
                    <a:lnTo>
                      <a:pt x="16" y="446"/>
                    </a:lnTo>
                    <a:lnTo>
                      <a:pt x="51" y="370"/>
                    </a:lnTo>
                    <a:lnTo>
                      <a:pt x="94" y="299"/>
                    </a:lnTo>
                    <a:lnTo>
                      <a:pt x="147" y="235"/>
                    </a:lnTo>
                    <a:lnTo>
                      <a:pt x="204" y="176"/>
                    </a:lnTo>
                    <a:lnTo>
                      <a:pt x="270" y="125"/>
                    </a:lnTo>
                    <a:lnTo>
                      <a:pt x="341" y="82"/>
                    </a:lnTo>
                    <a:lnTo>
                      <a:pt x="415" y="47"/>
                    </a:lnTo>
                    <a:lnTo>
                      <a:pt x="497" y="21"/>
                    </a:lnTo>
                    <a:lnTo>
                      <a:pt x="581" y="6"/>
                    </a:lnTo>
                    <a:lnTo>
                      <a:pt x="667" y="0"/>
                    </a:lnTo>
                    <a:lnTo>
                      <a:pt x="667" y="0"/>
                    </a:lnTo>
                    <a:lnTo>
                      <a:pt x="759" y="6"/>
                    </a:lnTo>
                    <a:lnTo>
                      <a:pt x="847" y="23"/>
                    </a:lnTo>
                    <a:lnTo>
                      <a:pt x="932" y="53"/>
                    </a:lnTo>
                    <a:lnTo>
                      <a:pt x="1010" y="90"/>
                    </a:lnTo>
                    <a:lnTo>
                      <a:pt x="1082" y="137"/>
                    </a:lnTo>
                    <a:lnTo>
                      <a:pt x="1149" y="194"/>
                    </a:lnTo>
                    <a:lnTo>
                      <a:pt x="1208" y="256"/>
                    </a:lnTo>
                    <a:lnTo>
                      <a:pt x="1258" y="325"/>
                    </a:lnTo>
                    <a:lnTo>
                      <a:pt x="1301" y="401"/>
                    </a:lnTo>
                    <a:lnTo>
                      <a:pt x="1301" y="401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chemeClr val="folHlink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</p:grpSp>
        <p:sp>
          <p:nvSpPr>
            <p:cNvPr id="21519" name="Text Box 8"/>
            <p:cNvSpPr txBox="1"/>
            <p:nvPr/>
          </p:nvSpPr>
          <p:spPr>
            <a:xfrm>
              <a:off x="3932" y="42"/>
              <a:ext cx="294" cy="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微软雅黑" panose="020b0503020204020204" pitchFamily="2" charset="-122"/>
                  <a:ea typeface="微软雅黑" panose="020b0503020204020204" pitchFamily="2" charset="-122"/>
                </a:rPr>
                <a:t>二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</a:endParaRPr>
            </a:p>
          </p:txBody>
        </p:sp>
        <p:sp>
          <p:nvSpPr>
            <p:cNvPr id="21520" name="Text Box 33"/>
            <p:cNvSpPr txBox="1"/>
            <p:nvPr/>
          </p:nvSpPr>
          <p:spPr>
            <a:xfrm>
              <a:off x="2352" y="285"/>
              <a:ext cx="1200" cy="2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21521" name="AutoShape 34"/>
          <p:cNvSpPr/>
          <p:nvPr/>
        </p:nvSpPr>
        <p:spPr>
          <a:xfrm>
            <a:off x="6515100" y="2081213"/>
            <a:ext cx="1905000" cy="1752600"/>
          </a:xfrm>
          <a:prstGeom prst="wedgeRoundRectCallout">
            <a:avLst>
              <a:gd name="adj1" fmla="val -51083"/>
              <a:gd name="adj2" fmla="val 80523"/>
              <a:gd name="adj3" fmla="val 16667"/>
            </a:avLst>
          </a:prstGeom>
          <a:solidFill>
            <a:srgbClr val="33CCCC">
              <a:alpha val="100000"/>
            </a:srgbClr>
          </a:solidFill>
          <a:ln w="38100" cap="flat" cmpd="sng">
            <a:solidFill>
              <a:srgbClr val="808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FFFF00"/>
                </a:solidFill>
                <a:latin typeface="Arial" pitchFamily="34" charset="0"/>
                <a:ea typeface="微软雅黑" panose="020b0503020204020204" pitchFamily="2" charset="-122"/>
              </a:rPr>
              <a:t>三、航天卫星的用途分类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1522" name="文本框 21521"/>
          <p:cNvSpPr txBox="1"/>
          <p:nvPr/>
        </p:nvSpPr>
        <p:spPr>
          <a:xfrm>
            <a:off x="1133475" y="2774950"/>
            <a:ext cx="26463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天然卫星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1523" name="文本框 21522"/>
          <p:cNvSpPr txBox="1"/>
          <p:nvPr/>
        </p:nvSpPr>
        <p:spPr>
          <a:xfrm>
            <a:off x="1847850" y="4159250"/>
            <a:ext cx="25082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人造卫星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18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2530" name="Rectangle 3"/>
          <p:cNvSpPr>
            <a:spLocks noGrp="1"/>
          </p:cNvSpPr>
          <p:nvPr>
            <p:ph type="body" idx="4294967295"/>
          </p:nvPr>
        </p:nvSpPr>
        <p:spPr>
          <a:xfrm>
            <a:off x="198438" y="1249363"/>
            <a:ext cx="8596312" cy="5549900"/>
          </a:xfrm>
        </p:spPr>
        <p:txBody>
          <a:bodyPr vert="horz" wrap="square" anchor="t" anchorCtr="0"/>
          <a:lstStyle/>
          <a:p>
            <a:pPr marL="0" indent="0" eaLnBrk="1" hangingPunct="1">
              <a:buNone/>
            </a:pPr>
            <a:r>
              <a:rPr lang="zh-CN" altLang="en-US" sz="1800"/>
              <a:t>          地球卫星又可分为</a:t>
            </a:r>
            <a:r>
              <a:rPr lang="zh-CN" altLang="en-US" sz="1800">
                <a:solidFill>
                  <a:srgbClr val="CC0000"/>
                </a:solidFill>
              </a:rPr>
              <a:t>天然卫星</a:t>
            </a:r>
            <a:r>
              <a:rPr lang="zh-CN" altLang="en-US" sz="1800"/>
              <a:t>和</a:t>
            </a:r>
            <a:r>
              <a:rPr lang="zh-CN" altLang="en-US" sz="1800">
                <a:solidFill>
                  <a:srgbClr val="CC0000"/>
                </a:solidFill>
              </a:rPr>
              <a:t>人造地球卫星</a:t>
            </a:r>
            <a:r>
              <a:rPr lang="zh-CN" altLang="en-US" sz="1800"/>
              <a:t>。</a:t>
            </a:r>
            <a:r>
              <a:rPr lang="zh-CN" altLang="en-US" sz="1800" b="1"/>
              <a:t> </a:t>
            </a:r>
            <a:endParaRPr lang="zh-CN" altLang="en-US" sz="1800" b="1"/>
          </a:p>
          <a:p>
            <a:pPr marL="0" indent="0" eaLnBrk="1" hangingPunct="1">
              <a:lnSpc>
                <a:spcPct val="150000"/>
              </a:lnSpc>
            </a:pPr>
            <a:r>
              <a:rPr lang="zh-CN" altLang="en-US" sz="1800" b="1"/>
              <a:t>（1）天然卫星 </a:t>
            </a:r>
            <a:endParaRPr lang="zh-CN" altLang="en-US" sz="1800" b="1"/>
          </a:p>
          <a:p>
            <a:pPr marL="0" indent="0" eaLnBrk="1" hangingPunct="1">
              <a:lnSpc>
                <a:spcPct val="150000"/>
              </a:lnSpc>
              <a:buNone/>
            </a:pPr>
            <a:r>
              <a:rPr lang="zh-CN" altLang="en-US" sz="1400"/>
              <a:t>             </a:t>
            </a:r>
            <a:r>
              <a:rPr lang="zh-CN" altLang="en-US" sz="1800"/>
              <a:t>天然卫星是宇宙中自然形成的，例如，月亮是地球的天然卫星。</a:t>
            </a:r>
            <a:endParaRPr lang="zh-CN" altLang="en-US" sz="1800"/>
          </a:p>
          <a:p>
            <a:pPr marL="0" indent="0" eaLnBrk="1" hangingPunct="1"/>
            <a:endParaRPr lang="zh-CN" altLang="en-US" sz="1400"/>
          </a:p>
          <a:p>
            <a:pPr marL="0" indent="0" eaLnBrk="1" hangingPunct="1"/>
            <a:endParaRPr lang="zh-CN" altLang="en-US" sz="1400"/>
          </a:p>
          <a:p>
            <a:pPr marL="0" indent="0" eaLnBrk="1" hangingPunct="1"/>
            <a:endParaRPr lang="zh-CN" altLang="en-US" sz="1400"/>
          </a:p>
        </p:txBody>
      </p:sp>
      <p:pic>
        <p:nvPicPr>
          <p:cNvPr id="22531" name="Picture 4" descr="20100706173257-1906557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638" y="2709863"/>
            <a:ext cx="5040312" cy="3609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2" name="矩形 22531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33" name="矩形 22532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34" name="矩形 22533"/>
          <p:cNvSpPr/>
          <p:nvPr/>
        </p:nvSpPr>
        <p:spPr>
          <a:xfrm>
            <a:off x="758825" y="71438"/>
            <a:ext cx="3165475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35" name="文本框 22534"/>
          <p:cNvSpPr txBox="1"/>
          <p:nvPr/>
        </p:nvSpPr>
        <p:spPr>
          <a:xfrm>
            <a:off x="908050" y="187325"/>
            <a:ext cx="3016250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航天育种·航天卫星的用途分类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19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3554" name="Rectangle 2"/>
          <p:cNvSpPr>
            <a:spLocks noGrp="1"/>
          </p:cNvSpPr>
          <p:nvPr>
            <p:ph type="body" idx="4294967295"/>
          </p:nvPr>
        </p:nvSpPr>
        <p:spPr>
          <a:xfrm>
            <a:off x="269875" y="909638"/>
            <a:ext cx="8596313" cy="6064250"/>
          </a:xfrm>
        </p:spPr>
        <p:txBody>
          <a:bodyPr vert="horz" wrap="square" anchor="t" anchorCtr="0"/>
          <a:lstStyle/>
          <a:p>
            <a:pPr eaLnBrk="1" hangingPunct="1"/>
            <a:r>
              <a:rPr lang="zh-CN" altLang="en-US" sz="1800" b="1"/>
              <a:t>（2）人造卫星</a:t>
            </a:r>
            <a:endParaRPr lang="zh-CN" altLang="en-US" sz="1800" b="1"/>
          </a:p>
          <a:p>
            <a:pPr eaLnBrk="1" hangingPunct="1">
              <a:lnSpc>
                <a:spcPct val="150000"/>
              </a:lnSpc>
              <a:buNone/>
            </a:pPr>
            <a:r>
              <a:rPr lang="zh-CN" altLang="en-US" sz="1800"/>
              <a:t>     人造卫星的用途很广泛，因研制、生产、使用者的目的不同而有不同的用途和分类。</a:t>
            </a:r>
            <a:endParaRPr lang="zh-CN" altLang="en-US" sz="1800"/>
          </a:p>
          <a:p>
            <a:pPr eaLnBrk="1" hangingPunct="1"/>
            <a:endParaRPr lang="zh-CN" altLang="en-US" sz="1800"/>
          </a:p>
        </p:txBody>
      </p:sp>
      <p:pic>
        <p:nvPicPr>
          <p:cNvPr id="23555" name="Picture 3" descr="200000030448126932734984767_9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2416175"/>
            <a:ext cx="4695825" cy="33258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6" name="矩形 23555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57" name="矩形 23556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58" name="矩形 23557"/>
          <p:cNvSpPr/>
          <p:nvPr/>
        </p:nvSpPr>
        <p:spPr>
          <a:xfrm>
            <a:off x="758825" y="71438"/>
            <a:ext cx="3165475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59" name="文本框 23558"/>
          <p:cNvSpPr txBox="1"/>
          <p:nvPr/>
        </p:nvSpPr>
        <p:spPr>
          <a:xfrm>
            <a:off x="908050" y="187325"/>
            <a:ext cx="3232150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航天育种·航天卫星的用途分类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23560" name="任意多边形 23559"/>
          <p:cNvSpPr/>
          <p:nvPr/>
        </p:nvSpPr>
        <p:spPr>
          <a:xfrm>
            <a:off x="5222875" y="2924175"/>
            <a:ext cx="142875" cy="144463"/>
          </a:xfrm>
          <a:custGeom>
            <a:gdLst>
              <a:gd name="txL" fmla="*/ 3163 w 21600"/>
              <a:gd name="txT" fmla="*/ 3163 h 21600"/>
              <a:gd name="txR" fmla="*/ 18437 w 21600"/>
              <a:gd name="txB" fmla="*/ 18437 h 21600"/>
            </a:gdLst>
            <a:cxnLst>
              <a:cxn ang="270">
                <a:pos x="10800" y="0"/>
              </a:cxn>
              <a:cxn ang="270">
                <a:pos x="3163" y="3163"/>
              </a:cxn>
              <a:cxn ang="180">
                <a:pos x="0" y="10800"/>
              </a:cxn>
              <a:cxn ang="90">
                <a:pos x="3163" y="18437"/>
              </a:cxn>
              <a:cxn ang="90">
                <a:pos x="10800" y="21600"/>
              </a:cxn>
              <a:cxn ang="90">
                <a:pos x="18437" y="18437"/>
              </a:cxn>
              <a:cxn ang="0">
                <a:pos x="21600" y="10800"/>
              </a:cxn>
              <a:cxn ang="270">
                <a:pos x="18437" y="3163"/>
              </a:cxn>
            </a:cxnLst>
            <a:rect l="txL" t="txT" r="txR" b="txB"/>
            <a:pathLst>
              <a:path w="21600" h="21600">
                <a:moveTo>
                  <a:pt x="0" y="10800"/>
                </a:moveTo>
                <a:arcTo wR="10800" hR="10800" stAng="10800000" swAng="5400000"/>
                <a:arcTo wR="10800" hR="10800" stAng="-5400000" swAng="5400000"/>
                <a:arcTo wR="10800" hR="10800" stAng="0" swAng="5400000"/>
                <a:arcTo wR="10800" hR="10800" stAng="5400000" swAng="5400000"/>
                <a:close/>
                <a:moveTo>
                  <a:pt x="5400" y="10800"/>
                </a:moveTo>
                <a:arcTo wR="5400" hR="5400" stAng="10800000" swAng="-5400000"/>
                <a:arcTo wR="5400" hR="5400" stAng="5400000" swAng="-5400000"/>
                <a:arcTo wR="5400" hR="5400" stAng="0" swAng="-5400000"/>
                <a:arcTo wR="5400" hR="5400" stAng="-5400000" swAng="-5400000"/>
                <a:close/>
              </a:path>
            </a:pathLst>
          </a:cu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1" name="文本框 23560"/>
          <p:cNvSpPr txBox="1"/>
          <p:nvPr/>
        </p:nvSpPr>
        <p:spPr>
          <a:xfrm>
            <a:off x="5391150" y="2846388"/>
            <a:ext cx="1922463" cy="3651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卫星轨道种类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3562" name="任意多边形 23561"/>
          <p:cNvSpPr/>
          <p:nvPr/>
        </p:nvSpPr>
        <p:spPr>
          <a:xfrm>
            <a:off x="5207000" y="4773613"/>
            <a:ext cx="142875" cy="144462"/>
          </a:xfrm>
          <a:custGeom>
            <a:gdLst>
              <a:gd name="txL" fmla="*/ 3163 w 21600"/>
              <a:gd name="txT" fmla="*/ 3163 h 21600"/>
              <a:gd name="txR" fmla="*/ 18437 w 21600"/>
              <a:gd name="txB" fmla="*/ 18437 h 21600"/>
            </a:gdLst>
            <a:cxnLst>
              <a:cxn ang="270">
                <a:pos x="10800" y="0"/>
              </a:cxn>
              <a:cxn ang="270">
                <a:pos x="3163" y="3163"/>
              </a:cxn>
              <a:cxn ang="180">
                <a:pos x="0" y="10800"/>
              </a:cxn>
              <a:cxn ang="90">
                <a:pos x="3163" y="18437"/>
              </a:cxn>
              <a:cxn ang="90">
                <a:pos x="10800" y="21600"/>
              </a:cxn>
              <a:cxn ang="90">
                <a:pos x="18437" y="18437"/>
              </a:cxn>
              <a:cxn ang="0">
                <a:pos x="21600" y="10800"/>
              </a:cxn>
              <a:cxn ang="270">
                <a:pos x="18437" y="3163"/>
              </a:cxn>
            </a:cxnLst>
            <a:rect l="txL" t="txT" r="txR" b="txB"/>
            <a:pathLst>
              <a:path w="21600" h="21600">
                <a:moveTo>
                  <a:pt x="0" y="10800"/>
                </a:moveTo>
                <a:arcTo wR="10800" hR="10800" stAng="10800000" swAng="5400000"/>
                <a:arcTo wR="10800" hR="10800" stAng="-5400000" swAng="5400000"/>
                <a:arcTo wR="10800" hR="10800" stAng="0" swAng="5400000"/>
                <a:arcTo wR="10800" hR="10800" stAng="5400000" swAng="5400000"/>
                <a:close/>
                <a:moveTo>
                  <a:pt x="5400" y="10800"/>
                </a:moveTo>
                <a:arcTo wR="5400" hR="5400" stAng="10800000" swAng="-5400000"/>
                <a:arcTo wR="5400" hR="5400" stAng="5400000" swAng="-5400000"/>
                <a:arcTo wR="5400" hR="5400" stAng="0" swAng="-5400000"/>
                <a:arcTo wR="5400" hR="5400" stAng="-5400000" swAng="-5400000"/>
                <a:close/>
              </a:path>
            </a:pathLst>
          </a:custGeom>
          <a:solidFill>
            <a:schemeClr val="accent1">
              <a:alpha val="100000"/>
            </a:schemeClr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3" name="左大括号 802"/>
          <p:cNvSpPr/>
          <p:nvPr/>
        </p:nvSpPr>
        <p:spPr>
          <a:xfrm flipH="1">
            <a:off x="6946900" y="2492375"/>
            <a:ext cx="144463" cy="1150938"/>
          </a:xfrm>
          <a:custGeom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r" b="b"/>
            <a:pathLst>
              <a:path w="41" h="281">
                <a:moveTo>
                  <a:pt x="15" y="41"/>
                </a:moveTo>
                <a:cubicBezTo>
                  <a:pt x="15" y="29"/>
                  <a:pt x="13" y="19"/>
                  <a:pt x="11" y="13"/>
                </a:cubicBezTo>
                <a:cubicBezTo>
                  <a:pt x="9" y="7"/>
                  <a:pt x="5" y="2"/>
                  <a:pt x="0" y="0"/>
                </a:cubicBezTo>
                <a:cubicBezTo>
                  <a:pt x="10" y="0"/>
                  <a:pt x="17" y="3"/>
                  <a:pt x="21" y="9"/>
                </a:cubicBezTo>
                <a:cubicBezTo>
                  <a:pt x="25" y="14"/>
                  <a:pt x="27" y="27"/>
                  <a:pt x="27" y="45"/>
                </a:cubicBezTo>
                <a:cubicBezTo>
                  <a:pt x="27" y="103"/>
                  <a:pt x="27" y="103"/>
                  <a:pt x="27" y="103"/>
                </a:cubicBezTo>
                <a:cubicBezTo>
                  <a:pt x="27" y="114"/>
                  <a:pt x="28" y="122"/>
                  <a:pt x="30" y="128"/>
                </a:cubicBezTo>
                <a:cubicBezTo>
                  <a:pt x="32" y="134"/>
                  <a:pt x="35" y="138"/>
                  <a:pt x="41" y="141"/>
                </a:cubicBezTo>
                <a:cubicBezTo>
                  <a:pt x="35" y="143"/>
                  <a:pt x="31" y="147"/>
                  <a:pt x="30" y="153"/>
                </a:cubicBezTo>
                <a:cubicBezTo>
                  <a:pt x="28" y="158"/>
                  <a:pt x="27" y="167"/>
                  <a:pt x="27" y="179"/>
                </a:cubicBezTo>
                <a:cubicBezTo>
                  <a:pt x="27" y="232"/>
                  <a:pt x="27" y="232"/>
                  <a:pt x="27" y="232"/>
                </a:cubicBezTo>
                <a:cubicBezTo>
                  <a:pt x="27" y="245"/>
                  <a:pt x="26" y="255"/>
                  <a:pt x="25" y="262"/>
                </a:cubicBezTo>
                <a:cubicBezTo>
                  <a:pt x="23" y="269"/>
                  <a:pt x="20" y="274"/>
                  <a:pt x="16" y="277"/>
                </a:cubicBezTo>
                <a:cubicBezTo>
                  <a:pt x="12" y="279"/>
                  <a:pt x="7" y="281"/>
                  <a:pt x="0" y="281"/>
                </a:cubicBezTo>
                <a:cubicBezTo>
                  <a:pt x="5" y="279"/>
                  <a:pt x="9" y="274"/>
                  <a:pt x="11" y="268"/>
                </a:cubicBezTo>
                <a:cubicBezTo>
                  <a:pt x="13" y="261"/>
                  <a:pt x="15" y="252"/>
                  <a:pt x="15" y="240"/>
                </a:cubicBezTo>
                <a:cubicBezTo>
                  <a:pt x="15" y="186"/>
                  <a:pt x="15" y="186"/>
                  <a:pt x="15" y="186"/>
                </a:cubicBezTo>
                <a:cubicBezTo>
                  <a:pt x="15" y="172"/>
                  <a:pt x="15" y="162"/>
                  <a:pt x="17" y="155"/>
                </a:cubicBezTo>
                <a:cubicBezTo>
                  <a:pt x="19" y="148"/>
                  <a:pt x="23" y="144"/>
                  <a:pt x="29" y="141"/>
                </a:cubicBezTo>
                <a:cubicBezTo>
                  <a:pt x="23" y="138"/>
                  <a:pt x="19" y="133"/>
                  <a:pt x="17" y="127"/>
                </a:cubicBezTo>
                <a:cubicBezTo>
                  <a:pt x="15" y="121"/>
                  <a:pt x="15" y="111"/>
                  <a:pt x="15" y="98"/>
                </a:cubicBezTo>
                <a:lnTo>
                  <a:pt x="15" y="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508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4" name="文本框 23563"/>
          <p:cNvSpPr txBox="1"/>
          <p:nvPr/>
        </p:nvSpPr>
        <p:spPr>
          <a:xfrm>
            <a:off x="7112000" y="2352675"/>
            <a:ext cx="1922463" cy="3365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地球静止轨道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3565" name="文本框 23564"/>
          <p:cNvSpPr txBox="1"/>
          <p:nvPr/>
        </p:nvSpPr>
        <p:spPr>
          <a:xfrm>
            <a:off x="7023100" y="2911475"/>
            <a:ext cx="1924050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高轨道卫星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3566" name="文本框 23565"/>
          <p:cNvSpPr txBox="1"/>
          <p:nvPr/>
        </p:nvSpPr>
        <p:spPr>
          <a:xfrm>
            <a:off x="7067550" y="3471863"/>
            <a:ext cx="1319213" cy="334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极轨道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3567" name="文本框 23566"/>
          <p:cNvSpPr txBox="1"/>
          <p:nvPr/>
        </p:nvSpPr>
        <p:spPr>
          <a:xfrm>
            <a:off x="5375275" y="4695825"/>
            <a:ext cx="1920875" cy="3651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卫星功能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3568" name="左大括号 802"/>
          <p:cNvSpPr/>
          <p:nvPr/>
        </p:nvSpPr>
        <p:spPr>
          <a:xfrm flipH="1">
            <a:off x="6499225" y="4340225"/>
            <a:ext cx="144463" cy="1152525"/>
          </a:xfrm>
          <a:custGeom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r" b="b"/>
            <a:pathLst>
              <a:path w="41" h="281">
                <a:moveTo>
                  <a:pt x="15" y="41"/>
                </a:moveTo>
                <a:cubicBezTo>
                  <a:pt x="15" y="29"/>
                  <a:pt x="13" y="19"/>
                  <a:pt x="11" y="13"/>
                </a:cubicBezTo>
                <a:cubicBezTo>
                  <a:pt x="9" y="7"/>
                  <a:pt x="5" y="2"/>
                  <a:pt x="0" y="0"/>
                </a:cubicBezTo>
                <a:cubicBezTo>
                  <a:pt x="10" y="0"/>
                  <a:pt x="17" y="3"/>
                  <a:pt x="21" y="9"/>
                </a:cubicBezTo>
                <a:cubicBezTo>
                  <a:pt x="25" y="14"/>
                  <a:pt x="27" y="27"/>
                  <a:pt x="27" y="45"/>
                </a:cubicBezTo>
                <a:cubicBezTo>
                  <a:pt x="27" y="103"/>
                  <a:pt x="27" y="103"/>
                  <a:pt x="27" y="103"/>
                </a:cubicBezTo>
                <a:cubicBezTo>
                  <a:pt x="27" y="114"/>
                  <a:pt x="28" y="122"/>
                  <a:pt x="30" y="128"/>
                </a:cubicBezTo>
                <a:cubicBezTo>
                  <a:pt x="32" y="134"/>
                  <a:pt x="35" y="138"/>
                  <a:pt x="41" y="141"/>
                </a:cubicBezTo>
                <a:cubicBezTo>
                  <a:pt x="35" y="143"/>
                  <a:pt x="31" y="147"/>
                  <a:pt x="30" y="153"/>
                </a:cubicBezTo>
                <a:cubicBezTo>
                  <a:pt x="28" y="158"/>
                  <a:pt x="27" y="167"/>
                  <a:pt x="27" y="179"/>
                </a:cubicBezTo>
                <a:cubicBezTo>
                  <a:pt x="27" y="232"/>
                  <a:pt x="27" y="232"/>
                  <a:pt x="27" y="232"/>
                </a:cubicBezTo>
                <a:cubicBezTo>
                  <a:pt x="27" y="245"/>
                  <a:pt x="26" y="255"/>
                  <a:pt x="25" y="262"/>
                </a:cubicBezTo>
                <a:cubicBezTo>
                  <a:pt x="23" y="269"/>
                  <a:pt x="20" y="274"/>
                  <a:pt x="16" y="277"/>
                </a:cubicBezTo>
                <a:cubicBezTo>
                  <a:pt x="12" y="279"/>
                  <a:pt x="7" y="281"/>
                  <a:pt x="0" y="281"/>
                </a:cubicBezTo>
                <a:cubicBezTo>
                  <a:pt x="5" y="279"/>
                  <a:pt x="9" y="274"/>
                  <a:pt x="11" y="268"/>
                </a:cubicBezTo>
                <a:cubicBezTo>
                  <a:pt x="13" y="261"/>
                  <a:pt x="15" y="252"/>
                  <a:pt x="15" y="240"/>
                </a:cubicBezTo>
                <a:cubicBezTo>
                  <a:pt x="15" y="186"/>
                  <a:pt x="15" y="186"/>
                  <a:pt x="15" y="186"/>
                </a:cubicBezTo>
                <a:cubicBezTo>
                  <a:pt x="15" y="172"/>
                  <a:pt x="15" y="162"/>
                  <a:pt x="17" y="155"/>
                </a:cubicBezTo>
                <a:cubicBezTo>
                  <a:pt x="19" y="148"/>
                  <a:pt x="23" y="144"/>
                  <a:pt x="29" y="141"/>
                </a:cubicBezTo>
                <a:cubicBezTo>
                  <a:pt x="23" y="138"/>
                  <a:pt x="19" y="133"/>
                  <a:pt x="17" y="127"/>
                </a:cubicBezTo>
                <a:cubicBezTo>
                  <a:pt x="15" y="121"/>
                  <a:pt x="15" y="111"/>
                  <a:pt x="15" y="98"/>
                </a:cubicBezTo>
                <a:lnTo>
                  <a:pt x="15" y="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508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9" name="文本框 23568"/>
          <p:cNvSpPr txBox="1"/>
          <p:nvPr/>
        </p:nvSpPr>
        <p:spPr>
          <a:xfrm>
            <a:off x="6664325" y="4202113"/>
            <a:ext cx="1924050" cy="33496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商业通讯卫星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3570" name="文本框 23569"/>
          <p:cNvSpPr txBox="1"/>
          <p:nvPr/>
        </p:nvSpPr>
        <p:spPr>
          <a:xfrm>
            <a:off x="6577013" y="4832350"/>
            <a:ext cx="1922462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科学卫星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3571" name="文本框 23570"/>
          <p:cNvSpPr txBox="1"/>
          <p:nvPr/>
        </p:nvSpPr>
        <p:spPr>
          <a:xfrm>
            <a:off x="6577013" y="5334000"/>
            <a:ext cx="2065337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军事卫星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20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4578" name="Rectangle 2"/>
          <p:cNvSpPr>
            <a:spLocks noGrp="1"/>
          </p:cNvSpPr>
          <p:nvPr>
            <p:ph type="body" idx="4294967295"/>
          </p:nvPr>
        </p:nvSpPr>
        <p:spPr>
          <a:xfrm>
            <a:off x="269875" y="909638"/>
            <a:ext cx="8596313" cy="6064250"/>
          </a:xfrm>
        </p:spPr>
        <p:txBody>
          <a:bodyPr vert="horz" wrap="square" anchor="t" anchorCtr="0"/>
          <a:lstStyle/>
          <a:p>
            <a:pPr eaLnBrk="1" hangingPunct="1"/>
            <a:r>
              <a:rPr lang="zh-CN" altLang="en-US" sz="1800" b="1"/>
              <a:t>用途区分</a:t>
            </a:r>
            <a:endParaRPr lang="zh-CN" altLang="en-US" sz="1800" b="1"/>
          </a:p>
          <a:p>
            <a:pPr eaLnBrk="1" hangingPunct="1">
              <a:lnSpc>
                <a:spcPct val="150000"/>
              </a:lnSpc>
              <a:buNone/>
            </a:pPr>
            <a:r>
              <a:rPr lang="zh-CN" altLang="en-US" sz="1800"/>
              <a:t>     </a:t>
            </a:r>
            <a:endParaRPr lang="zh-CN" altLang="en-US" sz="1800"/>
          </a:p>
        </p:txBody>
      </p:sp>
      <p:pic>
        <p:nvPicPr>
          <p:cNvPr id="24579" name="Picture 3" descr="200000030448126932734984767_9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2419350"/>
            <a:ext cx="4695825" cy="33194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80" name="矩形 24579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1" name="矩形 24580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2" name="矩形 24581"/>
          <p:cNvSpPr/>
          <p:nvPr/>
        </p:nvSpPr>
        <p:spPr>
          <a:xfrm>
            <a:off x="758825" y="71438"/>
            <a:ext cx="3165475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3" name="文本框 24582"/>
          <p:cNvSpPr txBox="1"/>
          <p:nvPr/>
        </p:nvSpPr>
        <p:spPr>
          <a:xfrm>
            <a:off x="908050" y="187325"/>
            <a:ext cx="3232150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航天育种·航天卫星的用途分类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24584" name="任意多边形 24583"/>
          <p:cNvSpPr/>
          <p:nvPr/>
        </p:nvSpPr>
        <p:spPr>
          <a:xfrm>
            <a:off x="5189538" y="3536950"/>
            <a:ext cx="144462" cy="144463"/>
          </a:xfrm>
          <a:custGeom>
            <a:gdLst>
              <a:gd name="txL" fmla="*/ 3163 w 21600"/>
              <a:gd name="txT" fmla="*/ 3163 h 21600"/>
              <a:gd name="txR" fmla="*/ 18437 w 21600"/>
              <a:gd name="txB" fmla="*/ 18437 h 21600"/>
            </a:gdLst>
            <a:cxnLst>
              <a:cxn ang="270">
                <a:pos x="10800" y="0"/>
              </a:cxn>
              <a:cxn ang="270">
                <a:pos x="3163" y="3163"/>
              </a:cxn>
              <a:cxn ang="180">
                <a:pos x="0" y="10800"/>
              </a:cxn>
              <a:cxn ang="90">
                <a:pos x="3163" y="18437"/>
              </a:cxn>
              <a:cxn ang="90">
                <a:pos x="10800" y="21600"/>
              </a:cxn>
              <a:cxn ang="90">
                <a:pos x="18437" y="18437"/>
              </a:cxn>
              <a:cxn ang="0">
                <a:pos x="21600" y="10800"/>
              </a:cxn>
              <a:cxn ang="270">
                <a:pos x="18437" y="3163"/>
              </a:cxn>
            </a:cxnLst>
            <a:rect l="txL" t="txT" r="txR" b="txB"/>
            <a:pathLst>
              <a:path w="21600" h="21600">
                <a:moveTo>
                  <a:pt x="0" y="10800"/>
                </a:moveTo>
                <a:arcTo wR="10800" hR="10800" stAng="10800000" swAng="5400000"/>
                <a:arcTo wR="10800" hR="10800" stAng="-5400000" swAng="5400000"/>
                <a:arcTo wR="10800" hR="10800" stAng="0" swAng="5400000"/>
                <a:arcTo wR="10800" hR="10800" stAng="5400000" swAng="5400000"/>
                <a:close/>
                <a:moveTo>
                  <a:pt x="5400" y="10800"/>
                </a:moveTo>
                <a:arcTo wR="5400" hR="5400" stAng="10800000" swAng="-5400000"/>
                <a:arcTo wR="5400" hR="5400" stAng="5400000" swAng="-5400000"/>
                <a:arcTo wR="5400" hR="5400" stAng="0" swAng="-5400000"/>
                <a:arcTo wR="5400" hR="5400" stAng="-5400000" swAng="-5400000"/>
                <a:close/>
              </a:path>
            </a:pathLst>
          </a:custGeom>
          <a:solidFill>
            <a:schemeClr val="accent1">
              <a:alpha val="100000"/>
            </a:schemeClr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5" name="文本框 24584"/>
          <p:cNvSpPr txBox="1"/>
          <p:nvPr/>
        </p:nvSpPr>
        <p:spPr>
          <a:xfrm>
            <a:off x="5357813" y="3387725"/>
            <a:ext cx="1922462" cy="3651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用途区分</a:t>
            </a:r>
            <a:endParaRPr lang="zh-CN" altLang="en-US">
              <a:solidFill>
                <a:srgbClr val="CC0000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86" name="左大括号 802"/>
          <p:cNvSpPr/>
          <p:nvPr/>
        </p:nvSpPr>
        <p:spPr>
          <a:xfrm flipH="1">
            <a:off x="6497638" y="538163"/>
            <a:ext cx="144462" cy="5916612"/>
          </a:xfrm>
          <a:custGeom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r" b="b"/>
            <a:pathLst>
              <a:path w="41" h="281">
                <a:moveTo>
                  <a:pt x="15" y="41"/>
                </a:moveTo>
                <a:cubicBezTo>
                  <a:pt x="15" y="29"/>
                  <a:pt x="13" y="19"/>
                  <a:pt x="11" y="13"/>
                </a:cubicBezTo>
                <a:cubicBezTo>
                  <a:pt x="9" y="7"/>
                  <a:pt x="5" y="2"/>
                  <a:pt x="0" y="0"/>
                </a:cubicBezTo>
                <a:cubicBezTo>
                  <a:pt x="10" y="0"/>
                  <a:pt x="17" y="3"/>
                  <a:pt x="21" y="9"/>
                </a:cubicBezTo>
                <a:cubicBezTo>
                  <a:pt x="25" y="14"/>
                  <a:pt x="27" y="27"/>
                  <a:pt x="27" y="45"/>
                </a:cubicBezTo>
                <a:cubicBezTo>
                  <a:pt x="27" y="103"/>
                  <a:pt x="27" y="103"/>
                  <a:pt x="27" y="103"/>
                </a:cubicBezTo>
                <a:cubicBezTo>
                  <a:pt x="27" y="114"/>
                  <a:pt x="28" y="122"/>
                  <a:pt x="30" y="128"/>
                </a:cubicBezTo>
                <a:cubicBezTo>
                  <a:pt x="32" y="134"/>
                  <a:pt x="35" y="138"/>
                  <a:pt x="41" y="141"/>
                </a:cubicBezTo>
                <a:cubicBezTo>
                  <a:pt x="35" y="143"/>
                  <a:pt x="31" y="147"/>
                  <a:pt x="30" y="153"/>
                </a:cubicBezTo>
                <a:cubicBezTo>
                  <a:pt x="28" y="158"/>
                  <a:pt x="27" y="167"/>
                  <a:pt x="27" y="179"/>
                </a:cubicBezTo>
                <a:cubicBezTo>
                  <a:pt x="27" y="232"/>
                  <a:pt x="27" y="232"/>
                  <a:pt x="27" y="232"/>
                </a:cubicBezTo>
                <a:cubicBezTo>
                  <a:pt x="27" y="245"/>
                  <a:pt x="26" y="255"/>
                  <a:pt x="25" y="262"/>
                </a:cubicBezTo>
                <a:cubicBezTo>
                  <a:pt x="23" y="269"/>
                  <a:pt x="20" y="274"/>
                  <a:pt x="16" y="277"/>
                </a:cubicBezTo>
                <a:cubicBezTo>
                  <a:pt x="12" y="279"/>
                  <a:pt x="7" y="281"/>
                  <a:pt x="0" y="281"/>
                </a:cubicBezTo>
                <a:cubicBezTo>
                  <a:pt x="5" y="279"/>
                  <a:pt x="9" y="274"/>
                  <a:pt x="11" y="268"/>
                </a:cubicBezTo>
                <a:cubicBezTo>
                  <a:pt x="13" y="261"/>
                  <a:pt x="15" y="252"/>
                  <a:pt x="15" y="240"/>
                </a:cubicBezTo>
                <a:cubicBezTo>
                  <a:pt x="15" y="186"/>
                  <a:pt x="15" y="186"/>
                  <a:pt x="15" y="186"/>
                </a:cubicBezTo>
                <a:cubicBezTo>
                  <a:pt x="15" y="172"/>
                  <a:pt x="15" y="162"/>
                  <a:pt x="17" y="155"/>
                </a:cubicBezTo>
                <a:cubicBezTo>
                  <a:pt x="19" y="148"/>
                  <a:pt x="23" y="144"/>
                  <a:pt x="29" y="141"/>
                </a:cubicBezTo>
                <a:cubicBezTo>
                  <a:pt x="23" y="138"/>
                  <a:pt x="19" y="133"/>
                  <a:pt x="17" y="127"/>
                </a:cubicBezTo>
                <a:cubicBezTo>
                  <a:pt x="15" y="121"/>
                  <a:pt x="15" y="111"/>
                  <a:pt x="15" y="98"/>
                </a:cubicBezTo>
                <a:lnTo>
                  <a:pt x="15" y="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508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7" name="文本框 24586"/>
          <p:cNvSpPr txBox="1"/>
          <p:nvPr/>
        </p:nvSpPr>
        <p:spPr>
          <a:xfrm>
            <a:off x="6759575" y="444500"/>
            <a:ext cx="2065338" cy="3365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广播卫星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4588" name="文本框 24587"/>
          <p:cNvSpPr txBox="1"/>
          <p:nvPr/>
        </p:nvSpPr>
        <p:spPr>
          <a:xfrm>
            <a:off x="6759575" y="995363"/>
            <a:ext cx="2065338" cy="33496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通讯卫星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89" name="文本框 24588"/>
          <p:cNvSpPr txBox="1"/>
          <p:nvPr/>
        </p:nvSpPr>
        <p:spPr>
          <a:xfrm>
            <a:off x="6715125" y="1600200"/>
            <a:ext cx="2109788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 气象卫星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4590" name="文本框 24589"/>
          <p:cNvSpPr txBox="1"/>
          <p:nvPr/>
        </p:nvSpPr>
        <p:spPr>
          <a:xfrm>
            <a:off x="6769100" y="2157413"/>
            <a:ext cx="2111375" cy="33496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地球观测卫星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91" name="文本框 24590"/>
          <p:cNvSpPr txBox="1"/>
          <p:nvPr/>
        </p:nvSpPr>
        <p:spPr>
          <a:xfrm>
            <a:off x="6896100" y="2643188"/>
            <a:ext cx="2111375" cy="33496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导航卫星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4592" name="文本框 24591"/>
          <p:cNvSpPr txBox="1"/>
          <p:nvPr/>
        </p:nvSpPr>
        <p:spPr>
          <a:xfrm>
            <a:off x="6880225" y="3200400"/>
            <a:ext cx="21113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天文学卫星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93" name="文本框 24592"/>
          <p:cNvSpPr txBox="1"/>
          <p:nvPr/>
        </p:nvSpPr>
        <p:spPr>
          <a:xfrm>
            <a:off x="6864350" y="3757613"/>
            <a:ext cx="2109788" cy="33496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侦查卫星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94" name="文本框 24593"/>
          <p:cNvSpPr txBox="1"/>
          <p:nvPr/>
        </p:nvSpPr>
        <p:spPr>
          <a:xfrm>
            <a:off x="6769100" y="4314825"/>
            <a:ext cx="2189163" cy="3365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空间卫星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95" name="文本框 24594"/>
          <p:cNvSpPr txBox="1"/>
          <p:nvPr/>
        </p:nvSpPr>
        <p:spPr>
          <a:xfrm>
            <a:off x="6753225" y="4873625"/>
            <a:ext cx="21875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免拖曳卫星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96" name="文本框 24595"/>
          <p:cNvSpPr txBox="1"/>
          <p:nvPr/>
        </p:nvSpPr>
        <p:spPr>
          <a:xfrm>
            <a:off x="6737350" y="5430838"/>
            <a:ext cx="2187575" cy="33496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 科学技术卫星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97" name="文本框 24596"/>
          <p:cNvSpPr txBox="1"/>
          <p:nvPr/>
        </p:nvSpPr>
        <p:spPr>
          <a:xfrm>
            <a:off x="6791325" y="5916613"/>
            <a:ext cx="2189163" cy="33496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 预警卫星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4598" name="文本框 24597"/>
          <p:cNvSpPr txBox="1"/>
          <p:nvPr/>
        </p:nvSpPr>
        <p:spPr>
          <a:xfrm>
            <a:off x="6846888" y="6402388"/>
            <a:ext cx="2189162" cy="33496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反卫星卫星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21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5602" name="Rectangle 2"/>
          <p:cNvSpPr>
            <a:spLocks noGrp="1"/>
          </p:cNvSpPr>
          <p:nvPr>
            <p:ph type="body" idx="4294967295"/>
          </p:nvPr>
        </p:nvSpPr>
        <p:spPr>
          <a:xfrm>
            <a:off x="269875" y="909638"/>
            <a:ext cx="8596313" cy="6064250"/>
          </a:xfrm>
        </p:spPr>
        <p:txBody>
          <a:bodyPr vert="horz" wrap="square" anchor="t" anchorCtr="0"/>
          <a:lstStyle/>
          <a:p>
            <a:pPr eaLnBrk="1" hangingPunct="1"/>
            <a:r>
              <a:rPr lang="zh-CN" altLang="en-US" sz="1800" b="1"/>
              <a:t>用途区分</a:t>
            </a:r>
            <a:endParaRPr lang="zh-CN" altLang="en-US" sz="1800" b="1"/>
          </a:p>
          <a:p>
            <a:pPr eaLnBrk="1" hangingPunct="1">
              <a:lnSpc>
                <a:spcPct val="150000"/>
              </a:lnSpc>
              <a:buNone/>
            </a:pPr>
            <a:r>
              <a:rPr lang="zh-CN" altLang="en-US" sz="1800"/>
              <a:t>     </a:t>
            </a:r>
            <a:endParaRPr lang="zh-CN" altLang="en-US"/>
          </a:p>
        </p:txBody>
      </p:sp>
      <p:pic>
        <p:nvPicPr>
          <p:cNvPr id="25603" name="Picture 3" descr="200000030448126932734984767_9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" y="2419350"/>
            <a:ext cx="4697413" cy="34591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604" name="矩形 25603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5" name="矩形 25604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6" name="矩形 25605"/>
          <p:cNvSpPr/>
          <p:nvPr/>
        </p:nvSpPr>
        <p:spPr>
          <a:xfrm>
            <a:off x="758825" y="71438"/>
            <a:ext cx="3165475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7" name="文本框 25606"/>
          <p:cNvSpPr txBox="1"/>
          <p:nvPr/>
        </p:nvSpPr>
        <p:spPr>
          <a:xfrm>
            <a:off x="908050" y="187325"/>
            <a:ext cx="3232150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航天育种·航天卫星的用途分类</a:t>
            </a:r>
            <a:endParaRPr lang="zh-CN" altLang="en-US" sz="1600">
              <a:latin typeface="Arial" pitchFamily="34" charset="0"/>
            </a:endParaRPr>
          </a:p>
        </p:txBody>
      </p:sp>
      <p:sp>
        <p:nvSpPr>
          <p:cNvPr id="25608" name="文本框 25607"/>
          <p:cNvSpPr txBox="1"/>
          <p:nvPr/>
        </p:nvSpPr>
        <p:spPr>
          <a:xfrm>
            <a:off x="5005388" y="1679575"/>
            <a:ext cx="3862387" cy="47545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其中比较常见的有：</a:t>
            </a:r>
            <a:r>
              <a:rPr lang="zh-CN" altLang="en-US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广播卫星、通讯卫星、气象卫星、地球观测卫星和导航卫星</a:t>
            </a:r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等。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广播卫星：专为卫星电视设计及制造的人造卫星。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通讯卫星：进行与通讯有关的服务。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气象卫星：对地球天气与气候进行观察，对太空天气做监测工作。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地球观测卫星：允许科学家聚集有价值的关于地球的生态系统的数据。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导航卫星：对地面、海洋、空中和空间用户进行导航定位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22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6626" name="Rectangle 2"/>
          <p:cNvSpPr>
            <a:spLocks noGrp="1"/>
          </p:cNvSpPr>
          <p:nvPr>
            <p:ph type="body" idx="4294967295"/>
          </p:nvPr>
        </p:nvSpPr>
        <p:spPr>
          <a:xfrm>
            <a:off x="269875" y="144463"/>
            <a:ext cx="8596313" cy="6742112"/>
          </a:xfrm>
        </p:spPr>
        <p:txBody>
          <a:bodyPr vert="horz" wrap="square" anchor="t" anchorCtr="0"/>
          <a:lstStyle/>
          <a:p>
            <a:pPr marL="1905" indent="-359410" algn="ctr" eaLnBrk="1" hangingPunct="1">
              <a:buNone/>
            </a:pPr>
            <a:r>
              <a:rPr lang="zh-CN" altLang="en-US" b="1"/>
              <a:t> 用途示例</a:t>
            </a:r>
            <a:endParaRPr lang="zh-CN" altLang="en-US" b="1"/>
          </a:p>
          <a:p>
            <a:pPr marL="1905" indent="-1905" eaLnBrk="1" hangingPunct="1">
              <a:buNone/>
            </a:pPr>
            <a:r>
              <a:rPr lang="zh-CN" altLang="en-US" sz="1600"/>
              <a:t>                        气象预测</a:t>
            </a:r>
            <a:r>
              <a:rPr lang="zh-CN" altLang="en-US"/>
              <a:t>                                         </a:t>
            </a:r>
            <a:r>
              <a:rPr lang="zh-CN" altLang="en-US" sz="1600"/>
              <a:t>通讯设施</a:t>
            </a:r>
            <a:endParaRPr lang="zh-CN" altLang="en-US" sz="1600"/>
          </a:p>
        </p:txBody>
      </p:sp>
      <p:pic>
        <p:nvPicPr>
          <p:cNvPr id="26627" name="Picture 6" descr="c:\users\think\appdata\roaming\360se6\User Data\temp\200710715375364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438" y="1211263"/>
            <a:ext cx="3671887" cy="2489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8" name="Picture 8" descr="c:\users\think\appdata\roaming\360se6\User Data\temp\image011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7925" y="1211263"/>
            <a:ext cx="3660775" cy="2489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9" name="Picture 2" descr="c:\users\think\appdata\roaming\360se6\User Data\temp\7C517BB370B5E09B893BFE062B6E9374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438" y="4133850"/>
            <a:ext cx="3671887" cy="25717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6630" name="Text Box 6"/>
          <p:cNvSpPr txBox="1"/>
          <p:nvPr/>
        </p:nvSpPr>
        <p:spPr>
          <a:xfrm>
            <a:off x="1903413" y="3768725"/>
            <a:ext cx="309562" cy="365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6631" name="Text Box 7"/>
          <p:cNvSpPr txBox="1"/>
          <p:nvPr/>
        </p:nvSpPr>
        <p:spPr>
          <a:xfrm>
            <a:off x="1423988" y="3768725"/>
            <a:ext cx="1577975" cy="334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2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   侦查监测</a:t>
            </a:r>
            <a:endParaRPr lang="zh-CN" altLang="en-US" sz="1600">
              <a:solidFill>
                <a:schemeClr val="tx2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26632" name="Picture 12" descr="c:\users\think\appdata\roaming\360se6\User Data\temp\40-13011Q61334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7925" y="4133850"/>
            <a:ext cx="3660775" cy="25717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6633" name="Text Box 9"/>
          <p:cNvSpPr txBox="1"/>
          <p:nvPr/>
        </p:nvSpPr>
        <p:spPr>
          <a:xfrm>
            <a:off x="6251575" y="3798888"/>
            <a:ext cx="1663700" cy="334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2"/>
                </a:solidFill>
                <a:latin typeface="Arial" pitchFamily="34" charset="0"/>
                <a:ea typeface="微软雅黑" panose="020b0503020204020204" pitchFamily="2" charset="-122"/>
              </a:rPr>
              <a:t>空间防御</a:t>
            </a:r>
            <a:endParaRPr lang="zh-CN" altLang="en-US" sz="1600">
              <a:solidFill>
                <a:schemeClr val="tx2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6634" name="矩形 26633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5" name="矩形 26634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6" name="矩形 26635"/>
          <p:cNvSpPr/>
          <p:nvPr/>
        </p:nvSpPr>
        <p:spPr>
          <a:xfrm>
            <a:off x="757238" y="71438"/>
            <a:ext cx="3095625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7" name="文本框 26636"/>
          <p:cNvSpPr txBox="1"/>
          <p:nvPr/>
        </p:nvSpPr>
        <p:spPr>
          <a:xfrm>
            <a:off x="908050" y="187325"/>
            <a:ext cx="32162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航天育种·航天卫星的用途分类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23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7650" name="Rectangle 2"/>
          <p:cNvSpPr>
            <a:spLocks noGrp="1"/>
          </p:cNvSpPr>
          <p:nvPr>
            <p:ph type="body" idx="4294967295"/>
          </p:nvPr>
        </p:nvSpPr>
        <p:spPr>
          <a:xfrm>
            <a:off x="269875" y="144463"/>
            <a:ext cx="8596313" cy="6742112"/>
          </a:xfrm>
        </p:spPr>
        <p:txBody>
          <a:bodyPr vert="horz" wrap="square" anchor="t" anchorCtr="0"/>
          <a:lstStyle/>
          <a:p>
            <a:pPr marL="1905" indent="-359410" algn="ctr" eaLnBrk="1" hangingPunct="1">
              <a:buNone/>
            </a:pPr>
            <a:r>
              <a:rPr lang="zh-CN" altLang="en-US" b="1"/>
              <a:t> 用途示例</a:t>
            </a:r>
            <a:endParaRPr lang="zh-CN" altLang="en-US" b="1"/>
          </a:p>
          <a:p>
            <a:pPr marL="1905" indent="-1905" eaLnBrk="1" hangingPunct="1">
              <a:buNone/>
            </a:pPr>
            <a:r>
              <a:rPr lang="zh-CN" altLang="en-US" sz="1600"/>
              <a:t>                        广播信号</a:t>
            </a:r>
            <a:r>
              <a:rPr lang="zh-CN" altLang="en-US"/>
              <a:t>                                   </a:t>
            </a:r>
            <a:r>
              <a:rPr lang="zh-CN" altLang="en-US" sz="1600"/>
              <a:t>            定位导航</a:t>
            </a:r>
            <a:endParaRPr lang="zh-CN" altLang="en-US" sz="1600"/>
          </a:p>
        </p:txBody>
      </p:sp>
      <p:pic>
        <p:nvPicPr>
          <p:cNvPr id="27651" name="Picture 6" descr="c:\users\think\appdata\roaming\360se6\User Data\temp\200710715375364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211263"/>
            <a:ext cx="3317875" cy="2489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2" name="Picture 8" descr="c:\users\think\appdata\roaming\360se6\User Data\temp\image011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7925" y="1276350"/>
            <a:ext cx="3660775" cy="23606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3" name="Picture 2" descr="c:\users\think\appdata\roaming\360se6\User Data\temp\7C517BB370B5E09B893BFE062B6E9374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438" y="4162425"/>
            <a:ext cx="3671887" cy="2514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7654" name="Text Box 6"/>
          <p:cNvSpPr txBox="1"/>
          <p:nvPr/>
        </p:nvSpPr>
        <p:spPr>
          <a:xfrm>
            <a:off x="1903413" y="3768725"/>
            <a:ext cx="309562" cy="365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7655" name="Text Box 7"/>
          <p:cNvSpPr txBox="1"/>
          <p:nvPr/>
        </p:nvSpPr>
        <p:spPr>
          <a:xfrm>
            <a:off x="1423988" y="3768725"/>
            <a:ext cx="1577975" cy="334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2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     观测天体</a:t>
            </a:r>
            <a:endParaRPr lang="zh-CN" altLang="en-US" sz="1600">
              <a:solidFill>
                <a:schemeClr val="tx2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pic>
        <p:nvPicPr>
          <p:cNvPr id="27656" name="Picture 12" descr="c:\users\think\appdata\roaming\360se6\User Data\temp\40-13011Q61334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7925" y="4162425"/>
            <a:ext cx="3660775" cy="2514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7657" name="Text Box 9"/>
          <p:cNvSpPr txBox="1"/>
          <p:nvPr/>
        </p:nvSpPr>
        <p:spPr>
          <a:xfrm>
            <a:off x="6324600" y="3798888"/>
            <a:ext cx="1663700" cy="334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2"/>
                </a:solidFill>
                <a:latin typeface="Arial" pitchFamily="34" charset="0"/>
                <a:ea typeface="微软雅黑" panose="020b0503020204020204" pitchFamily="2" charset="-122"/>
              </a:rPr>
              <a:t>反导弹预警</a:t>
            </a:r>
            <a:endParaRPr lang="zh-CN" altLang="en-US" sz="1600">
              <a:solidFill>
                <a:schemeClr val="tx2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7658" name="矩形 27657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9" name="矩形 27658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60" name="矩形 27659"/>
          <p:cNvSpPr/>
          <p:nvPr/>
        </p:nvSpPr>
        <p:spPr>
          <a:xfrm>
            <a:off x="758825" y="71438"/>
            <a:ext cx="3189288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61" name="文本框 27660"/>
          <p:cNvSpPr txBox="1"/>
          <p:nvPr/>
        </p:nvSpPr>
        <p:spPr>
          <a:xfrm>
            <a:off x="908050" y="187325"/>
            <a:ext cx="30384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航天育种·航天卫星的用途分类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24</a:t>
            </a:fld>
            <a:endParaRPr lang="zh-CN" altLang="en-US">
              <a:latin typeface="Arial" pitchFamily="34" charset="0"/>
            </a:endParaRPr>
          </a:p>
        </p:txBody>
      </p:sp>
      <p:grpSp>
        <p:nvGrpSpPr>
          <p:cNvPr id="28674" name="Group 38"/>
          <p:cNvGrpSpPr/>
          <p:nvPr/>
        </p:nvGrpSpPr>
        <p:grpSpPr>
          <a:xfrm>
            <a:off x="0" y="1263650"/>
            <a:ext cx="4610100" cy="939800"/>
            <a:chExt cx="2905" cy="592"/>
          </a:xfrm>
        </p:grpSpPr>
        <p:sp>
          <p:nvSpPr>
            <p:cNvPr id="28675" name="Rectangle 24"/>
            <p:cNvSpPr/>
            <p:nvPr/>
          </p:nvSpPr>
          <p:spPr>
            <a:xfrm>
              <a:off x="0" y="162"/>
              <a:ext cx="2584" cy="426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28676" name="Group 25"/>
            <p:cNvGrpSpPr/>
            <p:nvPr/>
          </p:nvGrpSpPr>
          <p:grpSpPr>
            <a:xfrm>
              <a:off x="2257" y="0"/>
              <a:ext cx="648" cy="592"/>
              <a:chExt cx="432" cy="432"/>
            </a:xfrm>
          </p:grpSpPr>
          <p:grpSp>
            <p:nvGrpSpPr>
              <p:cNvPr id="28677" name="Group 26"/>
              <p:cNvGrpSpPr/>
              <p:nvPr/>
            </p:nvGrpSpPr>
            <p:grpSpPr>
              <a:xfrm>
                <a:off x="0" y="0"/>
                <a:ext cx="432" cy="432"/>
                <a:chExt cx="1680" cy="1680"/>
              </a:xfrm>
            </p:grpSpPr>
            <p:sp>
              <p:nvSpPr>
                <p:cNvPr id="28678" name="Oval 27"/>
                <p:cNvSpPr/>
                <p:nvPr/>
              </p:nvSpPr>
              <p:spPr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accent2"/>
                    </a:gs>
                    <a:gs pos="100000">
                      <a:srgbClr val="2E4631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28679" name="Freeform 28"/>
                <p:cNvSpPr/>
                <p:nvPr/>
              </p:nvSpPr>
              <p:spPr>
                <a:xfrm>
                  <a:off x="192" y="28"/>
                  <a:ext cx="1296" cy="634"/>
                </a:xfrm>
                <a:custGeom>
                  <a:gdLst>
                    <a:gd name="txL" fmla="*/ 0 w 1321"/>
                    <a:gd name="txT" fmla="*/ 0 h 712"/>
                    <a:gd name="txR" fmla="*/ 1321 w 1321"/>
                    <a:gd name="txB" fmla="*/ 712 h 712"/>
                  </a:gdLst>
                  <a:cxnLst>
                    <a:cxn ang="0">
                      <a:pos x="1301" y="401"/>
                    </a:cxn>
                    <a:cxn ang="0">
                      <a:pos x="1317" y="442"/>
                    </a:cxn>
                    <a:cxn ang="0">
                      <a:pos x="1321" y="481"/>
                    </a:cxn>
                    <a:cxn ang="0">
                      <a:pos x="1315" y="516"/>
                    </a:cxn>
                    <a:cxn ang="0">
                      <a:pos x="1298" y="550"/>
                    </a:cxn>
                    <a:cxn ang="0">
                      <a:pos x="1272" y="579"/>
                    </a:cxn>
                    <a:cxn ang="0">
                      <a:pos x="1239" y="604"/>
                    </a:cxn>
                    <a:cxn ang="0">
                      <a:pos x="1196" y="628"/>
                    </a:cxn>
                    <a:cxn ang="0">
                      <a:pos x="1147" y="649"/>
                    </a:cxn>
                    <a:cxn ang="0">
                      <a:pos x="1092" y="667"/>
                    </a:cxn>
                    <a:cxn ang="0">
                      <a:pos x="1031" y="683"/>
                    </a:cxn>
                    <a:cxn ang="0">
                      <a:pos x="967" y="694"/>
                    </a:cxn>
                    <a:cxn ang="0">
                      <a:pos x="896" y="704"/>
                    </a:cxn>
                    <a:cxn ang="0">
                      <a:pos x="824" y="710"/>
                    </a:cxn>
                    <a:cxn ang="0">
                      <a:pos x="795" y="712"/>
                    </a:cxn>
                    <a:cxn ang="0">
                      <a:pos x="476" y="712"/>
                    </a:cxn>
                    <a:cxn ang="0">
                      <a:pos x="472" y="712"/>
                    </a:cxn>
                    <a:cxn ang="0">
                      <a:pos x="409" y="708"/>
                    </a:cxn>
                    <a:cxn ang="0">
                      <a:pos x="348" y="704"/>
                    </a:cxn>
                    <a:cxn ang="0">
                      <a:pos x="290" y="696"/>
                    </a:cxn>
                    <a:cxn ang="0">
                      <a:pos x="235" y="689"/>
                    </a:cxn>
                    <a:cxn ang="0">
                      <a:pos x="186" y="677"/>
                    </a:cxn>
                    <a:cxn ang="0">
                      <a:pos x="141" y="663"/>
                    </a:cxn>
                    <a:cxn ang="0">
                      <a:pos x="102" y="648"/>
                    </a:cxn>
                    <a:cxn ang="0">
                      <a:pos x="67" y="630"/>
                    </a:cxn>
                    <a:cxn ang="0">
                      <a:pos x="39" y="608"/>
                    </a:cxn>
                    <a:cxn ang="0">
                      <a:pos x="18" y="583"/>
                    </a:cxn>
                    <a:cxn ang="0">
                      <a:pos x="6" y="554"/>
                    </a:cxn>
                    <a:cxn ang="0">
                      <a:pos x="0" y="524"/>
                    </a:cxn>
                    <a:cxn ang="0">
                      <a:pos x="0" y="520"/>
                    </a:cxn>
                    <a:cxn ang="0">
                      <a:pos x="4" y="487"/>
                    </a:cxn>
                    <a:cxn ang="0">
                      <a:pos x="16" y="446"/>
                    </a:cxn>
                    <a:cxn ang="0">
                      <a:pos x="51" y="370"/>
                    </a:cxn>
                    <a:cxn ang="0">
                      <a:pos x="94" y="299"/>
                    </a:cxn>
                    <a:cxn ang="0">
                      <a:pos x="147" y="235"/>
                    </a:cxn>
                    <a:cxn ang="0">
                      <a:pos x="204" y="176"/>
                    </a:cxn>
                    <a:cxn ang="0">
                      <a:pos x="270" y="125"/>
                    </a:cxn>
                    <a:cxn ang="0">
                      <a:pos x="341" y="82"/>
                    </a:cxn>
                    <a:cxn ang="0">
                      <a:pos x="415" y="47"/>
                    </a:cxn>
                    <a:cxn ang="0">
                      <a:pos x="497" y="21"/>
                    </a:cxn>
                    <a:cxn ang="0">
                      <a:pos x="581" y="6"/>
                    </a:cxn>
                    <a:cxn ang="0">
                      <a:pos x="667" y="0"/>
                    </a:cxn>
                    <a:cxn ang="0">
                      <a:pos x="667" y="0"/>
                    </a:cxn>
                    <a:cxn ang="0">
                      <a:pos x="759" y="6"/>
                    </a:cxn>
                    <a:cxn ang="0">
                      <a:pos x="847" y="23"/>
                    </a:cxn>
                    <a:cxn ang="0">
                      <a:pos x="932" y="53"/>
                    </a:cxn>
                    <a:cxn ang="0">
                      <a:pos x="1010" y="90"/>
                    </a:cxn>
                    <a:cxn ang="0">
                      <a:pos x="1082" y="137"/>
                    </a:cxn>
                    <a:cxn ang="0">
                      <a:pos x="1149" y="194"/>
                    </a:cxn>
                    <a:cxn ang="0">
                      <a:pos x="1208" y="256"/>
                    </a:cxn>
                    <a:cxn ang="0">
                      <a:pos x="1258" y="325"/>
                    </a:cxn>
                    <a:cxn ang="0">
                      <a:pos x="1301" y="401"/>
                    </a:cxn>
                    <a:cxn ang="0">
                      <a:pos x="1301" y="401"/>
                    </a:cxn>
                  </a:cxnLst>
                  <a:rect l="txL" t="txT" r="txR" b="tx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  <p:sp>
            <p:nvSpPr>
              <p:cNvPr id="28680" name="Text Box 29"/>
              <p:cNvSpPr txBox="1"/>
              <p:nvPr/>
            </p:nvSpPr>
            <p:spPr>
              <a:xfrm>
                <a:off x="137" y="48"/>
                <a:ext cx="177" cy="21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  <a:latin typeface="Verdana" panose="020b0604030504040204" pitchFamily="2" charset="0"/>
                    <a:ea typeface="微软雅黑" panose="020b0503020204020204" pitchFamily="2" charset="-122"/>
                  </a:rPr>
                  <a:t>一</a:t>
                </a:r>
                <a:endPara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Verdana" panose="020b0604030504040204" pitchFamily="2" charset="0"/>
                  <a:ea typeface="微软雅黑" panose="020b0503020204020204" pitchFamily="2" charset="-122"/>
                </a:endParaRPr>
              </a:p>
            </p:txBody>
          </p:sp>
        </p:grpSp>
        <p:sp>
          <p:nvSpPr>
            <p:cNvPr id="28681" name="Text Box 30"/>
            <p:cNvSpPr txBox="1"/>
            <p:nvPr/>
          </p:nvSpPr>
          <p:spPr>
            <a:xfrm>
              <a:off x="1104" y="246"/>
              <a:ext cx="1123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8682" name="Group 39"/>
          <p:cNvGrpSpPr/>
          <p:nvPr/>
        </p:nvGrpSpPr>
        <p:grpSpPr>
          <a:xfrm>
            <a:off x="-36512" y="2454275"/>
            <a:ext cx="5207000" cy="944563"/>
            <a:chExt cx="3281" cy="595"/>
          </a:xfrm>
        </p:grpSpPr>
        <p:sp>
          <p:nvSpPr>
            <p:cNvPr id="28683" name="Rectangle 10"/>
            <p:cNvSpPr/>
            <p:nvPr/>
          </p:nvSpPr>
          <p:spPr>
            <a:xfrm>
              <a:off x="0" y="149"/>
              <a:ext cx="2846" cy="425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28684" name="Group 11"/>
            <p:cNvGrpSpPr/>
            <p:nvPr/>
          </p:nvGrpSpPr>
          <p:grpSpPr>
            <a:xfrm>
              <a:off x="2640" y="0"/>
              <a:ext cx="641" cy="595"/>
              <a:chExt cx="430" cy="437"/>
            </a:xfrm>
          </p:grpSpPr>
          <p:grpSp>
            <p:nvGrpSpPr>
              <p:cNvPr id="28685" name="Group 12"/>
              <p:cNvGrpSpPr/>
              <p:nvPr/>
            </p:nvGrpSpPr>
            <p:grpSpPr>
              <a:xfrm>
                <a:off x="0" y="0"/>
                <a:ext cx="430" cy="437"/>
                <a:chExt cx="1680" cy="1680"/>
              </a:xfrm>
            </p:grpSpPr>
            <p:sp>
              <p:nvSpPr>
                <p:cNvPr id="28686" name="Oval 13"/>
                <p:cNvSpPr/>
                <p:nvPr/>
              </p:nvSpPr>
              <p:spPr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accent1"/>
                    </a:gs>
                    <a:gs pos="100000">
                      <a:srgbClr val="2A3945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28687" name="Freeform 14"/>
                <p:cNvSpPr/>
                <p:nvPr/>
              </p:nvSpPr>
              <p:spPr>
                <a:xfrm>
                  <a:off x="192" y="28"/>
                  <a:ext cx="1296" cy="634"/>
                </a:xfrm>
                <a:custGeom>
                  <a:gdLst>
                    <a:gd name="txL" fmla="*/ 0 w 1321"/>
                    <a:gd name="txT" fmla="*/ 0 h 712"/>
                    <a:gd name="txR" fmla="*/ 1321 w 1321"/>
                    <a:gd name="txB" fmla="*/ 712 h 712"/>
                  </a:gdLst>
                  <a:cxnLst>
                    <a:cxn ang="0">
                      <a:pos x="1301" y="401"/>
                    </a:cxn>
                    <a:cxn ang="0">
                      <a:pos x="1317" y="442"/>
                    </a:cxn>
                    <a:cxn ang="0">
                      <a:pos x="1321" y="481"/>
                    </a:cxn>
                    <a:cxn ang="0">
                      <a:pos x="1315" y="516"/>
                    </a:cxn>
                    <a:cxn ang="0">
                      <a:pos x="1298" y="550"/>
                    </a:cxn>
                    <a:cxn ang="0">
                      <a:pos x="1272" y="579"/>
                    </a:cxn>
                    <a:cxn ang="0">
                      <a:pos x="1239" y="604"/>
                    </a:cxn>
                    <a:cxn ang="0">
                      <a:pos x="1196" y="628"/>
                    </a:cxn>
                    <a:cxn ang="0">
                      <a:pos x="1147" y="649"/>
                    </a:cxn>
                    <a:cxn ang="0">
                      <a:pos x="1092" y="667"/>
                    </a:cxn>
                    <a:cxn ang="0">
                      <a:pos x="1031" y="683"/>
                    </a:cxn>
                    <a:cxn ang="0">
                      <a:pos x="967" y="694"/>
                    </a:cxn>
                    <a:cxn ang="0">
                      <a:pos x="896" y="704"/>
                    </a:cxn>
                    <a:cxn ang="0">
                      <a:pos x="824" y="710"/>
                    </a:cxn>
                    <a:cxn ang="0">
                      <a:pos x="795" y="712"/>
                    </a:cxn>
                    <a:cxn ang="0">
                      <a:pos x="476" y="712"/>
                    </a:cxn>
                    <a:cxn ang="0">
                      <a:pos x="472" y="712"/>
                    </a:cxn>
                    <a:cxn ang="0">
                      <a:pos x="409" y="708"/>
                    </a:cxn>
                    <a:cxn ang="0">
                      <a:pos x="348" y="704"/>
                    </a:cxn>
                    <a:cxn ang="0">
                      <a:pos x="290" y="696"/>
                    </a:cxn>
                    <a:cxn ang="0">
                      <a:pos x="235" y="689"/>
                    </a:cxn>
                    <a:cxn ang="0">
                      <a:pos x="186" y="677"/>
                    </a:cxn>
                    <a:cxn ang="0">
                      <a:pos x="141" y="663"/>
                    </a:cxn>
                    <a:cxn ang="0">
                      <a:pos x="102" y="648"/>
                    </a:cxn>
                    <a:cxn ang="0">
                      <a:pos x="67" y="630"/>
                    </a:cxn>
                    <a:cxn ang="0">
                      <a:pos x="39" y="608"/>
                    </a:cxn>
                    <a:cxn ang="0">
                      <a:pos x="18" y="583"/>
                    </a:cxn>
                    <a:cxn ang="0">
                      <a:pos x="6" y="554"/>
                    </a:cxn>
                    <a:cxn ang="0">
                      <a:pos x="0" y="524"/>
                    </a:cxn>
                    <a:cxn ang="0">
                      <a:pos x="0" y="520"/>
                    </a:cxn>
                    <a:cxn ang="0">
                      <a:pos x="4" y="487"/>
                    </a:cxn>
                    <a:cxn ang="0">
                      <a:pos x="16" y="446"/>
                    </a:cxn>
                    <a:cxn ang="0">
                      <a:pos x="51" y="370"/>
                    </a:cxn>
                    <a:cxn ang="0">
                      <a:pos x="94" y="299"/>
                    </a:cxn>
                    <a:cxn ang="0">
                      <a:pos x="147" y="235"/>
                    </a:cxn>
                    <a:cxn ang="0">
                      <a:pos x="204" y="176"/>
                    </a:cxn>
                    <a:cxn ang="0">
                      <a:pos x="270" y="125"/>
                    </a:cxn>
                    <a:cxn ang="0">
                      <a:pos x="341" y="82"/>
                    </a:cxn>
                    <a:cxn ang="0">
                      <a:pos x="415" y="47"/>
                    </a:cxn>
                    <a:cxn ang="0">
                      <a:pos x="497" y="21"/>
                    </a:cxn>
                    <a:cxn ang="0">
                      <a:pos x="581" y="6"/>
                    </a:cxn>
                    <a:cxn ang="0">
                      <a:pos x="667" y="0"/>
                    </a:cxn>
                    <a:cxn ang="0">
                      <a:pos x="667" y="0"/>
                    </a:cxn>
                    <a:cxn ang="0">
                      <a:pos x="759" y="6"/>
                    </a:cxn>
                    <a:cxn ang="0">
                      <a:pos x="847" y="23"/>
                    </a:cxn>
                    <a:cxn ang="0">
                      <a:pos x="932" y="53"/>
                    </a:cxn>
                    <a:cxn ang="0">
                      <a:pos x="1010" y="90"/>
                    </a:cxn>
                    <a:cxn ang="0">
                      <a:pos x="1082" y="137"/>
                    </a:cxn>
                    <a:cxn ang="0">
                      <a:pos x="1149" y="194"/>
                    </a:cxn>
                    <a:cxn ang="0">
                      <a:pos x="1208" y="256"/>
                    </a:cxn>
                    <a:cxn ang="0">
                      <a:pos x="1258" y="325"/>
                    </a:cxn>
                    <a:cxn ang="0">
                      <a:pos x="1301" y="401"/>
                    </a:cxn>
                    <a:cxn ang="0">
                      <a:pos x="1301" y="401"/>
                    </a:cxn>
                  </a:cxnLst>
                  <a:rect l="txL" t="txT" r="txR" b="tx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  <p:sp>
            <p:nvSpPr>
              <p:cNvPr id="28688" name="Text Box 15"/>
              <p:cNvSpPr txBox="1"/>
              <p:nvPr/>
            </p:nvSpPr>
            <p:spPr>
              <a:xfrm>
                <a:off x="124" y="60"/>
                <a:ext cx="176" cy="21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  <a:latin typeface="Verdana" panose="020b0604030504040204" pitchFamily="2" charset="0"/>
                    <a:ea typeface="微软雅黑" panose="020b0503020204020204" pitchFamily="2" charset="-122"/>
                  </a:rPr>
                  <a:t>二</a:t>
                </a:r>
                <a:endPara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Verdana" panose="020b0604030504040204" pitchFamily="2" charset="0"/>
                  <a:ea typeface="微软雅黑" panose="020b0503020204020204" pitchFamily="2" charset="-122"/>
                </a:endParaRPr>
              </a:p>
            </p:txBody>
          </p:sp>
        </p:grpSp>
        <p:sp>
          <p:nvSpPr>
            <p:cNvPr id="28689" name="Text Box 31"/>
            <p:cNvSpPr txBox="1"/>
            <p:nvPr/>
          </p:nvSpPr>
          <p:spPr>
            <a:xfrm>
              <a:off x="1488" y="263"/>
              <a:ext cx="1123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8690" name="Group 36"/>
          <p:cNvGrpSpPr/>
          <p:nvPr/>
        </p:nvGrpSpPr>
        <p:grpSpPr>
          <a:xfrm>
            <a:off x="0" y="3549650"/>
            <a:ext cx="5867400" cy="962025"/>
            <a:chExt cx="3951" cy="646"/>
          </a:xfrm>
        </p:grpSpPr>
        <p:sp>
          <p:nvSpPr>
            <p:cNvPr id="28691" name="Rectangle 17"/>
            <p:cNvSpPr/>
            <p:nvPr/>
          </p:nvSpPr>
          <p:spPr>
            <a:xfrm>
              <a:off x="0" y="192"/>
              <a:ext cx="3582" cy="454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hlink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28692" name="Group 18"/>
            <p:cNvGrpSpPr/>
            <p:nvPr/>
          </p:nvGrpSpPr>
          <p:grpSpPr>
            <a:xfrm>
              <a:off x="3259" y="0"/>
              <a:ext cx="692" cy="638"/>
              <a:chExt cx="412" cy="392"/>
            </a:xfrm>
          </p:grpSpPr>
          <p:grpSp>
            <p:nvGrpSpPr>
              <p:cNvPr id="28693" name="Group 19"/>
              <p:cNvGrpSpPr/>
              <p:nvPr/>
            </p:nvGrpSpPr>
            <p:grpSpPr>
              <a:xfrm>
                <a:off x="0" y="0"/>
                <a:ext cx="412" cy="392"/>
                <a:chExt cx="1680" cy="1680"/>
              </a:xfrm>
            </p:grpSpPr>
            <p:sp>
              <p:nvSpPr>
                <p:cNvPr id="28694" name="Oval 20"/>
                <p:cNvSpPr/>
                <p:nvPr/>
              </p:nvSpPr>
              <p:spPr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rgbClr val="342C0C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28695" name="Freeform 21"/>
                <p:cNvSpPr/>
                <p:nvPr/>
              </p:nvSpPr>
              <p:spPr>
                <a:xfrm>
                  <a:off x="192" y="28"/>
                  <a:ext cx="1296" cy="634"/>
                </a:xfrm>
                <a:custGeom>
                  <a:gdLst>
                    <a:gd name="txL" fmla="*/ 0 w 1321"/>
                    <a:gd name="txT" fmla="*/ 0 h 712"/>
                    <a:gd name="txR" fmla="*/ 1321 w 1321"/>
                    <a:gd name="txB" fmla="*/ 712 h 712"/>
                  </a:gdLst>
                  <a:cxnLst>
                    <a:cxn ang="0">
                      <a:pos x="1301" y="401"/>
                    </a:cxn>
                    <a:cxn ang="0">
                      <a:pos x="1317" y="442"/>
                    </a:cxn>
                    <a:cxn ang="0">
                      <a:pos x="1321" y="481"/>
                    </a:cxn>
                    <a:cxn ang="0">
                      <a:pos x="1315" y="516"/>
                    </a:cxn>
                    <a:cxn ang="0">
                      <a:pos x="1298" y="550"/>
                    </a:cxn>
                    <a:cxn ang="0">
                      <a:pos x="1272" y="579"/>
                    </a:cxn>
                    <a:cxn ang="0">
                      <a:pos x="1239" y="604"/>
                    </a:cxn>
                    <a:cxn ang="0">
                      <a:pos x="1196" y="628"/>
                    </a:cxn>
                    <a:cxn ang="0">
                      <a:pos x="1147" y="649"/>
                    </a:cxn>
                    <a:cxn ang="0">
                      <a:pos x="1092" y="667"/>
                    </a:cxn>
                    <a:cxn ang="0">
                      <a:pos x="1031" y="683"/>
                    </a:cxn>
                    <a:cxn ang="0">
                      <a:pos x="967" y="694"/>
                    </a:cxn>
                    <a:cxn ang="0">
                      <a:pos x="896" y="704"/>
                    </a:cxn>
                    <a:cxn ang="0">
                      <a:pos x="824" y="710"/>
                    </a:cxn>
                    <a:cxn ang="0">
                      <a:pos x="795" y="712"/>
                    </a:cxn>
                    <a:cxn ang="0">
                      <a:pos x="476" y="712"/>
                    </a:cxn>
                    <a:cxn ang="0">
                      <a:pos x="472" y="712"/>
                    </a:cxn>
                    <a:cxn ang="0">
                      <a:pos x="409" y="708"/>
                    </a:cxn>
                    <a:cxn ang="0">
                      <a:pos x="348" y="704"/>
                    </a:cxn>
                    <a:cxn ang="0">
                      <a:pos x="290" y="696"/>
                    </a:cxn>
                    <a:cxn ang="0">
                      <a:pos x="235" y="689"/>
                    </a:cxn>
                    <a:cxn ang="0">
                      <a:pos x="186" y="677"/>
                    </a:cxn>
                    <a:cxn ang="0">
                      <a:pos x="141" y="663"/>
                    </a:cxn>
                    <a:cxn ang="0">
                      <a:pos x="102" y="648"/>
                    </a:cxn>
                    <a:cxn ang="0">
                      <a:pos x="67" y="630"/>
                    </a:cxn>
                    <a:cxn ang="0">
                      <a:pos x="39" y="608"/>
                    </a:cxn>
                    <a:cxn ang="0">
                      <a:pos x="18" y="583"/>
                    </a:cxn>
                    <a:cxn ang="0">
                      <a:pos x="6" y="554"/>
                    </a:cxn>
                    <a:cxn ang="0">
                      <a:pos x="0" y="524"/>
                    </a:cxn>
                    <a:cxn ang="0">
                      <a:pos x="0" y="520"/>
                    </a:cxn>
                    <a:cxn ang="0">
                      <a:pos x="4" y="487"/>
                    </a:cxn>
                    <a:cxn ang="0">
                      <a:pos x="16" y="446"/>
                    </a:cxn>
                    <a:cxn ang="0">
                      <a:pos x="51" y="370"/>
                    </a:cxn>
                    <a:cxn ang="0">
                      <a:pos x="94" y="299"/>
                    </a:cxn>
                    <a:cxn ang="0">
                      <a:pos x="147" y="235"/>
                    </a:cxn>
                    <a:cxn ang="0">
                      <a:pos x="204" y="176"/>
                    </a:cxn>
                    <a:cxn ang="0">
                      <a:pos x="270" y="125"/>
                    </a:cxn>
                    <a:cxn ang="0">
                      <a:pos x="341" y="82"/>
                    </a:cxn>
                    <a:cxn ang="0">
                      <a:pos x="415" y="47"/>
                    </a:cxn>
                    <a:cxn ang="0">
                      <a:pos x="497" y="21"/>
                    </a:cxn>
                    <a:cxn ang="0">
                      <a:pos x="581" y="6"/>
                    </a:cxn>
                    <a:cxn ang="0">
                      <a:pos x="667" y="0"/>
                    </a:cxn>
                    <a:cxn ang="0">
                      <a:pos x="667" y="0"/>
                    </a:cxn>
                    <a:cxn ang="0">
                      <a:pos x="759" y="6"/>
                    </a:cxn>
                    <a:cxn ang="0">
                      <a:pos x="847" y="23"/>
                    </a:cxn>
                    <a:cxn ang="0">
                      <a:pos x="932" y="53"/>
                    </a:cxn>
                    <a:cxn ang="0">
                      <a:pos x="1010" y="90"/>
                    </a:cxn>
                    <a:cxn ang="0">
                      <a:pos x="1082" y="137"/>
                    </a:cxn>
                    <a:cxn ang="0">
                      <a:pos x="1149" y="194"/>
                    </a:cxn>
                    <a:cxn ang="0">
                      <a:pos x="1208" y="256"/>
                    </a:cxn>
                    <a:cxn ang="0">
                      <a:pos x="1258" y="325"/>
                    </a:cxn>
                    <a:cxn ang="0">
                      <a:pos x="1301" y="401"/>
                    </a:cxn>
                    <a:cxn ang="0">
                      <a:pos x="1301" y="401"/>
                    </a:cxn>
                  </a:cxnLst>
                  <a:rect l="txL" t="txT" r="txR" b="tx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hlink"/>
                    </a:gs>
                  </a:gsLst>
                  <a:lin ang="5400000" scaled="1"/>
                </a:gra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  <p:sp>
            <p:nvSpPr>
              <p:cNvPr id="28696" name="Text Box 22"/>
              <p:cNvSpPr txBox="1"/>
              <p:nvPr/>
            </p:nvSpPr>
            <p:spPr>
              <a:xfrm>
                <a:off x="147" y="21"/>
                <a:ext cx="162" cy="18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  <a:latin typeface="Verdana" panose="020b0604030504040204" pitchFamily="2" charset="0"/>
                    <a:ea typeface="微软雅黑" panose="020b0503020204020204" pitchFamily="2" charset="-122"/>
                  </a:rPr>
                  <a:t>三</a:t>
                </a:r>
                <a:endPara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Verdana" panose="020b0604030504040204" pitchFamily="2" charset="0"/>
                  <a:ea typeface="微软雅黑" panose="020b0503020204020204" pitchFamily="2" charset="-122"/>
                </a:endParaRPr>
              </a:p>
            </p:txBody>
          </p:sp>
        </p:grpSp>
        <p:sp>
          <p:nvSpPr>
            <p:cNvPr id="28697" name="Text Box 32"/>
            <p:cNvSpPr txBox="1"/>
            <p:nvPr/>
          </p:nvSpPr>
          <p:spPr>
            <a:xfrm>
              <a:off x="1968" y="288"/>
              <a:ext cx="1200" cy="2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28698" name="Group 35"/>
          <p:cNvGrpSpPr/>
          <p:nvPr/>
        </p:nvGrpSpPr>
        <p:grpSpPr>
          <a:xfrm>
            <a:off x="0" y="4725988"/>
            <a:ext cx="6486525" cy="955675"/>
            <a:chExt cx="4368" cy="642"/>
          </a:xfrm>
        </p:grpSpPr>
        <p:sp>
          <p:nvSpPr>
            <p:cNvPr id="28699" name="Rectangle 4"/>
            <p:cNvSpPr/>
            <p:nvPr/>
          </p:nvSpPr>
          <p:spPr>
            <a:xfrm>
              <a:off x="0" y="165"/>
              <a:ext cx="4117" cy="453"/>
            </a:xfrm>
            <a:prstGeom prst="rect">
              <a:avLst/>
            </a:prstGeom>
            <a:gradFill rotWithShape="1">
              <a:gsLst>
                <a:gs pos="0">
                  <a:srgbClr val="C0C0C0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grpSp>
          <p:nvGrpSpPr>
            <p:cNvPr id="28700" name="Group 5"/>
            <p:cNvGrpSpPr/>
            <p:nvPr/>
          </p:nvGrpSpPr>
          <p:grpSpPr>
            <a:xfrm>
              <a:off x="3696" y="0"/>
              <a:ext cx="672" cy="642"/>
              <a:chExt cx="1680" cy="1680"/>
            </a:xfrm>
          </p:grpSpPr>
          <p:sp>
            <p:nvSpPr>
              <p:cNvPr id="28701" name="Oval 6"/>
              <p:cNvSpPr/>
              <p:nvPr/>
            </p:nvSpPr>
            <p:spPr>
              <a:xfrm>
                <a:off x="0" y="0"/>
                <a:ext cx="1680" cy="1680"/>
              </a:xfrm>
              <a:prstGeom prst="ellipse">
                <a:avLst/>
              </a:prstGeom>
              <a:gradFill rotWithShape="1">
                <a:gsLst>
                  <a:gs pos="0">
                    <a:schemeClr val="folHlink"/>
                  </a:gs>
                  <a:gs pos="100000">
                    <a:srgbClr val="132438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28702" name="Freeform 7"/>
              <p:cNvSpPr/>
              <p:nvPr/>
            </p:nvSpPr>
            <p:spPr>
              <a:xfrm>
                <a:off x="192" y="28"/>
                <a:ext cx="1296" cy="634"/>
              </a:xfrm>
              <a:custGeom>
                <a:gdLst>
                  <a:gd name="txL" fmla="*/ 0 w 1321"/>
                  <a:gd name="txT" fmla="*/ 0 h 712"/>
                  <a:gd name="txR" fmla="*/ 1321 w 1321"/>
                  <a:gd name="txB" fmla="*/ 712 h 712"/>
                </a:gdLst>
                <a:cxnLst>
                  <a:cxn ang="0">
                    <a:pos x="1301" y="401"/>
                  </a:cxn>
                  <a:cxn ang="0">
                    <a:pos x="1317" y="442"/>
                  </a:cxn>
                  <a:cxn ang="0">
                    <a:pos x="1321" y="481"/>
                  </a:cxn>
                  <a:cxn ang="0">
                    <a:pos x="1315" y="516"/>
                  </a:cxn>
                  <a:cxn ang="0">
                    <a:pos x="1298" y="550"/>
                  </a:cxn>
                  <a:cxn ang="0">
                    <a:pos x="1272" y="579"/>
                  </a:cxn>
                  <a:cxn ang="0">
                    <a:pos x="1239" y="604"/>
                  </a:cxn>
                  <a:cxn ang="0">
                    <a:pos x="1196" y="628"/>
                  </a:cxn>
                  <a:cxn ang="0">
                    <a:pos x="1147" y="649"/>
                  </a:cxn>
                  <a:cxn ang="0">
                    <a:pos x="1092" y="667"/>
                  </a:cxn>
                  <a:cxn ang="0">
                    <a:pos x="1031" y="683"/>
                  </a:cxn>
                  <a:cxn ang="0">
                    <a:pos x="967" y="694"/>
                  </a:cxn>
                  <a:cxn ang="0">
                    <a:pos x="896" y="704"/>
                  </a:cxn>
                  <a:cxn ang="0">
                    <a:pos x="824" y="710"/>
                  </a:cxn>
                  <a:cxn ang="0">
                    <a:pos x="795" y="712"/>
                  </a:cxn>
                  <a:cxn ang="0">
                    <a:pos x="476" y="712"/>
                  </a:cxn>
                  <a:cxn ang="0">
                    <a:pos x="472" y="712"/>
                  </a:cxn>
                  <a:cxn ang="0">
                    <a:pos x="409" y="708"/>
                  </a:cxn>
                  <a:cxn ang="0">
                    <a:pos x="348" y="704"/>
                  </a:cxn>
                  <a:cxn ang="0">
                    <a:pos x="290" y="696"/>
                  </a:cxn>
                  <a:cxn ang="0">
                    <a:pos x="235" y="689"/>
                  </a:cxn>
                  <a:cxn ang="0">
                    <a:pos x="186" y="677"/>
                  </a:cxn>
                  <a:cxn ang="0">
                    <a:pos x="141" y="663"/>
                  </a:cxn>
                  <a:cxn ang="0">
                    <a:pos x="102" y="648"/>
                  </a:cxn>
                  <a:cxn ang="0">
                    <a:pos x="67" y="630"/>
                  </a:cxn>
                  <a:cxn ang="0">
                    <a:pos x="39" y="608"/>
                  </a:cxn>
                  <a:cxn ang="0">
                    <a:pos x="18" y="583"/>
                  </a:cxn>
                  <a:cxn ang="0">
                    <a:pos x="6" y="554"/>
                  </a:cxn>
                  <a:cxn ang="0">
                    <a:pos x="0" y="524"/>
                  </a:cxn>
                  <a:cxn ang="0">
                    <a:pos x="0" y="520"/>
                  </a:cxn>
                  <a:cxn ang="0">
                    <a:pos x="4" y="487"/>
                  </a:cxn>
                  <a:cxn ang="0">
                    <a:pos x="16" y="446"/>
                  </a:cxn>
                  <a:cxn ang="0">
                    <a:pos x="51" y="370"/>
                  </a:cxn>
                  <a:cxn ang="0">
                    <a:pos x="94" y="299"/>
                  </a:cxn>
                  <a:cxn ang="0">
                    <a:pos x="147" y="235"/>
                  </a:cxn>
                  <a:cxn ang="0">
                    <a:pos x="204" y="176"/>
                  </a:cxn>
                  <a:cxn ang="0">
                    <a:pos x="270" y="125"/>
                  </a:cxn>
                  <a:cxn ang="0">
                    <a:pos x="341" y="82"/>
                  </a:cxn>
                  <a:cxn ang="0">
                    <a:pos x="415" y="47"/>
                  </a:cxn>
                  <a:cxn ang="0">
                    <a:pos x="497" y="21"/>
                  </a:cxn>
                  <a:cxn ang="0">
                    <a:pos x="581" y="6"/>
                  </a:cxn>
                  <a:cxn ang="0">
                    <a:pos x="667" y="0"/>
                  </a:cxn>
                  <a:cxn ang="0">
                    <a:pos x="667" y="0"/>
                  </a:cxn>
                  <a:cxn ang="0">
                    <a:pos x="759" y="6"/>
                  </a:cxn>
                  <a:cxn ang="0">
                    <a:pos x="847" y="23"/>
                  </a:cxn>
                  <a:cxn ang="0">
                    <a:pos x="932" y="53"/>
                  </a:cxn>
                  <a:cxn ang="0">
                    <a:pos x="1010" y="90"/>
                  </a:cxn>
                  <a:cxn ang="0">
                    <a:pos x="1082" y="137"/>
                  </a:cxn>
                  <a:cxn ang="0">
                    <a:pos x="1149" y="194"/>
                  </a:cxn>
                  <a:cxn ang="0">
                    <a:pos x="1208" y="256"/>
                  </a:cxn>
                  <a:cxn ang="0">
                    <a:pos x="1258" y="325"/>
                  </a:cxn>
                  <a:cxn ang="0">
                    <a:pos x="1301" y="401"/>
                  </a:cxn>
                  <a:cxn ang="0">
                    <a:pos x="1301" y="401"/>
                  </a:cxn>
                </a:cxnLst>
                <a:rect l="txL" t="txT" r="txR" b="txB"/>
                <a:pathLst>
                  <a:path w="1321" h="712">
                    <a:moveTo>
                      <a:pt x="1301" y="401"/>
                    </a:moveTo>
                    <a:lnTo>
                      <a:pt x="1317" y="442"/>
                    </a:lnTo>
                    <a:lnTo>
                      <a:pt x="1321" y="481"/>
                    </a:lnTo>
                    <a:lnTo>
                      <a:pt x="1315" y="516"/>
                    </a:lnTo>
                    <a:lnTo>
                      <a:pt x="1298" y="550"/>
                    </a:lnTo>
                    <a:lnTo>
                      <a:pt x="1272" y="579"/>
                    </a:lnTo>
                    <a:lnTo>
                      <a:pt x="1239" y="604"/>
                    </a:lnTo>
                    <a:lnTo>
                      <a:pt x="1196" y="628"/>
                    </a:lnTo>
                    <a:lnTo>
                      <a:pt x="1147" y="649"/>
                    </a:lnTo>
                    <a:lnTo>
                      <a:pt x="1092" y="667"/>
                    </a:lnTo>
                    <a:lnTo>
                      <a:pt x="1031" y="683"/>
                    </a:lnTo>
                    <a:lnTo>
                      <a:pt x="967" y="694"/>
                    </a:lnTo>
                    <a:lnTo>
                      <a:pt x="896" y="704"/>
                    </a:lnTo>
                    <a:lnTo>
                      <a:pt x="824" y="710"/>
                    </a:lnTo>
                    <a:lnTo>
                      <a:pt x="795" y="712"/>
                    </a:lnTo>
                    <a:lnTo>
                      <a:pt x="476" y="712"/>
                    </a:lnTo>
                    <a:lnTo>
                      <a:pt x="472" y="712"/>
                    </a:lnTo>
                    <a:lnTo>
                      <a:pt x="409" y="708"/>
                    </a:lnTo>
                    <a:lnTo>
                      <a:pt x="348" y="704"/>
                    </a:lnTo>
                    <a:lnTo>
                      <a:pt x="290" y="696"/>
                    </a:lnTo>
                    <a:lnTo>
                      <a:pt x="235" y="689"/>
                    </a:lnTo>
                    <a:lnTo>
                      <a:pt x="186" y="677"/>
                    </a:lnTo>
                    <a:lnTo>
                      <a:pt x="141" y="663"/>
                    </a:lnTo>
                    <a:lnTo>
                      <a:pt x="102" y="648"/>
                    </a:lnTo>
                    <a:lnTo>
                      <a:pt x="67" y="630"/>
                    </a:lnTo>
                    <a:lnTo>
                      <a:pt x="39" y="608"/>
                    </a:lnTo>
                    <a:lnTo>
                      <a:pt x="18" y="583"/>
                    </a:lnTo>
                    <a:lnTo>
                      <a:pt x="6" y="554"/>
                    </a:lnTo>
                    <a:lnTo>
                      <a:pt x="0" y="524"/>
                    </a:lnTo>
                    <a:lnTo>
                      <a:pt x="0" y="520"/>
                    </a:lnTo>
                    <a:lnTo>
                      <a:pt x="4" y="487"/>
                    </a:lnTo>
                    <a:lnTo>
                      <a:pt x="16" y="446"/>
                    </a:lnTo>
                    <a:lnTo>
                      <a:pt x="51" y="370"/>
                    </a:lnTo>
                    <a:lnTo>
                      <a:pt x="94" y="299"/>
                    </a:lnTo>
                    <a:lnTo>
                      <a:pt x="147" y="235"/>
                    </a:lnTo>
                    <a:lnTo>
                      <a:pt x="204" y="176"/>
                    </a:lnTo>
                    <a:lnTo>
                      <a:pt x="270" y="125"/>
                    </a:lnTo>
                    <a:lnTo>
                      <a:pt x="341" y="82"/>
                    </a:lnTo>
                    <a:lnTo>
                      <a:pt x="415" y="47"/>
                    </a:lnTo>
                    <a:lnTo>
                      <a:pt x="497" y="21"/>
                    </a:lnTo>
                    <a:lnTo>
                      <a:pt x="581" y="6"/>
                    </a:lnTo>
                    <a:lnTo>
                      <a:pt x="667" y="0"/>
                    </a:lnTo>
                    <a:lnTo>
                      <a:pt x="667" y="0"/>
                    </a:lnTo>
                    <a:lnTo>
                      <a:pt x="759" y="6"/>
                    </a:lnTo>
                    <a:lnTo>
                      <a:pt x="847" y="23"/>
                    </a:lnTo>
                    <a:lnTo>
                      <a:pt x="932" y="53"/>
                    </a:lnTo>
                    <a:lnTo>
                      <a:pt x="1010" y="90"/>
                    </a:lnTo>
                    <a:lnTo>
                      <a:pt x="1082" y="137"/>
                    </a:lnTo>
                    <a:lnTo>
                      <a:pt x="1149" y="194"/>
                    </a:lnTo>
                    <a:lnTo>
                      <a:pt x="1208" y="256"/>
                    </a:lnTo>
                    <a:lnTo>
                      <a:pt x="1258" y="325"/>
                    </a:lnTo>
                    <a:lnTo>
                      <a:pt x="1301" y="401"/>
                    </a:lnTo>
                    <a:lnTo>
                      <a:pt x="1301" y="401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/>
                  </a:gs>
                  <a:gs pos="100000">
                    <a:schemeClr val="folHlink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</p:grpSp>
        <p:sp>
          <p:nvSpPr>
            <p:cNvPr id="28703" name="Text Box 8"/>
            <p:cNvSpPr txBox="1"/>
            <p:nvPr/>
          </p:nvSpPr>
          <p:spPr>
            <a:xfrm>
              <a:off x="3932" y="42"/>
              <a:ext cx="294" cy="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微软雅黑" panose="020b0503020204020204" pitchFamily="2" charset="-122"/>
                  <a:ea typeface="微软雅黑" panose="020b0503020204020204" pitchFamily="2" charset="-122"/>
                </a:rPr>
                <a:t>四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微软雅黑" panose="020b0503020204020204" pitchFamily="2" charset="-122"/>
                <a:ea typeface="微软雅黑" panose="020b0503020204020204" pitchFamily="2" charset="-122"/>
              </a:endParaRPr>
            </a:p>
          </p:txBody>
        </p:sp>
        <p:sp>
          <p:nvSpPr>
            <p:cNvPr id="28704" name="Text Box 33"/>
            <p:cNvSpPr txBox="1"/>
            <p:nvPr/>
          </p:nvSpPr>
          <p:spPr>
            <a:xfrm>
              <a:off x="2352" y="285"/>
              <a:ext cx="1200" cy="2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eaLnBrk="0" hangingPunct="0"/>
              <a:endParaRPr lang="en-US" altLang="x-none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28705" name="AutoShape 34"/>
          <p:cNvSpPr/>
          <p:nvPr/>
        </p:nvSpPr>
        <p:spPr>
          <a:xfrm>
            <a:off x="6084888" y="1793875"/>
            <a:ext cx="1905000" cy="1752600"/>
          </a:xfrm>
          <a:prstGeom prst="wedgeRoundRectCallout">
            <a:avLst>
              <a:gd name="adj1" fmla="val -51083"/>
              <a:gd name="adj2" fmla="val 80523"/>
              <a:gd name="adj3" fmla="val 16667"/>
            </a:avLst>
          </a:prstGeom>
          <a:solidFill>
            <a:srgbClr val="33CCCC">
              <a:alpha val="100000"/>
            </a:srgbClr>
          </a:solidFill>
          <a:ln w="38100" cap="flat" cmpd="sng">
            <a:solidFill>
              <a:srgbClr val="80808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FFFF00"/>
                </a:solidFill>
                <a:latin typeface="Arial" pitchFamily="34" charset="0"/>
                <a:ea typeface="微软雅黑" panose="020b0503020204020204" pitchFamily="2" charset="-122"/>
              </a:rPr>
              <a:t>四、航天育种</a:t>
            </a:r>
            <a:endParaRPr lang="zh-CN" altLang="en-US" sz="2800" b="1">
              <a:solidFill>
                <a:srgbClr val="FFFF00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8706" name="文本框 28705"/>
          <p:cNvSpPr txBox="1"/>
          <p:nvPr/>
        </p:nvSpPr>
        <p:spPr>
          <a:xfrm>
            <a:off x="468313" y="1649413"/>
            <a:ext cx="2663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育种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8707" name="文本框 28706"/>
          <p:cNvSpPr txBox="1"/>
          <p:nvPr/>
        </p:nvSpPr>
        <p:spPr>
          <a:xfrm>
            <a:off x="1260475" y="2782888"/>
            <a:ext cx="23018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航天育种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8708" name="文本框 28707"/>
          <p:cNvSpPr txBox="1"/>
          <p:nvPr/>
        </p:nvSpPr>
        <p:spPr>
          <a:xfrm>
            <a:off x="1590675" y="3987800"/>
            <a:ext cx="297973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优势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8709" name="文本框 28708"/>
          <p:cNvSpPr txBox="1"/>
          <p:nvPr/>
        </p:nvSpPr>
        <p:spPr>
          <a:xfrm>
            <a:off x="1920875" y="5106988"/>
            <a:ext cx="33940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微软雅黑" panose="020b0503020204020204" pitchFamily="2" charset="-122"/>
              </a:rPr>
              <a:t>特点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25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29698" name="TextBox 1"/>
          <p:cNvSpPr txBox="1"/>
          <p:nvPr/>
        </p:nvSpPr>
        <p:spPr>
          <a:xfrm>
            <a:off x="614363" y="1776413"/>
            <a:ext cx="3959225" cy="475456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1"/>
              </a:solidFill>
              <a:latin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①定义：指通过创造</a:t>
            </a:r>
            <a:r>
              <a:rPr lang="zh-CN" altLang="en-US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遗传变异、改良遗传</a:t>
            </a:r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特性，培育优良动植物新品种的技术。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②学科基础：以</a:t>
            </a:r>
            <a:r>
              <a:rPr lang="zh-CN" altLang="en-US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遗传学</a:t>
            </a:r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为理论基础，综合了</a:t>
            </a:r>
            <a:r>
              <a:rPr lang="zh-CN" altLang="en-US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生态、生理、生化、病理和生物统计</a:t>
            </a:r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等多种学科知识。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③研究意义：对发展</a:t>
            </a:r>
            <a:r>
              <a:rPr lang="zh-CN" altLang="en-US">
                <a:solidFill>
                  <a:srgbClr val="CC0000"/>
                </a:solidFill>
                <a:latin typeface="Arial" pitchFamily="34" charset="0"/>
                <a:ea typeface="微软雅黑" panose="020b0503020204020204" pitchFamily="2" charset="-122"/>
              </a:rPr>
              <a:t>畜牧业和种植业</a:t>
            </a:r>
            <a:r>
              <a:rPr lang="zh-CN" altLang="en-US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具有十分重要的意义。</a:t>
            </a:r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  <a:p>
            <a:endParaRPr lang="zh-CN" altLang="en-US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  <p:sp>
        <p:nvSpPr>
          <p:cNvPr id="29699" name="矩形 4"/>
          <p:cNvSpPr/>
          <p:nvPr/>
        </p:nvSpPr>
        <p:spPr>
          <a:xfrm>
            <a:off x="542925" y="1863725"/>
            <a:ext cx="8061325" cy="4597400"/>
          </a:xfrm>
          <a:prstGeom prst="rect">
            <a:avLst/>
          </a:prstGeom>
          <a:noFill/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9700" name="线形标注 2(带强调线) 7"/>
          <p:cNvSpPr/>
          <p:nvPr/>
        </p:nvSpPr>
        <p:spPr>
          <a:xfrm>
            <a:off x="1668463" y="782638"/>
            <a:ext cx="2390775" cy="936625"/>
          </a:xfrm>
          <a:prstGeom prst="accent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112500"/>
              <a:gd name="adj6" fmla="val -46667"/>
            </a:avLst>
          </a:prstGeom>
          <a:solidFill>
            <a:schemeClr val="accent1"/>
          </a:solidFill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FFFFFF"/>
                </a:solidFill>
                <a:latin typeface="幼圆" panose="02010509060101010101" pitchFamily="1" charset="-122"/>
                <a:ea typeface="微软雅黑" panose="020b0503020204020204" pitchFamily="2" charset="-122"/>
              </a:rPr>
              <a:t>育种</a:t>
            </a:r>
            <a:endParaRPr lang="zh-CN" altLang="en-US" sz="4800">
              <a:solidFill>
                <a:srgbClr val="FFFFFF"/>
              </a:solidFill>
              <a:latin typeface="幼圆" panose="02010509060101010101" pitchFamily="1" charset="-122"/>
              <a:ea typeface="微软雅黑" panose="020b0503020204020204" pitchFamily="2" charset="-122"/>
            </a:endParaRPr>
          </a:p>
        </p:txBody>
      </p:sp>
      <p:sp>
        <p:nvSpPr>
          <p:cNvPr id="29701" name="矩形 29700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2" name="矩形 29701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3" name="矩形 29702"/>
          <p:cNvSpPr/>
          <p:nvPr/>
        </p:nvSpPr>
        <p:spPr>
          <a:xfrm>
            <a:off x="757238" y="71438"/>
            <a:ext cx="1341437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704" name="文本框 29703"/>
          <p:cNvSpPr txBox="1"/>
          <p:nvPr/>
        </p:nvSpPr>
        <p:spPr>
          <a:xfrm>
            <a:off x="908050" y="187325"/>
            <a:ext cx="28733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</a:t>
            </a:r>
            <a:endParaRPr lang="zh-CN" altLang="en-US" sz="1600">
              <a:latin typeface="Arial" pitchFamily="34" charset="0"/>
            </a:endParaRPr>
          </a:p>
        </p:txBody>
      </p:sp>
      <p:pic>
        <p:nvPicPr>
          <p:cNvPr id="29705" name="图片 29704" descr="3198_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463" y="2854325"/>
            <a:ext cx="3673475" cy="2593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706" name="文本框 29705"/>
          <p:cNvSpPr txBox="1"/>
          <p:nvPr/>
        </p:nvSpPr>
        <p:spPr>
          <a:xfrm>
            <a:off x="6149975" y="5595938"/>
            <a:ext cx="1373188" cy="334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水稻育种</a:t>
            </a:r>
            <a:endParaRPr lang="zh-CN" altLang="en-US" sz="1600">
              <a:solidFill>
                <a:schemeClr val="accent1"/>
              </a:solidFill>
              <a:latin typeface="Arial" pitchFamily="34" charset="0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26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30722" name="Picture 2" descr="20100317103935513_456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375" y="873125"/>
            <a:ext cx="7402513" cy="51625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23" name="矩形 30722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24" name="矩形 30723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25" name="矩形 30724"/>
          <p:cNvSpPr/>
          <p:nvPr/>
        </p:nvSpPr>
        <p:spPr>
          <a:xfrm>
            <a:off x="757238" y="71438"/>
            <a:ext cx="1341437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26" name="文本框 30725"/>
          <p:cNvSpPr txBox="1"/>
          <p:nvPr/>
        </p:nvSpPr>
        <p:spPr>
          <a:xfrm>
            <a:off x="908050" y="187325"/>
            <a:ext cx="28733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27</a:t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31746" name="Picture 2" descr="20121213122434584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793750"/>
            <a:ext cx="7385050" cy="5318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47" name="矩形 31746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48" name="矩形 31747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49" name="矩形 31748"/>
          <p:cNvSpPr/>
          <p:nvPr/>
        </p:nvSpPr>
        <p:spPr>
          <a:xfrm>
            <a:off x="757238" y="71438"/>
            <a:ext cx="1341437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50" name="文本框 31749"/>
          <p:cNvSpPr txBox="1"/>
          <p:nvPr/>
        </p:nvSpPr>
        <p:spPr>
          <a:xfrm>
            <a:off x="908050" y="187325"/>
            <a:ext cx="28733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>28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2770" name="TextBox 1"/>
          <p:cNvSpPr txBox="1"/>
          <p:nvPr/>
        </p:nvSpPr>
        <p:spPr>
          <a:xfrm>
            <a:off x="1116013" y="3138488"/>
            <a:ext cx="6481762" cy="25606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①定义：是将</a:t>
            </a:r>
            <a:r>
              <a:rPr lang="zh-CN" altLang="en-US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航天技术</a:t>
            </a: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与传统的</a:t>
            </a:r>
            <a:r>
              <a:rPr lang="zh-CN" altLang="en-US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物理化学诱变及分子技术</a:t>
            </a: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相结合的新的育种技术。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②理论基础：利用卫星携带生物体样品，</a:t>
            </a:r>
            <a:r>
              <a:rPr lang="zh-CN" altLang="en-US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经特殊的太空条件</a:t>
            </a: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作用，引起生物体的</a:t>
            </a:r>
            <a:r>
              <a:rPr lang="zh-CN" altLang="en-US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染色体畸变</a:t>
            </a:r>
            <a:r>
              <a:rPr lang="zh-CN" altLang="en-US">
                <a:latin typeface="微软雅黑" panose="020b0503020204020204" pitchFamily="2" charset="-122"/>
                <a:ea typeface="微软雅黑" panose="020b0503020204020204" pitchFamily="2" charset="-122"/>
              </a:rPr>
              <a:t>，</a:t>
            </a: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进而导致生物体遗传变异，之后经过地面选育试验</a:t>
            </a:r>
            <a:r>
              <a:rPr lang="zh-CN" altLang="en-US">
                <a:latin typeface="微软雅黑" panose="020b0503020204020204" pitchFamily="2" charset="-122"/>
                <a:ea typeface="微软雅黑" panose="020b0503020204020204" pitchFamily="2" charset="-122"/>
              </a:rPr>
              <a:t>，</a:t>
            </a: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能</a:t>
            </a:r>
            <a:r>
              <a:rPr lang="zh-CN" altLang="en-US">
                <a:solidFill>
                  <a:srgbClr val="CC0000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快速而有效地育成生物的新品种</a:t>
            </a:r>
            <a:r>
              <a:rPr lang="zh-CN" altLang="en-US">
                <a:solidFill>
                  <a:schemeClr val="accent1"/>
                </a:solidFill>
                <a:latin typeface="微软雅黑" panose="020b0503020204020204" pitchFamily="2" charset="-122"/>
                <a:ea typeface="微软雅黑" panose="020b0503020204020204" pitchFamily="2" charset="-122"/>
              </a:rPr>
              <a:t>。</a:t>
            </a:r>
            <a:endParaRPr lang="zh-CN" altLang="en-US">
              <a:solidFill>
                <a:schemeClr val="accent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  <p:sp>
        <p:nvSpPr>
          <p:cNvPr id="32771" name="矩形 4"/>
          <p:cNvSpPr/>
          <p:nvPr/>
        </p:nvSpPr>
        <p:spPr>
          <a:xfrm>
            <a:off x="973138" y="2709863"/>
            <a:ext cx="6624637" cy="3529012"/>
          </a:xfrm>
          <a:prstGeom prst="rect">
            <a:avLst/>
          </a:prstGeom>
          <a:noFill/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32772" name="线形标注 2(带强调线) 7"/>
          <p:cNvSpPr/>
          <p:nvPr/>
        </p:nvSpPr>
        <p:spPr>
          <a:xfrm>
            <a:off x="2098675" y="1643063"/>
            <a:ext cx="2660650" cy="936625"/>
          </a:xfrm>
          <a:prstGeom prst="accentCallout2">
            <a:avLst>
              <a:gd name="adj1" fmla="val 12204"/>
              <a:gd name="adj2" fmla="val -2866"/>
              <a:gd name="adj3" fmla="val 12204"/>
              <a:gd name="adj4" fmla="val -11361"/>
              <a:gd name="adj5" fmla="val 112407"/>
              <a:gd name="adj6" fmla="val -41935"/>
            </a:avLst>
          </a:prstGeom>
          <a:solidFill>
            <a:schemeClr val="accent1"/>
          </a:solidFill>
          <a:ln w="25400" cap="flat" cmpd="sng">
            <a:solidFill>
              <a:srgbClr val="89A4A7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FFFFFF"/>
                </a:solidFill>
                <a:latin typeface="幼圆" panose="02010509060101010101" pitchFamily="1" charset="-122"/>
                <a:ea typeface="微软雅黑" panose="020b0503020204020204" pitchFamily="2" charset="-122"/>
              </a:rPr>
              <a:t>航天育种</a:t>
            </a:r>
            <a:endParaRPr lang="zh-CN" altLang="en-US" sz="4800">
              <a:solidFill>
                <a:srgbClr val="FFFFFF"/>
              </a:solidFill>
              <a:latin typeface="幼圆" panose="02010509060101010101" pitchFamily="1" charset="-122"/>
              <a:ea typeface="微软雅黑" panose="020b0503020204020204" pitchFamily="2" charset="-122"/>
            </a:endParaRPr>
          </a:p>
        </p:txBody>
      </p:sp>
      <p:pic>
        <p:nvPicPr>
          <p:cNvPr id="32773" name="图片 32772" descr="Img3130954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725" y="533400"/>
            <a:ext cx="3587750" cy="2117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4" name="矩形 32773"/>
          <p:cNvSpPr/>
          <p:nvPr/>
        </p:nvSpPr>
        <p:spPr>
          <a:xfrm>
            <a:off x="19050" y="71438"/>
            <a:ext cx="466725" cy="47783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775" name="矩形 32774"/>
          <p:cNvSpPr/>
          <p:nvPr/>
        </p:nvSpPr>
        <p:spPr>
          <a:xfrm>
            <a:off x="541338" y="71438"/>
            <a:ext cx="144462" cy="477837"/>
          </a:xfrm>
          <a:prstGeom prst="rect">
            <a:avLst/>
          </a:prstGeom>
          <a:solidFill>
            <a:srgbClr val="FFCC00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776" name="矩形 32775"/>
          <p:cNvSpPr/>
          <p:nvPr/>
        </p:nvSpPr>
        <p:spPr>
          <a:xfrm>
            <a:off x="757238" y="71438"/>
            <a:ext cx="1341437" cy="477837"/>
          </a:xfrm>
          <a:prstGeom prst="rect">
            <a:avLst/>
          </a:prstGeom>
          <a:solidFill>
            <a:srgbClr val="FFFF00">
              <a:alpha val="59999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777" name="文本框 32776"/>
          <p:cNvSpPr txBox="1"/>
          <p:nvPr/>
        </p:nvSpPr>
        <p:spPr>
          <a:xfrm>
            <a:off x="908050" y="187325"/>
            <a:ext cx="2873375" cy="3349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accent1"/>
                </a:solidFill>
                <a:latin typeface="Arial" pitchFamily="34" charset="0"/>
                <a:ea typeface="微软雅黑" panose="020b0503020204020204" pitchFamily="2" charset="-122"/>
              </a:rPr>
              <a:t>航天育种</a:t>
            </a:r>
            <a:endParaRPr lang="zh-CN" altLang="en-US" sz="1600">
              <a:latin typeface="Arial" pitchFamily="34" charset="0"/>
            </a:endParaRPr>
          </a:p>
        </p:txBody>
      </p:sp>
    </p:spTree>
  </p:cSld>
  <p:clrMapOvr>
    <a:masterClrMapping/>
  </p:clrMapOvr>
  <p:transition>
    <p:blinds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https://d.book118.com/706211220053010034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A000120150327A11PWBG">
  <a:themeElements>
    <a:clrScheme name="">
      <a:dk1>
        <a:srgbClr val="4D4D4D"/>
      </a:dk1>
      <a:lt1>
        <a:srgbClr val="FFFFFF"/>
      </a:lt1>
      <a:dk2>
        <a:srgbClr val="4D4D4D"/>
      </a:dk2>
      <a:lt2>
        <a:srgbClr val="FFFFFF"/>
      </a:lt2>
      <a:accent1>
        <a:srgbClr val="4F5A71"/>
      </a:accent1>
      <a:accent2>
        <a:srgbClr val="6A8F94"/>
      </a:accent2>
      <a:accent3>
        <a:srgbClr val="FFFFFF"/>
      </a:accent3>
      <a:accent4>
        <a:srgbClr val="414141"/>
      </a:accent4>
      <a:accent5>
        <a:srgbClr val="B3B5BC"/>
      </a:accent5>
      <a:accent6>
        <a:srgbClr val="5E8084"/>
      </a:accent6>
      <a:hlink>
        <a:srgbClr val="00B0F0"/>
      </a:hlink>
      <a:folHlink>
        <a:srgbClr val="AFB2B4"/>
      </a:folHlink>
    </a:clrScheme>
    <a:fontScheme name="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4D4D4D"/>
        </a:dk1>
        <a:lt1>
          <a:srgbClr val="FFFFFF"/>
        </a:lt1>
        <a:dk2>
          <a:srgbClr val="4D4D4D"/>
        </a:dk2>
        <a:lt2>
          <a:srgbClr val="FFFFFF"/>
        </a:lt2>
        <a:accent1>
          <a:srgbClr val="4F5A71"/>
        </a:accent1>
        <a:accent2>
          <a:srgbClr val="6A8F94"/>
        </a:accent2>
        <a:accent3>
          <a:srgbClr val="FFFFFF"/>
        </a:accent3>
        <a:accent4>
          <a:srgbClr val="414141"/>
        </a:accent4>
        <a:accent5>
          <a:srgbClr val="B3B5BC"/>
        </a:accent5>
        <a:accent6>
          <a:srgbClr val="5E8084"/>
        </a:accent6>
        <a:hlink>
          <a:srgbClr val="00B0F0"/>
        </a:hlink>
        <a:folHlink>
          <a:srgbClr val="AFB2B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A000120150327A11PWBG">
  <a:themeElements>
    <a:clrScheme name="">
      <a:dk1>
        <a:srgbClr val="4D4D4D"/>
      </a:dk1>
      <a:lt1>
        <a:srgbClr val="FFFFFF"/>
      </a:lt1>
      <a:dk2>
        <a:srgbClr val="4D4D4D"/>
      </a:dk2>
      <a:lt2>
        <a:srgbClr val="FFFFFF"/>
      </a:lt2>
      <a:accent1>
        <a:srgbClr val="4F5A71"/>
      </a:accent1>
      <a:accent2>
        <a:srgbClr val="6A8F94"/>
      </a:accent2>
      <a:accent3>
        <a:srgbClr val="FFFFFF"/>
      </a:accent3>
      <a:accent4>
        <a:srgbClr val="414141"/>
      </a:accent4>
      <a:accent5>
        <a:srgbClr val="B3B5BC"/>
      </a:accent5>
      <a:accent6>
        <a:srgbClr val="5E8084"/>
      </a:accent6>
      <a:hlink>
        <a:srgbClr val="00B0F0"/>
      </a:hlink>
      <a:folHlink>
        <a:srgbClr val="AFB2B4"/>
      </a:folHlink>
    </a:clrScheme>
    <a:fontScheme name="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4D4D4D"/>
        </a:dk1>
        <a:lt1>
          <a:srgbClr val="FFFFFF"/>
        </a:lt1>
        <a:dk2>
          <a:srgbClr val="4D4D4D"/>
        </a:dk2>
        <a:lt2>
          <a:srgbClr val="FFFFFF"/>
        </a:lt2>
        <a:accent1>
          <a:srgbClr val="4F5A71"/>
        </a:accent1>
        <a:accent2>
          <a:srgbClr val="6A8F94"/>
        </a:accent2>
        <a:accent3>
          <a:srgbClr val="FFFFFF"/>
        </a:accent3>
        <a:accent4>
          <a:srgbClr val="414141"/>
        </a:accent4>
        <a:accent5>
          <a:srgbClr val="B3B5BC"/>
        </a:accent5>
        <a:accent6>
          <a:srgbClr val="5E8084"/>
        </a:accent6>
        <a:hlink>
          <a:srgbClr val="00B0F0"/>
        </a:hlink>
        <a:folHlink>
          <a:srgbClr val="AFB2B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215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7">
      <vt:lpstr>Arial</vt:lpstr>
      <vt:lpstr>Calibri</vt:lpstr>
      <vt:lpstr>微软雅黑</vt:lpstr>
      <vt:lpstr>Wingdings 2</vt:lpstr>
      <vt:lpstr>幼圆</vt:lpstr>
      <vt:lpstr>宋体</vt:lpstr>
      <vt:lpstr>Verdana</vt:lpstr>
      <vt:lpstr>Office Theme</vt:lpstr>
      <vt:lpstr>航天育种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2024-09-03T09:52:00.599</cp:lastPrinted>
  <dcterms:created xsi:type="dcterms:W3CDTF">2024-09-03T01:52:00Z</dcterms:created>
  <dcterms:modified xsi:type="dcterms:W3CDTF">2024-09-03T01:52:02Z</dcterms:modified>
</cp:coreProperties>
</file>