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SUFAR+MS-UIGothic"/>
      <p:regular r:id="rId15"/>
    </p:embeddedFont>
    <p:embeddedFont>
      <p:font typeface="TPOFEB+JADLSE+ArialMT"/>
      <p:regular r:id="rId16"/>
    </p:embeddedFont>
    <p:embeddedFont>
      <p:font typeface="KAUFHV+QBIPOE+MicrosoftYaHei-Bold"/>
      <p:regular r:id="rId17"/>
    </p:embeddedFont>
    <p:embeddedFont>
      <p:font typeface="ICEMSO+JDLRKM+MicrosoftYaHei"/>
      <p:regular r:id="rId18"/>
    </p:embeddedFont>
    <p:embeddedFont>
      <p:font typeface="KSWMLJ+JDLRKM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96964-A2C6-4BB3-A21F-F818ED6B6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51737-D73F-47C1-AA9E-4BCDD9F19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BE0E9-79B3-4B87-A467-E11D75163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3EF7B-4915-440D-8195-795DE6BFD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525F90-152E-4E19-89BF-25BC761E3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B89D7E-7CFF-41B7-8306-D72E6C27F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9DAFC1-2DBC-4FEC-A3AF-E3730AC3B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BC9E8-CAF6-4692-8AEA-2933BAA51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2A80D-3AFF-49EF-B8B9-FD90C3414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BD4D3-B643-4C39-8469-03B9009CA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21598-DAA6-4652-AD30-96ACB3239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21223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86225" y="2080962"/>
            <a:ext cx="488632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ISUFAR+MS-UIGothic"/>
                <a:cs typeface="ISUFAR+MS-UIGothic"/>
              </a:rPr>
              <a:t>二次函数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图</a:t>
            </a:r>
            <a:r>
              <a:rPr sz="4050">
                <a:solidFill>
                  <a:srgbClr val="FFFEFE"/>
                </a:solidFill>
                <a:latin typeface="ISUFAR+MS-UIGothic"/>
                <a:cs typeface="ISUFAR+MS-UIGothic"/>
              </a:rPr>
              <a:t>像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FFFEFE"/>
                </a:solidFill>
                <a:latin typeface="ISUFAR+MS-UIGothic"/>
                <a:cs typeface="ISUFA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1414" y="717772"/>
            <a:ext cx="2122322" cy="1397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00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EFE"/>
                </a:solidFill>
                <a:latin typeface="ISUFAR+MS-UIGothic"/>
                <a:cs typeface="ISUFAR+MS-UIGothic"/>
              </a:rPr>
              <a:t>目</a:t>
            </a:r>
            <a:r>
              <a:rPr sz="4400" spc="210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4400">
                <a:solidFill>
                  <a:srgbClr val="FFFEFE"/>
                </a:solidFill>
                <a:latin typeface="SimSun"/>
                <a:cs typeface="SimSun"/>
              </a:rPr>
              <a:t> 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9975" y="2122360"/>
            <a:ext cx="4089341" cy="13797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TPOFEB+JADLSE+ArialMT"/>
                <a:cs typeface="TPOFEB+JADLSE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ISUFAR+MS-UIGothic"/>
                <a:cs typeface="ISUFAR+MS-UIGothic"/>
              </a:rPr>
              <a:t>二次函数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8D3300"/>
                </a:solidFill>
                <a:latin typeface="ISUFAR+MS-UIGothic"/>
                <a:cs typeface="ISUFAR+MS-UIGothic"/>
              </a:rPr>
              <a:t>像的基本概念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TPOFEB+JADLSE+ArialMT"/>
                <a:cs typeface="TPOFEB+JADLSE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ISUFAR+MS-UIGothic"/>
                <a:cs typeface="ISUFAR+MS-UIGothic"/>
              </a:rPr>
              <a:t>二次函数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8D3300"/>
                </a:solidFill>
                <a:latin typeface="ISUFAR+MS-UIGothic"/>
                <a:cs typeface="ISUFAR+MS-UIGothic"/>
              </a:rPr>
              <a:t>像的分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9975" y="331489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TPOFEB+JADLSE+ArialMT"/>
                <a:cs typeface="TPOFEB+JADLSE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ISUFAR+MS-UIGothic"/>
                <a:cs typeface="ISUFAR+MS-UIGothic"/>
              </a:rPr>
              <a:t>二次函数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8D3300"/>
                </a:solidFill>
                <a:latin typeface="ISUFAR+MS-UIGothic"/>
                <a:cs typeface="ISUFAR+MS-UIGothic"/>
              </a:rPr>
              <a:t>像的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8D3300"/>
                </a:solidFill>
                <a:latin typeface="ISUFAR+MS-UIGothic"/>
                <a:cs typeface="ISUFAR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9975" y="3911155"/>
            <a:ext cx="5140901" cy="137962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TPOFEB+JADLSE+ArialMT"/>
                <a:cs typeface="TPOFEB+JADLSE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ISUFAR+MS-UIGothic"/>
                <a:cs typeface="ISUFAR+MS-UIGothic"/>
              </a:rPr>
              <a:t>二次函数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8D3300"/>
                </a:solidFill>
                <a:latin typeface="ISUFAR+MS-UIGothic"/>
                <a:cs typeface="ISUFAR+MS-UIGothic"/>
              </a:rPr>
              <a:t>像与其他函数的比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TPOFEB+JADLSE+ArialMT"/>
                <a:cs typeface="TPOFEB+JADLSE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ISUFAR+MS-UIGothic"/>
                <a:cs typeface="ISUFAR+MS-UIGothic"/>
              </a:rPr>
              <a:t>二次函数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8D3300"/>
                </a:solidFill>
                <a:latin typeface="ISUFAR+MS-UIGothic"/>
                <a:cs typeface="ISUFAR+MS-UIGothic"/>
              </a:rPr>
              <a:t>像的拓展知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578357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ISUFAR+MS-UIGothic"/>
                <a:cs typeface="ISUFAR+MS-UIGothic"/>
              </a:rPr>
              <a:t>二次函数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图</a:t>
            </a:r>
            <a:r>
              <a:rPr sz="3600">
                <a:solidFill>
                  <a:srgbClr val="C76900"/>
                </a:solidFill>
                <a:latin typeface="ISUFAR+MS-UIGothic"/>
                <a:cs typeface="ISUFAR+MS-UIGothic"/>
              </a:rPr>
              <a:t>像的基本概念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KAUFHV+QBIPOE+MicrosoftYaHei-Bold"/>
                <a:cs typeface="KAUFHV+QBIPOE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ISUFAR+MS-UIGothic"/>
                <a:cs typeface="ISUFAR+MS-UIGothic"/>
              </a:rPr>
              <a:t>二次函数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FF6D1B"/>
                </a:solidFill>
                <a:latin typeface="ISUFAR+MS-UIGothic"/>
                <a:cs typeface="ISUFAR+MS-UIGothic"/>
              </a:rPr>
              <a:t>像的定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KAUFHV+QBIPOE+MicrosoftYaHei-Bold"/>
                <a:cs typeface="KAUFHV+QBIPO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952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二次函数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像是由二次函数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y=ax^2+bx+c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（</a:t>
            </a:r>
            <a:r>
              <a:rPr sz="1350">
                <a:solidFill>
                  <a:srgbClr val="000000"/>
                </a:solidFill>
                <a:latin typeface="KSWMLJ+JDLRKM+MicrosoftYaHei"/>
                <a:cs typeface="KSWMLJ+JDLRKM+MicrosoftYaHei"/>
              </a:rPr>
              <a:t>a≠0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）所确定的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平面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形。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KAUFHV+QBIPOE+MicrosoftYaHei-Bold"/>
                <a:cs typeface="KAUFHV+QBIPOE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7481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二次函数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像的形状和位置取决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于系数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a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、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b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和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c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ISUFAR+MS-UIGothic"/>
                <a:cs typeface="ISUFAR+MS-UIGothic"/>
              </a:rPr>
              <a:t>二次函数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FF6D1B"/>
                </a:solidFill>
                <a:latin typeface="ISUFAR+MS-UIGothic"/>
                <a:cs typeface="ISUFAR+MS-UIGothic"/>
              </a:rPr>
              <a:t>像的特性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1913572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UFAR+MS-UIGothic"/>
                <a:cs typeface="ISUFAR+MS-UIGothic"/>
              </a:rPr>
              <a:t>当</a:t>
            </a:r>
            <a:r>
              <a:rPr sz="150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a&gt;0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ISUFAR+MS-UIGothic"/>
                <a:cs typeface="ISUFAR+MS-UIGothic"/>
              </a:rPr>
              <a:t>，抛物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ISUFAR+MS-UIGothic"/>
                <a:cs typeface="ISUFAR+MS-UIGothic"/>
              </a:rPr>
              <a:t>开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UFAR+MS-UIGothic"/>
                <a:cs typeface="ISUFAR+MS-UIGothic"/>
              </a:rPr>
              <a:t>口向上；当</a:t>
            </a:r>
            <a:r>
              <a:rPr sz="150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a&lt;0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ISUFAR+MS-UIGothic"/>
                <a:cs typeface="ISUFAR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UFAR+MS-UIGothic"/>
                <a:cs typeface="ISUFAR+MS-UIGothic"/>
              </a:rPr>
              <a:t>抛物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ISUFAR+MS-UIGothic"/>
                <a:cs typeface="ISUFAR+MS-UIGothic"/>
              </a:rPr>
              <a:t>开口向下。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62757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UFAR+MS-UIGothic"/>
                <a:cs typeface="ISUFAR+MS-UIGothic"/>
              </a:rPr>
              <a:t>当</a:t>
            </a:r>
            <a:r>
              <a:rPr sz="150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b=0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ISUFAR+MS-UIGothic"/>
                <a:cs typeface="ISUFAR+MS-UIGothic"/>
              </a:rPr>
              <a:t>，抛物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ISUFAR+MS-UIGothic"/>
                <a:cs typeface="ISUFAR+MS-UIGothic"/>
              </a:rPr>
              <a:t>关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UFAR+MS-UIGothic"/>
                <a:cs typeface="ISUFAR+MS-UIGothic"/>
              </a:rPr>
              <a:t>于</a:t>
            </a:r>
            <a:r>
              <a:rPr sz="150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y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轴对</a:t>
            </a:r>
            <a:r>
              <a:rPr sz="1500">
                <a:solidFill>
                  <a:srgbClr val="000000"/>
                </a:solidFill>
                <a:latin typeface="ISUFAR+MS-UIGothic"/>
                <a:cs typeface="ISUFAR+MS-UIGothic"/>
              </a:rPr>
              <a:t>称；当</a:t>
            </a:r>
            <a:r>
              <a:rPr sz="150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c=0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ISUFAR+MS-UIGothic"/>
                <a:cs typeface="ISUFAR+MS-UIGothic"/>
              </a:rPr>
              <a:t>，抛物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线经过</a:t>
            </a:r>
            <a:r>
              <a:rPr sz="1500">
                <a:solidFill>
                  <a:srgbClr val="000000"/>
                </a:solidFill>
                <a:latin typeface="ISUFAR+MS-UIGothic"/>
                <a:cs typeface="ISUFAR+MS-UIGothic"/>
              </a:rPr>
              <a:t>原点。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47626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UFAR+MS-UIGothic"/>
                <a:cs typeface="ISUFAR+MS-UIGothic"/>
              </a:rPr>
              <a:t>抛物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ISUFAR+MS-UIGothic"/>
                <a:cs typeface="ISUFA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SUFAR+MS-UIGothic"/>
                <a:cs typeface="ISUFAR+MS-UIGothic"/>
              </a:rPr>
              <a:t>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轴为</a:t>
            </a:r>
            <a:r>
              <a:rPr sz="150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x=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-b/2a</a:t>
            </a:r>
            <a:r>
              <a:rPr sz="1500">
                <a:solidFill>
                  <a:srgbClr val="000000"/>
                </a:solidFill>
                <a:latin typeface="ISUFAR+MS-UIGothic"/>
                <a:cs typeface="ISUFAR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顶</a:t>
            </a:r>
            <a:r>
              <a:rPr sz="1500">
                <a:solidFill>
                  <a:srgbClr val="000000"/>
                </a:solidFill>
                <a:latin typeface="ISUFAR+MS-UIGothic"/>
                <a:cs typeface="ISUFAR+MS-UIGothic"/>
              </a:rPr>
              <a:t>点坐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标为</a:t>
            </a:r>
            <a:r>
              <a:rPr sz="150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(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-b/2a,c-b^2/4a)</a:t>
            </a:r>
            <a:r>
              <a:rPr sz="1500">
                <a:solidFill>
                  <a:srgbClr val="000000"/>
                </a:solidFill>
                <a:latin typeface="ISUFAR+MS-UIGothic"/>
                <a:cs typeface="ISUFA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ISUFAR+MS-UIGothic"/>
                <a:cs typeface="ISUFAR+MS-UIGothic"/>
              </a:rPr>
              <a:t>二次函数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FF6D1B"/>
                </a:solidFill>
                <a:latin typeface="ISUFAR+MS-UIGothic"/>
                <a:cs typeface="ISUFAR+MS-UIGothic"/>
              </a:rPr>
              <a:t>像的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绘</a:t>
            </a:r>
            <a:r>
              <a:rPr sz="3000">
                <a:solidFill>
                  <a:srgbClr val="FF6D1B"/>
                </a:solidFill>
                <a:latin typeface="ISUFAR+MS-UIGothic"/>
                <a:cs typeface="ISUFAR+MS-UIGothic"/>
              </a:rPr>
              <a:t>制方法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4381976"/>
            <a:ext cx="2103120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确定抛物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的开口方向和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称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轴</a:t>
            </a: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53179" y="4381976"/>
            <a:ext cx="210312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根据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顶</a:t>
            </a: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点坐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确定抛物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43979" y="4381976"/>
            <a:ext cx="2109481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根据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定的</a:t>
            </a:r>
            <a:r>
              <a:rPr sz="120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x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值计</a:t>
            </a: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算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对应</a:t>
            </a: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的</a:t>
            </a:r>
            <a:r>
              <a:rPr sz="120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y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，并在坐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系上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出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对应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的点。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025" y="4381976"/>
            <a:ext cx="22195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通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平滑的曲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线连</a:t>
            </a: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接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些点，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得到完整的二次函数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853179" y="4656296"/>
            <a:ext cx="10918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ISUFAR+MS-UIGothic"/>
                <a:cs typeface="ISUFAR+MS-UIGothic"/>
              </a:rPr>
              <a:t>位置和形状。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ISUFAR+MS-UIGothic"/>
                <a:cs typeface="ISUFAR+MS-UIGothic"/>
              </a:rPr>
              <a:t>二次函数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图</a:t>
            </a:r>
            <a:r>
              <a:rPr sz="3600">
                <a:solidFill>
                  <a:srgbClr val="C76900"/>
                </a:solidFill>
                <a:latin typeface="ISUFAR+MS-UIGothic"/>
                <a:cs typeface="ISUFAR+MS-UIGothic"/>
              </a:rPr>
              <a:t>像的分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KAUFHV+QBIPOE+MicrosoftYaHei-Bold"/>
                <a:cs typeface="KAUFHV+QBIPOE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ISUFAR+MS-UIGothic"/>
                <a:cs typeface="ISUFAR+MS-UIGothic"/>
              </a:rPr>
              <a:t>开口向上的二次函数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FF6D1B"/>
                </a:solidFill>
                <a:latin typeface="ISUFAR+MS-UIGothic"/>
                <a:cs typeface="ISUFAR+MS-UIGothic"/>
              </a:rPr>
              <a:t>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6704890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开口向上的二次函数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像的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顶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点位于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x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轴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下方，开口朝上，且与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x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轴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有两个交点。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6D1B"/>
                </a:solidFill>
                <a:latin typeface="ISUFAR+MS-UIGothic"/>
                <a:cs typeface="ISUFA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404066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于形式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$f(x) = ax^2 + bx + c$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的二次函数，当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$a &gt; 0$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，抛物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开口向上。此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顶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点的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y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坐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标为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$frac{4ac - b^2}{4a}$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，且当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$x$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小于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顶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点的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$x$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标时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，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$f(x)$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随着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$x$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的增大而减小；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当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$x$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大于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顶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点的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$x$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标时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，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$f(x)$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随着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$x$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的增大而增大。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ISUFAR+MS-UIGothic"/>
                <a:cs typeface="ISUFAR+MS-UIGothic"/>
              </a:rPr>
              <a:t>开口向下的二次函数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FF6D1B"/>
                </a:solidFill>
                <a:latin typeface="ISUFAR+MS-UIGothic"/>
                <a:cs typeface="ISUFAR+MS-UIGothic"/>
              </a:rPr>
              <a:t>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6D1B"/>
                </a:solidFill>
                <a:latin typeface="ISUFAR+MS-UIGothic"/>
                <a:cs typeface="ISUFAR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451811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SUFAR+MS-UIGothic"/>
                <a:cs typeface="ISUFAR+MS-UIGothic"/>
              </a:rPr>
              <a:t>开口向下的二次函数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ISUFAR+MS-UIGothic"/>
                <a:cs typeface="ISUFAR+MS-UIGothic"/>
              </a:rPr>
              <a:t>像的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顶</a:t>
            </a:r>
            <a:r>
              <a:rPr sz="1350">
                <a:solidFill>
                  <a:srgbClr val="FFFFFF"/>
                </a:solidFill>
                <a:latin typeface="ISUFAR+MS-UIGothic"/>
                <a:cs typeface="ISUFAR+MS-UIGothic"/>
              </a:rPr>
              <a:t>点位于</a:t>
            </a:r>
            <a:r>
              <a:rPr sz="1350">
                <a:solidFill>
                  <a:srgbClr val="FFFFFF"/>
                </a:solidFill>
                <a:latin typeface="ICEMSO+JDLRKM+MicrosoftYaHei"/>
                <a:cs typeface="ICEMSO+JDLRKM+MicrosoftYaHei"/>
              </a:rPr>
              <a:t>x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轴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SUFAR+MS-UIGothic"/>
                <a:cs typeface="ISUFAR+MS-UIGothic"/>
              </a:rPr>
              <a:t>上方，开口朝下，且与</a:t>
            </a:r>
            <a:r>
              <a:rPr sz="1350">
                <a:solidFill>
                  <a:srgbClr val="FFFFFF"/>
                </a:solidFill>
                <a:latin typeface="ICEMSO+JDLRKM+MicrosoftYaHei"/>
                <a:cs typeface="ICEMSO+JDLRKM+MicrosoftYaHei"/>
              </a:rPr>
              <a:t>x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轴</a:t>
            </a:r>
            <a:r>
              <a:rPr sz="1350">
                <a:solidFill>
                  <a:srgbClr val="FFFFFF"/>
                </a:solidFill>
                <a:latin typeface="ISUFAR+MS-UIGothic"/>
                <a:cs typeface="ISUFAR+MS-UIGothic"/>
              </a:rPr>
              <a:t>有两个交点。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97948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于形式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8D3300"/>
                </a:solidFill>
                <a:latin typeface="ICEMSO+JDLRKM+MicrosoftYaHei"/>
                <a:cs typeface="ICEMSO+JDLRKM+MicrosoftYaHei"/>
              </a:rPr>
              <a:t>$f(x) = ax^2 + bx + c$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的二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次函数，当</a:t>
            </a:r>
            <a:r>
              <a:rPr sz="1350">
                <a:solidFill>
                  <a:srgbClr val="8D3300"/>
                </a:solidFill>
                <a:latin typeface="ICEMSO+JDLRKM+MicrosoftYaHei"/>
                <a:cs typeface="ICEMSO+JDLRKM+MicrosoftYaHei"/>
              </a:rPr>
              <a:t>$a &lt; 0$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，抛物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开口向下。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此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，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顶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点的</a:t>
            </a:r>
            <a:r>
              <a:rPr sz="1350">
                <a:solidFill>
                  <a:srgbClr val="8D3300"/>
                </a:solidFill>
                <a:latin typeface="ICEMSO+JDLRKM+MicrosoftYaHei"/>
                <a:cs typeface="ICEMSO+JDLRKM+MicrosoftYaHei"/>
              </a:rPr>
              <a:t>y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坐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标为</a:t>
            </a:r>
            <a:r>
              <a:rPr sz="1350">
                <a:solidFill>
                  <a:srgbClr val="8D3300"/>
                </a:solidFill>
                <a:latin typeface="ICEMSO+JDLRKM+MicrosoftYaHei"/>
                <a:cs typeface="ICEMSO+JDLRKM+MicrosoftYaHei"/>
              </a:rPr>
              <a:t>$frac{4ac -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KAUFHV+QBIPOE+MicrosoftYaHei-Bold"/>
                <a:cs typeface="KAUFHV+QBIPOE+MicrosoftYaHei-Bold"/>
              </a:rPr>
              <a:t>VS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41309" y="4071473"/>
            <a:ext cx="3493413" cy="13653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ICEMSO+JDLRKM+MicrosoftYaHei"/>
                <a:cs typeface="ICEMSO+JDLRKM+MicrosoftYaHei"/>
              </a:rPr>
              <a:t>b^2}{4a}$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，且当</a:t>
            </a:r>
            <a:r>
              <a:rPr sz="1350">
                <a:solidFill>
                  <a:srgbClr val="8D3300"/>
                </a:solidFill>
                <a:latin typeface="ICEMSO+JDLRKM+MicrosoftYaHei"/>
                <a:cs typeface="ICEMSO+JDLRKM+MicrosoftYaHei"/>
              </a:rPr>
              <a:t>$x$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小于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顶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点的</a:t>
            </a:r>
            <a:r>
              <a:rPr sz="1350">
                <a:solidFill>
                  <a:srgbClr val="8D3300"/>
                </a:solidFill>
                <a:latin typeface="ICEMSO+JDLRKM+MicrosoftYaHei"/>
                <a:cs typeface="ICEMSO+JDLRKM+MicrosoftYaHei"/>
              </a:rPr>
              <a:t>$x$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坐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标时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，</a:t>
            </a:r>
            <a:r>
              <a:rPr sz="1350">
                <a:solidFill>
                  <a:srgbClr val="8D3300"/>
                </a:solidFill>
                <a:latin typeface="ICEMSO+JDLRKM+MicrosoftYaHei"/>
                <a:cs typeface="ICEMSO+JDLRKM+MicrosoftYaHei"/>
              </a:rPr>
              <a:t>$f(x)$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的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随着</a:t>
            </a:r>
            <a:r>
              <a:rPr sz="1350">
                <a:solidFill>
                  <a:srgbClr val="8D3300"/>
                </a:solidFill>
                <a:latin typeface="ICEMSO+JDLRKM+MicrosoftYaHei"/>
                <a:cs typeface="ICEMSO+JDLRKM+MicrosoftYaHei"/>
              </a:rPr>
              <a:t>$x$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的增大而增大；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当</a:t>
            </a:r>
            <a:r>
              <a:rPr sz="1350">
                <a:solidFill>
                  <a:srgbClr val="8D3300"/>
                </a:solidFill>
                <a:latin typeface="ICEMSO+JDLRKM+MicrosoftYaHei"/>
                <a:cs typeface="ICEMSO+JDLRKM+MicrosoftYaHei"/>
              </a:rPr>
              <a:t>$x$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大于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顶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点的</a:t>
            </a:r>
            <a:r>
              <a:rPr sz="1350">
                <a:solidFill>
                  <a:srgbClr val="8D3300"/>
                </a:solidFill>
                <a:latin typeface="ICEMSO+JDLRKM+MicrosoftYaHei"/>
                <a:cs typeface="ICEMSO+JDLRKM+MicrosoftYaHei"/>
              </a:rPr>
              <a:t>$x$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坐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标时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，</a:t>
            </a:r>
            <a:r>
              <a:rPr sz="1350">
                <a:solidFill>
                  <a:srgbClr val="8D3300"/>
                </a:solidFill>
                <a:latin typeface="ICEMSO+JDLRKM+MicrosoftYaHei"/>
                <a:cs typeface="ICEMSO+JDLRKM+MicrosoftYaHei"/>
              </a:rPr>
              <a:t>$f(x)$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的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随着</a:t>
            </a:r>
            <a:r>
              <a:rPr sz="1350">
                <a:solidFill>
                  <a:srgbClr val="8D3300"/>
                </a:solidFill>
                <a:latin typeface="ICEMSO+JDLRKM+MicrosoftYaHei"/>
                <a:cs typeface="ICEMSO+JDLRKM+MicrosoftYaHei"/>
              </a:rPr>
              <a:t>$x$</a:t>
            </a:r>
            <a:r>
              <a:rPr sz="1350">
                <a:solidFill>
                  <a:srgbClr val="8D3300"/>
                </a:solidFill>
                <a:latin typeface="ISUFAR+MS-UIGothic"/>
                <a:cs typeface="ISUFAR+MS-UIGothic"/>
              </a:rPr>
              <a:t>的增大而减小。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顶</a:t>
            </a:r>
            <a:r>
              <a:rPr sz="3000">
                <a:solidFill>
                  <a:srgbClr val="FF6D1B"/>
                </a:solidFill>
                <a:latin typeface="ISUFAR+MS-UIGothic"/>
                <a:cs typeface="ISUFAR+MS-UIGothic"/>
              </a:rPr>
              <a:t>点在原点的二次函数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FF6D1B"/>
                </a:solidFill>
                <a:latin typeface="ISUFAR+MS-UIGothic"/>
                <a:cs typeface="ISUFAR+MS-UIGothic"/>
              </a:rPr>
              <a:t>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79671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顶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点在原点的二次函数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原点，且关于原点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6D1B"/>
                </a:solidFill>
                <a:latin typeface="ISUFAR+MS-UIGothic"/>
                <a:cs typeface="ISUFA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8972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于形式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$f(x) = ax^2 + c$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的二次函数，当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$b = 0$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抛物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顶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点位于原点。此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，抛物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线经过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原点，且关于原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称。当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$a &gt; 0$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，抛物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开口向上；当</a:t>
            </a:r>
            <a:r>
              <a:rPr sz="1350">
                <a:solidFill>
                  <a:srgbClr val="000000"/>
                </a:solidFill>
                <a:latin typeface="ICEMSO+JDLRKM+MicrosoftYaHei"/>
                <a:cs typeface="ICEMSO+JDLRKM+MicrosoftYaHei"/>
              </a:rPr>
              <a:t>$a &lt; 0$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，抛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ISUFAR+MS-UIGothic"/>
                <a:cs typeface="ISUFAR+MS-UIGothic"/>
              </a:rPr>
              <a:t>开口向下。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https://d.book118.com/706221223240010051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ISUFAR+MS-UIGothic</vt:lpstr>
      <vt:lpstr>SimSun</vt:lpstr>
      <vt:lpstr>Times New Roman</vt:lpstr>
      <vt:lpstr>TPOFEB+JADLSE+ArialMT</vt:lpstr>
      <vt:lpstr>KAUFHV+QBIPOE+MicrosoftYaHei-Bold</vt:lpstr>
      <vt:lpstr>ICEMSO+JDLRKM+MicrosoftYaHei</vt:lpstr>
      <vt:lpstr>KSWMLJ+JDLRKM+MicrosoftYaHei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2024-09-18T01:09:21.848</cp:lastPrinted>
  <dcterms:created xsi:type="dcterms:W3CDTF">2024-09-17T17:09:21Z</dcterms:created>
  <dcterms:modified xsi:type="dcterms:W3CDTF">2024-09-17T17:09:23Z</dcterms:modified>
</cp:coreProperties>
</file>