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36C015-6A57-4B3C-A617-69CF4442EC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FBFACF2-E6E9-4D6C-94F0-690AA9B724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590191C-F158-4C98-A117-1EEDE41BFF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AC07912-64A8-4169-BAB1-41151AE4DB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E154DE3-5B15-434F-B032-E5ED48A5D4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B513692-806D-4130-8CD3-355B78892C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A5DF473-9AAA-456F-98E6-7915C29194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2CE6D29-0231-4558-A02A-491072780D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E6A1F11-336A-485B-90C7-AF8DBE70AA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C70E1FB-A820-4242-850B-82494E84EE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D742FD7-7C13-4584-9D06-9916002648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6"/>
          <p:cNvPicPr>
            <a:picLocks noChangeAspect="1"/>
          </p:cNvPicPr>
          <p:nvPr userDrawn="1"/>
        </p:nvPicPr>
        <p:blipFill>
          <a:blip r:embed="rId1"/>
          <a:srcRect l="25000" r="25000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1695" y="5544503"/>
            <a:ext cx="4224233" cy="923330"/>
          </a:xfrm>
        </p:spPr>
        <p:txBody>
          <a:bodyPr wrap="none" anchor="b">
            <a:spAutoFit/>
          </a:bodyPr>
          <a:lstStyle>
            <a:lvl1pPr algn="l">
              <a:defRPr sz="6000" b="0" i="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1695" y="5051672"/>
            <a:ext cx="1980029" cy="4801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2800" b="0" i="0" spc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bg>
      <p:bgPr>
        <a:solidFill>
          <a:schemeClr val="bg1">
            <a:lumMod val="95000"/>
          </a:schemeClr>
        </a:solidFill>
        <a:effectLst/>
      </p:bgPr>
    </p:bg>
    <p:spTree>
      <p:nvGrpSpPr>
        <p:cNvPr id="5" name=""/>
        <p:cNvGrpSpPr/>
        <p:nvPr/>
      </p:nvGrpSpPr>
      <p:grpSpPr>
        <a:xfrm>
          <a:off x="0" y="0"/>
          <a:ext cx="0" cy="0"/>
        </a:xfrm>
      </p:grpSpPr>
      <p:sp>
        <p:nvSpPr>
          <p:cNvPr id="6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7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bg>
      <p:bgPr>
        <a:solidFill>
          <a:schemeClr val="bg1">
            <a:lumMod val="95000"/>
          </a:schemeClr>
        </a:solidFill>
        <a:effectLst/>
      </p:bgPr>
    </p:bg>
    <p:spTree>
      <p:nvGrpSpPr>
        <p:cNvPr id="11" name=""/>
        <p:cNvGrpSpPr/>
        <p:nvPr/>
      </p:nvGrpSpPr>
      <p:grpSpPr>
        <a:xfrm>
          <a:off x="0" y="0"/>
          <a:ext cx="0" cy="0"/>
        </a:xfrm>
      </p:grpSpPr>
      <p:sp>
        <p:nvSpPr>
          <p:cNvPr id="1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5" name="图片 2"/>
          <p:cNvPicPr>
            <a:picLocks noChangeAspect="1"/>
          </p:cNvPicPr>
          <p:nvPr userDrawn="1"/>
        </p:nvPicPr>
        <p:blipFill>
          <a:blip r:embed="rId1"/>
          <a:srcRect l="25000" r="25000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solidFill>
          <a:schemeClr val="bg1">
            <a:lumMod val="95000"/>
          </a:schemeClr>
        </a:solidFill>
        <a:effectLst/>
      </p:bgPr>
    </p:bg>
    <p:spTree>
      <p:nvGrpSpPr>
        <p:cNvPr id="16" name=""/>
        <p:cNvGrpSpPr/>
        <p:nvPr/>
      </p:nvGrpSpPr>
      <p:grpSpPr>
        <a:xfrm>
          <a:off x="0" y="0"/>
          <a:ext cx="0" cy="0"/>
        </a:xfrm>
      </p:grpSpPr>
      <p:pic>
        <p:nvPicPr>
          <p:cNvPr id="17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8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>
                  <a:lumMod val="95000"/>
                </a:schemeClr>
              </a:gs>
              <a:gs pos="100000">
                <a:schemeClr val="bg1">
                  <a:lumMod val="95000"/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9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0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1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bg>
      <p:bgPr>
        <a:solidFill>
          <a:schemeClr val="bg1">
            <a:lumMod val="95000"/>
          </a:schemeClr>
        </a:solidFill>
        <a:effectLst/>
      </p:bgPr>
    </p:bg>
    <p:spTree>
      <p:nvGrpSpPr>
        <p:cNvPr id="22" name=""/>
        <p:cNvGrpSpPr/>
        <p:nvPr/>
      </p:nvGrpSpPr>
      <p:grpSpPr>
        <a:xfrm>
          <a:off x="0" y="0"/>
          <a:ext cx="0" cy="0"/>
        </a:xfrm>
      </p:grpSpPr>
      <p:sp>
        <p:nvSpPr>
          <p:cNvPr id="23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4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5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bg>
      <p:bgPr>
        <a:solidFill>
          <a:schemeClr val="bg1">
            <a:lumMod val="95000"/>
          </a:schemeClr>
        </a:solidFill>
        <a:effectLst/>
      </p:bgPr>
    </p:bg>
    <p:spTree>
      <p:nvGrpSpPr>
        <p:cNvPr id="26" name=""/>
        <p:cNvGrpSpPr/>
        <p:nvPr/>
      </p:nvGrpSpPr>
      <p:grpSpPr>
        <a:xfrm>
          <a:off x="0" y="0"/>
          <a:ext cx="0" cy="0"/>
        </a:xfrm>
      </p:grpSpPr>
      <p:pic>
        <p:nvPicPr>
          <p:cNvPr id="27" name="图片 2"/>
          <p:cNvPicPr>
            <a:picLocks noChangeAspect="1"/>
          </p:cNvPicPr>
          <p:nvPr userDrawn="1"/>
        </p:nvPicPr>
        <p:blipFill>
          <a:blip r:embed="rId1"/>
          <a:srcRect l="25000" r="25000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sp>
        <p:nvSpPr>
          <p:cNvPr id="29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0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1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2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2023/11/22</a:t>
            </a:fld>
            <a:endParaRPr lang="en-US" altLang="zh-CN"/>
          </a:p>
        </p:txBody>
      </p:sp>
      <p:sp>
        <p:nvSpPr>
          <p:cNvPr id="3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4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5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0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1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06232030222010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出入院护理操作流程PPT\n## 1.出入院护理概述及重要性\n### 1.1出入院护理的定义与目标\n### 1.2出入院护理的重要性及影响\n### 1.3出入院护理与整体护理的关系\n## 2.入院护理操作流程\n### 2.1入院评估与接待\n### 2.2入院宣教与指导\n### 2.3入院护理措施的实施\n## 3.出院护理操作流程\n### 3.1出院评估与指导\n### 3.2出院宣教与注意事项\n### 3.3出院护理措施的实施\n## 4.特殊情况下的出入院护理\n### 4.1急诊入院患者的护理\n### 4.2慢性病患者出入院护理\n### 4.3重症患者出入院护理\n## 5.出入院护理中的沟通与协作\n### 5.1护理人员与患者的沟通技巧\n### 5.2护理人员与其他医护人员的协作\n### 5.3护理人员与患者家属的沟通与协作\n## 6.出入院护理的质量管理与持续改进\n### 6.1出入院护理的质量评估与监控\n### 6.2出入院护理问题的识别与改进\n### 6.3出入院护理持续改进的策略与方法\n&quot;,&quot;templateId&quot;:&quot;1conbzikijrczy9ypxfn8ygnta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4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1695" y="5553433"/>
            <a:ext cx="9931400" cy="914400"/>
          </a:xfrm>
        </p:spPr>
        <p:txBody>
          <a:bodyPr vert="horz" wrap="square" lIns="91440" tIns="45720" rIns="91440" bIns="45720" anchor="t">
            <a:spAutoFit/>
          </a:bodyPr>
          <a:lstStyle/>
          <a:p>
            <a:pPr>
              <a:buNone/>
            </a:pPr>
            <a:r>
              <a:rPr lang="zh-CN"/>
              <a:t>出入院护理操作流程PPT</a:t>
            </a:r>
            <a:endParaRPr lang="zh-CN"/>
          </a:p>
        </p:txBody>
      </p:sp>
      <p:sp>
        <p:nvSpPr>
          <p:cNvPr id="3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391695" y="5051672"/>
            <a:ext cx="5848350" cy="482600"/>
          </a:xfrm>
        </p:spPr>
        <p:txBody>
          <a:bodyPr>
            <a:normAutofit/>
          </a:bodyPr>
          <a:lstStyle/>
          <a:p>
            <a:r>
              <a:rPr lang="en-US"/>
              <a:t>TENCENT DOCS SMART CREATE</a:t>
            </a:r>
            <a:endParaRPr lang="zh-CN" spc="0">
              <a:solidFill>
                <a:schemeClr val="bg1">
                  <a:lumMod val="50000"/>
                  <a:alpha val="100000"/>
                </a:schemeClr>
              </a:solidFill>
            </a:endParaRPr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effectLst/>
                <a:latin typeface="+mj-ea"/>
                <a:ea typeface="+mj-ea"/>
              </a:rPr>
              <a:t>CREATE TOGETHER</a:t>
            </a:r>
            <a:endParaRPr kumimoji="1" lang="en-US" altLang="zh-CN" spc="80">
              <a:latin typeface="+mj-ea"/>
              <a:ea typeface="+mj-ea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314921" y="6131138"/>
            <a:ext cx="1484381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solidFill>
                  <a:schemeClr val="bg1"/>
                </a:solidFill>
                <a:effectLst/>
              </a:rPr>
              <a:t>TENCENT</a:t>
            </a:r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r>
              <a:rPr lang="en-US" altLang="zh-CN" spc="80">
                <a:solidFill>
                  <a:schemeClr val="bg1"/>
                </a:solidFill>
                <a:effectLst/>
              </a:rPr>
              <a:t>DOCS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72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8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9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346592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出入院护理概述及重要性</a:t>
            </a:r>
            <a:endParaRPr/>
          </a:p>
        </p:txBody>
      </p:sp>
      <p:sp>
        <p:nvSpPr>
          <p:cNvPr id="130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01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5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16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1" y="3146904"/>
            <a:ext cx="10820399" cy="3287791"/>
            <a:chOff x="685801" y="3146904"/>
            <a:chExt cx="10820399" cy="3287791"/>
          </a:xfrm>
        </p:grpSpPr>
        <p:grpSp>
          <p:nvGrpSpPr>
            <p:cNvPr id="217" name=""/>
            <p:cNvGrpSpPr/>
            <p:nvPr/>
          </p:nvGrpSpPr>
          <p:grpSpPr>
            <a:xfrm>
              <a:off x="685801" y="3146904"/>
              <a:ext cx="4207178" cy="3287791"/>
              <a:chOff x="685801" y="3146904"/>
              <a:chExt cx="4207178" cy="3287791"/>
            </a:xfrm>
          </p:grpSpPr>
          <p:sp>
            <p:nvSpPr>
              <p:cNvPr id="218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1" y="3146904"/>
                <a:ext cx="4207178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出入院护理是指患者在住院期间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1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909877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进行的护理服务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以满足患者的需求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提高患者的生活质量</a:t>
                </a:r>
                <a:endParaRPr/>
              </a:p>
            </p:txBody>
          </p:sp>
        </p:grpSp>
        <p:grpSp>
          <p:nvGrpSpPr>
            <p:cNvPr id="220" name=""/>
            <p:cNvGrpSpPr/>
            <p:nvPr/>
          </p:nvGrpSpPr>
          <p:grpSpPr>
            <a:xfrm>
              <a:off x="4408278" y="3146904"/>
              <a:ext cx="3798485" cy="3287791"/>
              <a:chOff x="4408278" y="3146904"/>
              <a:chExt cx="3798485" cy="3287791"/>
            </a:xfrm>
          </p:grpSpPr>
          <p:sp>
            <p:nvSpPr>
              <p:cNvPr id="221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4408278" y="3146904"/>
                <a:ext cx="3798485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出入院护理的目标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2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4444300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确保患者安全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促进患者康复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提高患者满意度</a:t>
                </a:r>
                <a:endParaRPr/>
              </a:p>
            </p:txBody>
          </p:sp>
        </p:grpSp>
        <p:grpSp>
          <p:nvGrpSpPr>
            <p:cNvPr id="223" name=""/>
            <p:cNvGrpSpPr/>
            <p:nvPr/>
          </p:nvGrpSpPr>
          <p:grpSpPr>
            <a:xfrm>
              <a:off x="7707715" y="3146904"/>
              <a:ext cx="3798485" cy="3287791"/>
              <a:chOff x="7707715" y="3146904"/>
              <a:chExt cx="3798485" cy="3287791"/>
            </a:xfrm>
          </p:grpSpPr>
          <p:sp>
            <p:nvSpPr>
              <p:cNvPr id="224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7707715" y="3146904"/>
                <a:ext cx="3798485" cy="1296000"/>
              </a:xfrm>
              <a:prstGeom prst="chevron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出入院护理的范围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2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78723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入院评估与接待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入院宣教与指导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入院护理措施的实施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出院评估与指导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出院宣教与注意事项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出院护理措施的实施</a:t>
                </a:r>
                <a:endParaRPr/>
              </a:p>
            </p:txBody>
          </p:sp>
        </p:grpSp>
      </p:grpSp>
      <p:sp>
        <p:nvSpPr>
          <p:cNvPr id="22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出入院护理的定义与目标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7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2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出入院护理的重要性及影响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29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30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31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出入院护理的重要性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关系到患者的治疗效果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影响患者的康复进程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降低患者并发症的发生率</a:t>
                </a:r>
                <a:endParaRPr/>
              </a:p>
            </p:txBody>
          </p:sp>
          <p:pic>
            <p:nvPicPr>
              <p:cNvPr id="23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35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36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出入院护理的影响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提高患者对疾病的认知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增强患者的自我管理能力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提高患者及家属对护理服务的满意度</a:t>
                </a:r>
                <a:endParaRPr/>
              </a:p>
            </p:txBody>
          </p:sp>
          <p:pic>
            <p:nvPicPr>
              <p:cNvPr id="23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4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4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4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4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出入院护理是整体护理的重要组成部分</a:t>
                </a:r>
                <a:endParaRPr/>
              </a:p>
            </p:txBody>
          </p:sp>
          <p:sp>
            <p:nvSpPr>
              <p:cNvPr id="24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为患者提供全面的护理服务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促进患者的身心健康</a:t>
                </a:r>
                <a:endParaRPr/>
              </a:p>
            </p:txBody>
          </p:sp>
          <p:sp>
            <p:nvSpPr>
              <p:cNvPr id="24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4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5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5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出入院护理与整体护理的关联</a:t>
                </a:r>
                <a:endParaRPr/>
              </a:p>
            </p:txBody>
          </p:sp>
          <p:sp>
            <p:nvSpPr>
              <p:cNvPr id="25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出入院护理是整体护理的起点和终点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出入院护理的质量影响整体护理的质量</a:t>
                </a:r>
                <a:endParaRPr/>
              </a:p>
            </p:txBody>
          </p:sp>
          <p:sp>
            <p:nvSpPr>
              <p:cNvPr id="25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5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出入院护理与整体护理的关系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8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59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346592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入院护理操作流程</a:t>
            </a:r>
            <a:endParaRPr/>
          </a:p>
        </p:txBody>
      </p:sp>
      <p:sp>
        <p:nvSpPr>
          <p:cNvPr id="260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02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62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263" name="Group 551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328795" y="1294832"/>
            <a:ext cx="6099220" cy="4768654"/>
            <a:chOff x="5328795" y="1294832"/>
            <a:chExt cx="6099220" cy="4768654"/>
          </a:xfrm>
        </p:grpSpPr>
        <p:grpSp>
          <p:nvGrpSpPr>
            <p:cNvPr id="264" name="Group 3"/>
            <p:cNvGrpSpPr/>
            <p:nvPr/>
          </p:nvGrpSpPr>
          <p:grpSpPr>
            <a:xfrm>
              <a:off x="5328795" y="1294832"/>
              <a:ext cx="6099220" cy="1468186"/>
              <a:chOff x="5328795" y="1294832"/>
              <a:chExt cx="6099220" cy="1468186"/>
            </a:xfrm>
          </p:grpSpPr>
          <p:sp>
            <p:nvSpPr>
              <p:cNvPr id="265" name="AutoShape 4"/>
              <p:cNvSpPr/>
              <p:nvPr/>
            </p:nvSpPr>
            <p:spPr>
              <a:xfrm>
                <a:off x="5328795" y="1294832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6" name="TextBox 5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1424361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入院评估的内容</a:t>
                </a:r>
                <a:endParaRPr/>
              </a:p>
            </p:txBody>
          </p:sp>
          <p:sp>
            <p:nvSpPr>
              <p:cNvPr id="267" name="TextBox 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1806799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患者的生命体征   -患者的病史
  -患者的身体状况</a:t>
                </a:r>
                <a:endParaRPr/>
              </a:p>
            </p:txBody>
          </p:sp>
        </p:grpSp>
        <p:grpSp>
          <p:nvGrpSpPr>
            <p:cNvPr id="268" name="Group 8"/>
            <p:cNvGrpSpPr/>
            <p:nvPr/>
          </p:nvGrpSpPr>
          <p:grpSpPr>
            <a:xfrm>
              <a:off x="5328795" y="2945066"/>
              <a:ext cx="6099220" cy="1468186"/>
              <a:chOff x="5328795" y="2945066"/>
              <a:chExt cx="6099220" cy="1468186"/>
            </a:xfrm>
          </p:grpSpPr>
          <p:sp>
            <p:nvSpPr>
              <p:cNvPr id="269" name="AutoShape 9"/>
              <p:cNvSpPr/>
              <p:nvPr/>
            </p:nvSpPr>
            <p:spPr>
              <a:xfrm>
                <a:off x="5328795" y="2945066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0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3074595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入院评估的方法</a:t>
                </a:r>
                <a:endParaRPr/>
              </a:p>
            </p:txBody>
          </p:sp>
          <p:sp>
            <p:nvSpPr>
              <p:cNvPr id="271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3457032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观察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问诊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检查</a:t>
                </a:r>
                <a:endParaRPr/>
              </a:p>
            </p:txBody>
          </p:sp>
        </p:grpSp>
        <p:grpSp>
          <p:nvGrpSpPr>
            <p:cNvPr id="272" name="Group 13"/>
            <p:cNvGrpSpPr/>
            <p:nvPr/>
          </p:nvGrpSpPr>
          <p:grpSpPr>
            <a:xfrm>
              <a:off x="5328795" y="4595300"/>
              <a:ext cx="6099220" cy="1468186"/>
              <a:chOff x="5328795" y="4595300"/>
              <a:chExt cx="6099220" cy="1468186"/>
            </a:xfrm>
          </p:grpSpPr>
          <p:sp>
            <p:nvSpPr>
              <p:cNvPr id="273" name="AutoShape 14"/>
              <p:cNvSpPr/>
              <p:nvPr/>
            </p:nvSpPr>
            <p:spPr>
              <a:xfrm>
                <a:off x="5328795" y="4595300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4" name="TextBox 15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4724828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入院接待的措施</a:t>
                </a:r>
                <a:endParaRPr/>
              </a:p>
            </p:txBody>
          </p:sp>
          <p:sp>
            <p:nvSpPr>
              <p:cNvPr id="275" name="TextBox 1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5107266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安排床位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介绍病房环境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提供相关便民服务</a:t>
                </a:r>
                <a:endParaRPr/>
              </a:p>
            </p:txBody>
          </p:sp>
        </p:grpSp>
      </p:grpSp>
      <p:sp>
        <p:nvSpPr>
          <p:cNvPr id="27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入院评估与接待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77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78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>
              <a:gd name="adj" fmla="val 6169"/>
            </a:avLst>
          </a:prstGeom>
        </p:spPr>
      </p:pic>
      <p:grpSp>
        <p:nvGrpSpPr>
          <p:cNvPr id="279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660396" y="1892786"/>
            <a:ext cx="5622868" cy="4617939"/>
            <a:chOff x="660396" y="1892786"/>
            <a:chExt cx="5622868" cy="4617939"/>
          </a:xfrm>
        </p:grpSpPr>
        <p:grpSp>
          <p:nvGrpSpPr>
            <p:cNvPr id="280" name="组合 4"/>
            <p:cNvGrpSpPr/>
            <p:nvPr/>
          </p:nvGrpSpPr>
          <p:grpSpPr>
            <a:xfrm>
              <a:off x="660396" y="1892786"/>
              <a:ext cx="5622867" cy="1446014"/>
              <a:chOff x="571500" y="1815543"/>
              <a:chExt cx="5622867" cy="1446014"/>
            </a:xfrm>
          </p:grpSpPr>
          <p:sp>
            <p:nvSpPr>
              <p:cNvPr id="281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入院宣教的内容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82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疾病相关知识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治疗方法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护理措施</a:t>
                </a:r>
                <a:endParaRPr/>
              </a:p>
            </p:txBody>
          </p:sp>
          <p:sp>
            <p:nvSpPr>
              <p:cNvPr id="283" name="椭圆 7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84" name="组合 8"/>
            <p:cNvGrpSpPr/>
            <p:nvPr/>
          </p:nvGrpSpPr>
          <p:grpSpPr>
            <a:xfrm>
              <a:off x="660396" y="3478749"/>
              <a:ext cx="5622868" cy="1446014"/>
              <a:chOff x="571500" y="1815543"/>
              <a:chExt cx="5622868" cy="1446014"/>
            </a:xfrm>
          </p:grpSpPr>
          <p:sp>
            <p:nvSpPr>
              <p:cNvPr id="285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入院宣教的方式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86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口头讲解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发放宣传资料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视频演示</a:t>
                </a:r>
                <a:endParaRPr/>
              </a:p>
            </p:txBody>
          </p:sp>
          <p:sp>
            <p:nvSpPr>
              <p:cNvPr id="287" name="椭圆 11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88" name="组合 12"/>
            <p:cNvGrpSpPr/>
            <p:nvPr/>
          </p:nvGrpSpPr>
          <p:grpSpPr>
            <a:xfrm>
              <a:off x="660396" y="5064711"/>
              <a:ext cx="5622867" cy="1446014"/>
              <a:chOff x="571500" y="1815543"/>
              <a:chExt cx="5622867" cy="1446014"/>
            </a:xfrm>
          </p:grpSpPr>
          <p:sp>
            <p:nvSpPr>
              <p:cNvPr id="289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入院指导的措施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90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7999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生活指导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药物指导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检查指导</a:t>
                </a:r>
                <a:endParaRPr/>
              </a:p>
            </p:txBody>
          </p:sp>
          <p:sp>
            <p:nvSpPr>
              <p:cNvPr id="291" name="椭圆 15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9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入院宣教与指导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3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9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入院护理措施的实施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95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96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97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9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入院护理措施的种类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9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基本生活护理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治疗护理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心理护理</a:t>
                </a:r>
                <a:endParaRPr/>
              </a:p>
            </p:txBody>
          </p:sp>
          <p:pic>
            <p:nvPicPr>
              <p:cNvPr id="300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301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302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0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入院护理措施的实施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0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根据患者的需求制定护理计划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合理安排护理人员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定期评估护理效果</a:t>
                </a:r>
                <a:endParaRPr/>
              </a:p>
            </p:txBody>
          </p:sp>
          <p:pic>
            <p:nvPicPr>
              <p:cNvPr id="305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346592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出院护理操作流程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03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1" name="AutoShape 2"/>
          <p:cNvSpPr/>
          <p:nvPr/>
        </p:nvSpPr>
        <p:spPr>
          <a:xfrm>
            <a:off x="3470003" y="1095611"/>
            <a:ext cx="5251994" cy="5251994"/>
          </a:xfrm>
          <a:prstGeom prst="ellipse">
            <a:avLst/>
          </a:prstGeom>
          <a:gradFill>
            <a:gsLst>
              <a:gs pos="0">
                <a:schemeClr val="accent2">
                  <a:alpha val="40000"/>
                  <a:lumMod val="60000"/>
                  <a:lumOff val="40000"/>
                </a:schemeClr>
              </a:gs>
              <a:gs pos="100000">
                <a:schemeClr val="accent2">
                  <a:alpha val="40000"/>
                </a:schemeClr>
              </a:gs>
            </a:gsLst>
            <a:lin ang="0"/>
          </a:gra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2" name="AutoShape 3"/>
          <p:cNvSpPr/>
          <p:nvPr/>
        </p:nvSpPr>
        <p:spPr>
          <a:xfrm>
            <a:off x="3637982" y="1263590"/>
            <a:ext cx="4916037" cy="4916037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3" name="AutoShape 4"/>
          <p:cNvSpPr/>
          <p:nvPr/>
        </p:nvSpPr>
        <p:spPr>
          <a:xfrm>
            <a:off x="4282803" y="1908411"/>
            <a:ext cx="3626394" cy="362639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pic>
        <p:nvPicPr>
          <p:cNvPr id="14" name="Picture 5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4796012" y="2421620"/>
            <a:ext cx="2599976" cy="2599976"/>
          </a:xfrm>
          <a:prstGeom prst="ellipse">
            <a:avLst/>
          </a:prstGeom>
        </p:spPr>
      </p:pic>
      <p:grpSp>
        <p:nvGrpSpPr>
          <p:cNvPr id="15" name="Group 807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39110" y="1063099"/>
            <a:ext cx="11020552" cy="5284506"/>
            <a:chOff x="539110" y="1063099"/>
            <a:chExt cx="11020552" cy="5284506"/>
          </a:xfrm>
        </p:grpSpPr>
        <p:grpSp>
          <p:nvGrpSpPr>
            <p:cNvPr id="16" name="Group 808"/>
            <p:cNvGrpSpPr/>
            <p:nvPr/>
          </p:nvGrpSpPr>
          <p:grpSpPr>
            <a:xfrm>
              <a:off x="9146662" y="1063099"/>
              <a:ext cx="2413000" cy="2767131"/>
              <a:chOff x="9146662" y="1063099"/>
              <a:chExt cx="2413000" cy="2767131"/>
            </a:xfrm>
          </p:grpSpPr>
          <p:sp>
            <p:nvSpPr>
              <p:cNvPr id="17" name="TextBox 1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146662" y="1612351"/>
                <a:ext cx="2228850" cy="221787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患者的身体状况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患者的康复进度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患者的生活自理能力</a:t>
                </a:r>
                <a:endParaRPr/>
              </a:p>
            </p:txBody>
          </p:sp>
          <p:sp>
            <p:nvSpPr>
              <p:cNvPr id="18" name="TextBox 14" descr="{&quot;isTemplate&quot;:true,&quot;type&quot;:&quot;title&quot;,&quot;canOmit&quot;:false,&quot;range&quot;:0}"/>
              <p:cNvSpPr txBox="1"/>
              <p:nvPr/>
            </p:nvSpPr>
            <p:spPr>
              <a:xfrm>
                <a:off x="9146662" y="1063099"/>
                <a:ext cx="2413000" cy="4127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出院评估的内容</a:t>
                </a:r>
                <a:endParaRPr/>
              </a:p>
            </p:txBody>
          </p:sp>
        </p:grpSp>
        <p:grpSp>
          <p:nvGrpSpPr>
            <p:cNvPr id="19" name="Group 811"/>
            <p:cNvGrpSpPr/>
            <p:nvPr/>
          </p:nvGrpSpPr>
          <p:grpSpPr>
            <a:xfrm>
              <a:off x="9146662" y="3977215"/>
              <a:ext cx="2413000" cy="2370390"/>
              <a:chOff x="9146662" y="3977216"/>
              <a:chExt cx="2413000" cy="2370390"/>
            </a:xfrm>
          </p:grpSpPr>
          <p:sp>
            <p:nvSpPr>
              <p:cNvPr id="20" name="TextBox 15" descr="{&quot;isTemplate&quot;:true,&quot;type&quot;:&quot;title&quot;,&quot;canOmit&quot;:false,&quot;range&quot;:0}"/>
              <p:cNvSpPr txBox="1"/>
              <p:nvPr/>
            </p:nvSpPr>
            <p:spPr>
              <a:xfrm>
                <a:off x="9146662" y="3977216"/>
                <a:ext cx="2413000" cy="4127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出院评估的方法</a:t>
                </a:r>
                <a:endParaRPr/>
              </a:p>
            </p:txBody>
          </p:sp>
          <p:sp>
            <p:nvSpPr>
              <p:cNvPr id="21" name="TextBox 1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146662" y="4535997"/>
                <a:ext cx="2228850" cy="18116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观察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问诊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检查</a:t>
                </a:r>
                <a:endParaRPr/>
              </a:p>
            </p:txBody>
          </p:sp>
        </p:grpSp>
        <p:grpSp>
          <p:nvGrpSpPr>
            <p:cNvPr id="22" name="Group 814"/>
            <p:cNvGrpSpPr/>
            <p:nvPr/>
          </p:nvGrpSpPr>
          <p:grpSpPr>
            <a:xfrm>
              <a:off x="539110" y="3172356"/>
              <a:ext cx="2413000" cy="2333785"/>
              <a:chOff x="539110" y="3172356"/>
              <a:chExt cx="2413000" cy="2333785"/>
            </a:xfrm>
          </p:grpSpPr>
          <p:sp>
            <p:nvSpPr>
              <p:cNvPr id="23" name="TextBox 12" descr="{&quot;isTemplate&quot;:true,&quot;type&quot;:&quot;title&quot;,&quot;canOmit&quot;:false,&quot;range&quot;:0}"/>
              <p:cNvSpPr txBox="1"/>
              <p:nvPr/>
            </p:nvSpPr>
            <p:spPr>
              <a:xfrm>
                <a:off x="539110" y="3172356"/>
                <a:ext cx="2413000" cy="4127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出院指导的措施</a:t>
                </a:r>
                <a:endParaRPr/>
              </a:p>
            </p:txBody>
          </p:sp>
          <p:sp>
            <p:nvSpPr>
              <p:cNvPr id="24" name="TextBox 1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39110" y="3796745"/>
                <a:ext cx="2228850" cy="1709396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药物指导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生活指导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复查指导</a:t>
                </a:r>
                <a:endParaRPr/>
              </a:p>
            </p:txBody>
          </p:sp>
        </p:grpSp>
      </p:grpSp>
      <p:sp>
        <p:nvSpPr>
          <p:cNvPr id="2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57910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出院评估与指导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26" name="椭圆 3"/>
          <p:cNvSpPr>
            <a:spLocks noChangeAspect="1"/>
          </p:cNvSpPr>
          <p:nvPr/>
        </p:nvSpPr>
        <p:spPr>
          <a:xfrm>
            <a:off x="3148274" y="2946731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7" name="椭圆 4"/>
          <p:cNvSpPr>
            <a:spLocks noChangeAspect="1"/>
          </p:cNvSpPr>
          <p:nvPr/>
        </p:nvSpPr>
        <p:spPr>
          <a:xfrm>
            <a:off x="7820653" y="4589596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8" name="椭圆 7"/>
          <p:cNvSpPr>
            <a:spLocks noChangeAspect="1"/>
          </p:cNvSpPr>
          <p:nvPr/>
        </p:nvSpPr>
        <p:spPr>
          <a:xfrm>
            <a:off x="7556197" y="1484021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30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31" name="Group 40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468163"/>
            <a:ext cx="5783287" cy="4912094"/>
            <a:chOff x="5982796" y="1468163"/>
            <a:chExt cx="5783287" cy="4912094"/>
          </a:xfrm>
        </p:grpSpPr>
        <p:grpSp>
          <p:nvGrpSpPr>
            <p:cNvPr id="32" name="Group 2"/>
            <p:cNvGrpSpPr/>
            <p:nvPr/>
          </p:nvGrpSpPr>
          <p:grpSpPr>
            <a:xfrm>
              <a:off x="5982796" y="3116804"/>
              <a:ext cx="5783287" cy="1610798"/>
              <a:chOff x="5982796" y="3116804"/>
              <a:chExt cx="5783287" cy="1610798"/>
            </a:xfrm>
          </p:grpSpPr>
          <p:sp>
            <p:nvSpPr>
              <p:cNvPr id="33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16804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出院宣教的内容</a:t>
                </a:r>
                <a:endParaRPr/>
              </a:p>
            </p:txBody>
          </p:sp>
          <p:sp>
            <p:nvSpPr>
              <p:cNvPr id="34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575147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康复期注意事项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预防并发症的方法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紧急情况处理方法</a:t>
                </a:r>
                <a:endParaRPr/>
              </a:p>
            </p:txBody>
          </p:sp>
        </p:grpSp>
        <p:grpSp>
          <p:nvGrpSpPr>
            <p:cNvPr id="35" name="Group 5"/>
            <p:cNvGrpSpPr/>
            <p:nvPr/>
          </p:nvGrpSpPr>
          <p:grpSpPr>
            <a:xfrm>
              <a:off x="5982796" y="4769459"/>
              <a:ext cx="5783287" cy="1610798"/>
              <a:chOff x="5982796" y="4769459"/>
              <a:chExt cx="5783287" cy="1610798"/>
            </a:xfrm>
          </p:grpSpPr>
          <p:sp>
            <p:nvSpPr>
              <p:cNvPr id="36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769459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出院宣教的方式</a:t>
                </a:r>
                <a:endParaRPr/>
              </a:p>
            </p:txBody>
          </p:sp>
          <p:sp>
            <p:nvSpPr>
              <p:cNvPr id="37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27802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口头讲解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发放宣传资料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视频演示</a:t>
                </a:r>
                <a:endParaRPr/>
              </a:p>
            </p:txBody>
          </p:sp>
        </p:grpSp>
        <p:grpSp>
          <p:nvGrpSpPr>
            <p:cNvPr id="38" name="Group 407"/>
            <p:cNvGrpSpPr/>
            <p:nvPr/>
          </p:nvGrpSpPr>
          <p:grpSpPr>
            <a:xfrm>
              <a:off x="5982796" y="1468163"/>
              <a:ext cx="5700871" cy="1610798"/>
              <a:chOff x="5982796" y="1468163"/>
              <a:chExt cx="5700871" cy="1610798"/>
            </a:xfrm>
          </p:grpSpPr>
          <p:sp>
            <p:nvSpPr>
              <p:cNvPr id="39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468163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出院注意事项</a:t>
                </a:r>
                <a:endParaRPr/>
              </a:p>
            </p:txBody>
          </p:sp>
          <p:sp>
            <p:nvSpPr>
              <p:cNvPr id="40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26506"/>
                <a:ext cx="5700871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遵医嘱服药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定期复查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保持良好的生活习惯</a:t>
                </a:r>
                <a:endParaRPr/>
              </a:p>
            </p:txBody>
          </p:sp>
        </p:grpSp>
      </p:grpSp>
      <p:sp>
        <p:nvSpPr>
          <p:cNvPr id="4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出院宣教与注意事项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42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43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44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45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46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出院护理措施的种类</a:t>
                </a:r>
                <a:endParaRPr/>
              </a:p>
            </p:txBody>
          </p:sp>
          <p:sp>
            <p:nvSpPr>
              <p:cNvPr id="47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基本生活护理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治疗护理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心理护理</a:t>
                </a:r>
                <a:endParaRPr/>
              </a:p>
            </p:txBody>
          </p:sp>
          <p:sp>
            <p:nvSpPr>
              <p:cNvPr id="48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9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0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51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52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53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出院护理措施的实施</a:t>
                </a:r>
                <a:endParaRPr/>
              </a:p>
            </p:txBody>
          </p:sp>
          <p:sp>
            <p:nvSpPr>
              <p:cNvPr id="54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根据患者的需求制定护理计划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合理安排护理人员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定期评估护理效果</a:t>
                </a:r>
                <a:endParaRPr/>
              </a:p>
            </p:txBody>
          </p:sp>
          <p:sp>
            <p:nvSpPr>
              <p:cNvPr id="55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6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7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58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5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出院护理措施的实施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https://d.book118.com/706232030222010051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humanities_architecture_gray">
      <a:dk1>
        <a:srgbClr val="000000"/>
      </a:dk1>
      <a:lt1>
        <a:srgbClr val="FFFFFF"/>
      </a:lt1>
      <a:dk2>
        <a:srgbClr val="000000"/>
      </a:dk2>
      <a:lt2>
        <a:srgbClr val="FFFEFF"/>
      </a:lt2>
      <a:accent1>
        <a:srgbClr val="414042"/>
      </a:accent1>
      <a:accent2>
        <a:srgbClr val="B8B9B6"/>
      </a:accent2>
      <a:accent3>
        <a:srgbClr val="727371"/>
      </a:accent3>
      <a:accent4>
        <a:srgbClr val="1D1C1E"/>
      </a:accent4>
      <a:accent5>
        <a:srgbClr val="71756B"/>
      </a:accent5>
      <a:accent6>
        <a:srgbClr val="464A40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出入院护理操作流程PPT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2024-09-17T21:13:59.090</cp:lastPrinted>
  <dcterms:created xsi:type="dcterms:W3CDTF">2024-09-17T13:13:59Z</dcterms:created>
  <dcterms:modified xsi:type="dcterms:W3CDTF">2024-09-17T13:14:01Z</dcterms:modified>
</cp:coreProperties>
</file>