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8" r:id="rId13"/>
  </p:sldIdLst>
  <p:sldSz cx="12192000" cy="6858000"/>
  <p:notesSz cx="6858000" cy="9144000"/>
  <p:custDataLst>
    <p:tags r:id="rId14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tags" Target="tags/tag1.xml" /><Relationship Id="rId15" Type="http://schemas.openxmlformats.org/officeDocument/2006/relationships/presProps" Target="presProps.xml" /><Relationship Id="rId16" Type="http://schemas.openxmlformats.org/officeDocument/2006/relationships/viewProps" Target="viewProps.xml" /><Relationship Id="rId17" Type="http://schemas.openxmlformats.org/officeDocument/2006/relationships/theme" Target="theme/theme1.xml" /><Relationship Id="rId18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6F2CB1D-D435-4A6D-85FE-6EF1104DAE1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5F9BD8C-4BC9-4F7E-956B-F2D0A2DC515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045B6A4-A0CB-439D-A686-93109F0DC7D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4FD0A754-F942-4DD3-9FEF-906980C069F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925D342E-88BA-45AA-A9B7-88631D59626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D0A2A804-C338-4A48-A052-CDE1DC0DA69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D833B7F6-5EA0-439B-ACFC-49ED79AA66C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D5868FF3-FA4B-447C-90FD-B45E18DF633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3F120210-9975-46CC-83CD-6BEB5290FFD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F3092A5-83DA-4CC6-9684-6C2ACA39CCF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B08B262-98B7-4357-A58C-0BE1D196F9D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2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8.jpeg" /><Relationship Id="rId4" Type="http://schemas.openxmlformats.org/officeDocument/2006/relationships/image" Target="../media/image9.jpeg" /><Relationship Id="rId5" Type="http://schemas.openxmlformats.org/officeDocument/2006/relationships/image" Target="../media/image10.jpeg" /><Relationship Id="rId6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12.jpeg" /><Relationship Id="rId4" Type="http://schemas.openxmlformats.org/officeDocument/2006/relationships/image" Target="../media/image13.jpeg" /><Relationship Id="rId5" Type="http://schemas.openxmlformats.org/officeDocument/2006/relationships/image" Target="../media/image2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706235023025010031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79545" y="3623969"/>
            <a:ext cx="8219058" cy="210426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dk1">
                    <a:lumMod val="95000"/>
                    <a:lumOff val="5000"/>
                  </a:schemeClr>
                </a:solidFill>
                <a:latin typeface="Arial"/>
                <a:ea typeface="Arial"/>
                <a:cs typeface="Arial"/>
              </a:rPr>
              <a:t>思政课教师专题培训计划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9537462" y="5117274"/>
            <a:ext cx="1750777" cy="3120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1500">
                <a:solidFill>
                  <a:srgbClr val="FFFFFF"/>
                </a:solidFill>
                <a:latin typeface="Arial"/>
                <a:ea typeface="Arial"/>
                <a:cs typeface="Arial"/>
              </a:rPr>
              <a:t>汇报人：&lt;XXX&gt;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525270" y="5572213"/>
            <a:ext cx="2181295" cy="3486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1500">
                <a:solidFill>
                  <a:srgbClr val="FFFFFF"/>
                </a:solidFill>
                <a:latin typeface="Arial"/>
                <a:ea typeface="Arial"/>
                <a:cs typeface="Arial"/>
              </a:rPr>
              <a:t>2023-12-30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-50963"/>
            <a:ext cx="2181249" cy="695773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 rot="5400000">
            <a:off x="-2669843" y="1842943"/>
            <a:ext cx="8139131" cy="3872103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12300">
                <a:solidFill>
                  <a:srgbClr val="FFFFFF">
                    <a:alpha val="46000"/>
                  </a:srgb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181249" y="2574463"/>
            <a:ext cx="3626990" cy="20726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5000"/>
              </a:lnSpc>
            </a:pPr>
            <a:r>
              <a:rPr lang="en-US" sz="92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376199" y="1111423"/>
            <a:ext cx="5391267" cy="4819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培训目标与意义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培训内容与方法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培训对象与时间安排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培训师资与资源保障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培训效果评估与反馈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培训计划实施与保障措施</a:t>
            </a:r>
          </a:p>
        </p:txBody>
      </p:sp>
      <p:cxnSp>
        <p:nvCxnSpPr>
          <p:cNvPr id="6" name="Connector 6"/>
          <p:cNvCxnSpPr/>
          <p:nvPr/>
        </p:nvCxnSpPr>
        <p:spPr>
          <a:xfrm flipH="1">
            <a:off x="5999076" y="1410844"/>
            <a:ext cx="0" cy="4034118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oval"/>
            <a:tailEnd type="oval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068433" y="2499829"/>
            <a:ext cx="6024721" cy="276872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75" b="1">
                <a:solidFill>
                  <a:schemeClr val="lt2"/>
                </a:solidFill>
                <a:latin typeface="Arial"/>
                <a:ea typeface="Arial"/>
                <a:cs typeface="Arial"/>
              </a:rPr>
              <a:t>培训目标与意义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068433" y="1198529"/>
            <a:ext cx="5935157" cy="82715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5775" b="1">
                <a:solidFill>
                  <a:schemeClr val="lt2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l="28881" r="28881"/>
          <a:stretch>
            <a:fillRect/>
          </a:stretch>
        </p:blipFill>
        <p:spPr>
          <a:xfrm>
            <a:off x="8422415" y="1165018"/>
            <a:ext cx="3769586" cy="5168746"/>
          </a:xfrm>
          <a:prstGeom prst="ellipse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1049459" y="1392873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39110" y="1390903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601242" y="248110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通过专题培训，使思政课教师深入理解马克思主义理论，掌握思政教育的基本原理和方法，提高其专业素养和教学能力。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3099145" y="1390903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TextBox 7"/>
          <p:cNvSpPr txBox="1"/>
          <p:nvPr/>
        </p:nvSpPr>
        <p:spPr>
          <a:xfrm>
            <a:off x="784885" y="1602358"/>
            <a:ext cx="3048000" cy="552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提高思政课教师的专业素养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4405571" y="248110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培训将注重理论与实践相结合，通过案例分析、研讨交流等方式，提高思政课教师的实际操作能力和问题解决能力。</a:t>
            </a:r>
          </a:p>
        </p:txBody>
      </p:sp>
      <p:sp>
        <p:nvSpPr>
          <p:cNvPr id="9" name="AutoShape 9"/>
          <p:cNvSpPr/>
          <p:nvPr/>
        </p:nvSpPr>
        <p:spPr>
          <a:xfrm>
            <a:off x="4854091" y="1391888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4343439" y="1390903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6903474" y="1390903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587137" y="1601372"/>
            <a:ext cx="3048000" cy="552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增强思政课教师的实践能力</a:t>
            </a:r>
          </a:p>
        </p:txBody>
      </p:sp>
      <p:sp>
        <p:nvSpPr>
          <p:cNvPr id="13" name="AutoShape 13"/>
          <p:cNvSpPr/>
          <p:nvPr/>
        </p:nvSpPr>
        <p:spPr>
          <a:xfrm>
            <a:off x="1049459" y="3941002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539110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TextBox 15"/>
          <p:cNvSpPr txBox="1"/>
          <p:nvPr/>
        </p:nvSpPr>
        <p:spPr>
          <a:xfrm>
            <a:off x="601242" y="504142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鼓励思政课教师探索新的教育理念和方法，培养其创新意识和创新能力，推动思政教育的改革与发展。</a:t>
            </a:r>
          </a:p>
        </p:txBody>
      </p:sp>
      <p:sp>
        <p:nvSpPr>
          <p:cNvPr id="16" name="AutoShape 16"/>
          <p:cNvSpPr/>
          <p:nvPr/>
        </p:nvSpPr>
        <p:spPr>
          <a:xfrm>
            <a:off x="3099145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TextBox 17"/>
          <p:cNvSpPr txBox="1"/>
          <p:nvPr/>
        </p:nvSpPr>
        <p:spPr>
          <a:xfrm>
            <a:off x="784885" y="4150486"/>
            <a:ext cx="3066513" cy="5524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培养思政课教师的创新精神</a:t>
            </a:r>
          </a:p>
        </p:txBody>
      </p:sp>
      <p:sp>
        <p:nvSpPr>
          <p:cNvPr id="18" name="AutoShape 18"/>
          <p:cNvSpPr/>
          <p:nvPr/>
        </p:nvSpPr>
        <p:spPr>
          <a:xfrm>
            <a:off x="4853788" y="3941002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4343439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TextBox 20"/>
          <p:cNvSpPr txBox="1"/>
          <p:nvPr/>
        </p:nvSpPr>
        <p:spPr>
          <a:xfrm>
            <a:off x="4405571" y="504142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通过培训搭建一个交流与合作的平台，使思政课教师能够相互学习、共同进步，提升整体教学水平。</a:t>
            </a:r>
          </a:p>
        </p:txBody>
      </p:sp>
      <p:sp>
        <p:nvSpPr>
          <p:cNvPr id="21" name="AutoShape 21"/>
          <p:cNvSpPr/>
          <p:nvPr/>
        </p:nvSpPr>
        <p:spPr>
          <a:xfrm>
            <a:off x="6903474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TextBox 22"/>
          <p:cNvSpPr txBox="1"/>
          <p:nvPr/>
        </p:nvSpPr>
        <p:spPr>
          <a:xfrm>
            <a:off x="4587137" y="4150486"/>
            <a:ext cx="3048000" cy="5524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促进思政课教师的交流与合作</a:t>
            </a:r>
          </a:p>
        </p:txBody>
      </p:sp>
      <p:sp>
        <p:nvSpPr>
          <p:cNvPr id="23" name="AutoShape 23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AutoShape 36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7" name="AutoShape 37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8" name="AutoShape 38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9" name="AutoShape 39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0" name="AutoShape 40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1" name="AutoShape 41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2" name="AutoShape 42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3" name="TextBox 43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培训目标</a:t>
            </a: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303259" y="1394815"/>
            <a:ext cx="5242560" cy="219456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6303259" y="3911005"/>
            <a:ext cx="5242560" cy="2194560"/>
          </a:xfrm>
          <a:prstGeom prst="roundRect">
            <a:avLst/>
          </a:prstGeom>
          <a:solidFill>
            <a:schemeClr val="accent2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715856" y="3911005"/>
            <a:ext cx="5242560" cy="219456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715856" y="1378942"/>
            <a:ext cx="5242560" cy="2194560"/>
          </a:xfrm>
          <a:prstGeom prst="roundRect">
            <a:avLst/>
          </a:prstGeom>
          <a:solidFill>
            <a:schemeClr val="accent2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6703007" y="4126373"/>
            <a:ext cx="429317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2">
                    <a:lumMod val="50000"/>
                  </a:schemeClr>
                </a:solidFill>
                <a:latin typeface="Microsoft Yahei"/>
                <a:ea typeface="Microsoft Yahei"/>
                <a:cs typeface="Microsoft Yahei"/>
              </a:rPr>
              <a:t>服务国家发展战略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703007" y="4705286"/>
            <a:ext cx="4476867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accent2">
                    <a:lumMod val="50000"/>
                  </a:schemeClr>
                </a:solidFill>
                <a:latin typeface="Microsoft Yahei"/>
                <a:ea typeface="Microsoft Yahei"/>
                <a:cs typeface="Microsoft Yahei"/>
              </a:rPr>
              <a:t>思政课教师是落实立德树人根本任务的关键。培训有助于提高思政课教师的政治素养和思想觉悟，更好地服务于国家发展战略和人才培养工作。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098702" y="1610183"/>
            <a:ext cx="429317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2">
                    <a:lumMod val="50000"/>
                  </a:schemeClr>
                </a:solidFill>
                <a:latin typeface="Microsoft Yahei"/>
                <a:ea typeface="Microsoft Yahei"/>
                <a:cs typeface="Microsoft Yahei"/>
              </a:rPr>
              <a:t>提升思政课教学质量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098702" y="2189096"/>
            <a:ext cx="4476867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accent2">
                    <a:lumMod val="50000"/>
                  </a:schemeClr>
                </a:solidFill>
                <a:latin typeface="Microsoft Yahei"/>
                <a:ea typeface="Microsoft Yahei"/>
                <a:cs typeface="Microsoft Yahei"/>
              </a:rPr>
              <a:t>通过培训提高思政课教师的专业素养和实践能力，进而提升思政课的教学质量，增强思政教育的针对性和实效性。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686105" y="1610183"/>
            <a:ext cx="429317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培养优秀思政人才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686105" y="2189096"/>
            <a:ext cx="4476867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优秀的思政课教师是培养优秀思政人才的重要保障。培训有助于培养一批具有高度责任感、使命感和教学能力的优秀思政课教师。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098702" y="4126373"/>
            <a:ext cx="429317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推动思政教育改革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098702" y="4705286"/>
            <a:ext cx="4476867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培训鼓励思政课教师探索新的教育理念和方法，有助于推动思政教育的改革与创新，适应时代发展的需要。</a:t>
            </a:r>
          </a:p>
        </p:txBody>
      </p:sp>
      <p:sp>
        <p:nvSpPr>
          <p:cNvPr id="14" name="AutoShape 14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TextBox 34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培训意义</a:t>
            </a: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068433" y="2499829"/>
            <a:ext cx="6024721" cy="276872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75" b="1">
                <a:solidFill>
                  <a:schemeClr val="lt2"/>
                </a:solidFill>
                <a:latin typeface="Arial"/>
                <a:ea typeface="Arial"/>
                <a:cs typeface="Arial"/>
              </a:rPr>
              <a:t>培训内容与方法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068433" y="1198529"/>
            <a:ext cx="5935157" cy="82715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5775" b="1">
                <a:solidFill>
                  <a:schemeClr val="lt2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 rot="18900000">
            <a:off x="6319999" y="2790217"/>
            <a:ext cx="1078663" cy="1078663"/>
          </a:xfrm>
          <a:prstGeom prst="frame">
            <a:avLst>
              <a:gd name="adj1" fmla="val 7163"/>
            </a:avLst>
          </a:prstGeom>
          <a:solidFill>
            <a:schemeClr val="dk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 rot="18900000">
            <a:off x="4794540" y="2790217"/>
            <a:ext cx="1078663" cy="1078663"/>
          </a:xfrm>
          <a:prstGeom prst="frame">
            <a:avLst>
              <a:gd name="adj1" fmla="val 7163"/>
            </a:avLst>
          </a:prstGeom>
          <a:solidFill>
            <a:schemeClr val="dk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/>
          <a:srcRect t="116" b="116"/>
          <a:stretch>
            <a:fillRect/>
          </a:stretch>
        </p:blipFill>
        <p:spPr>
          <a:xfrm>
            <a:off x="3352886" y="2107432"/>
            <a:ext cx="2465519" cy="2459823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3"/>
          <a:srcRect t="11525" b="11525"/>
          <a:stretch>
            <a:fillRect/>
          </a:stretch>
        </p:blipFill>
        <p:spPr>
          <a:xfrm>
            <a:off x="6374798" y="2037636"/>
            <a:ext cx="2465519" cy="2529619"/>
          </a:xfrm>
          <a:prstGeom prst="rect">
            <a:avLst/>
          </a:prstGeom>
        </p:spPr>
      </p:pic>
      <p:sp>
        <p:nvSpPr>
          <p:cNvPr id="6" name="AutoShape 6"/>
          <p:cNvSpPr/>
          <p:nvPr/>
        </p:nvSpPr>
        <p:spPr>
          <a:xfrm>
            <a:off x="3541855" y="2335881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3721695" y="2521355"/>
            <a:ext cx="306115" cy="294843"/>
          </a:xfrm>
          <a:custGeom>
            <a:rect l="l" t="t" r="r" b="b"/>
            <a:pathLst>
              <a:path w="6825" h="6825">
                <a:moveTo>
                  <a:pt x="1263" y="5234"/>
                </a:moveTo>
                <a:cubicBezTo>
                  <a:pt x="1316" y="5493"/>
                  <a:pt x="1546" y="5689"/>
                  <a:pt x="1820" y="5689"/>
                </a:cubicBezTo>
                <a:cubicBezTo>
                  <a:pt x="2114" y="5689"/>
                  <a:pt x="2354" y="5464"/>
                  <a:pt x="2383" y="5178"/>
                </a:cubicBezTo>
                <a:lnTo>
                  <a:pt x="3568" y="4191"/>
                </a:lnTo>
                <a:cubicBezTo>
                  <a:pt x="3652" y="4401"/>
                  <a:pt x="3856" y="4551"/>
                  <a:pt x="4096" y="4551"/>
                </a:cubicBezTo>
                <a:cubicBezTo>
                  <a:pt x="4348" y="4551"/>
                  <a:pt x="4560" y="4385"/>
                  <a:pt x="4635" y="4157"/>
                </a:cubicBezTo>
                <a:lnTo>
                  <a:pt x="5696" y="4736"/>
                </a:lnTo>
                <a:cubicBezTo>
                  <a:pt x="5732" y="5016"/>
                  <a:pt x="5969" y="5234"/>
                  <a:pt x="6258" y="5234"/>
                </a:cubicBezTo>
                <a:cubicBezTo>
                  <a:pt x="6571" y="5234"/>
                  <a:pt x="6827" y="4979"/>
                  <a:pt x="6827" y="4665"/>
                </a:cubicBezTo>
                <a:cubicBezTo>
                  <a:pt x="6827" y="4351"/>
                  <a:pt x="6571" y="4096"/>
                  <a:pt x="6258" y="4096"/>
                </a:cubicBezTo>
                <a:cubicBezTo>
                  <a:pt x="6006" y="4096"/>
                  <a:pt x="5794" y="4262"/>
                  <a:pt x="5719" y="4490"/>
                </a:cubicBezTo>
                <a:lnTo>
                  <a:pt x="4658" y="3911"/>
                </a:lnTo>
                <a:cubicBezTo>
                  <a:pt x="4622" y="3631"/>
                  <a:pt x="4385" y="3413"/>
                  <a:pt x="4096" y="3413"/>
                </a:cubicBezTo>
                <a:cubicBezTo>
                  <a:pt x="3802" y="3413"/>
                  <a:pt x="3563" y="3638"/>
                  <a:pt x="3533" y="3924"/>
                </a:cubicBezTo>
                <a:lnTo>
                  <a:pt x="2348" y="4911"/>
                </a:lnTo>
                <a:cubicBezTo>
                  <a:pt x="2265" y="4701"/>
                  <a:pt x="2060" y="4551"/>
                  <a:pt x="1820" y="4551"/>
                </a:cubicBezTo>
                <a:cubicBezTo>
                  <a:pt x="1546" y="4551"/>
                  <a:pt x="1316" y="4747"/>
                  <a:pt x="1263" y="5006"/>
                </a:cubicBezTo>
                <a:lnTo>
                  <a:pt x="455" y="5006"/>
                </a:lnTo>
                <a:lnTo>
                  <a:pt x="455" y="4551"/>
                </a:lnTo>
                <a:lnTo>
                  <a:pt x="569" y="4551"/>
                </a:lnTo>
                <a:cubicBezTo>
                  <a:pt x="632" y="4551"/>
                  <a:pt x="683" y="4500"/>
                  <a:pt x="683" y="4437"/>
                </a:cubicBezTo>
                <a:cubicBezTo>
                  <a:pt x="683" y="4374"/>
                  <a:pt x="632" y="4324"/>
                  <a:pt x="569" y="4324"/>
                </a:cubicBezTo>
                <a:lnTo>
                  <a:pt x="455" y="4324"/>
                </a:lnTo>
                <a:lnTo>
                  <a:pt x="455" y="3982"/>
                </a:lnTo>
                <a:lnTo>
                  <a:pt x="569" y="3982"/>
                </a:lnTo>
                <a:cubicBezTo>
                  <a:pt x="632" y="3982"/>
                  <a:pt x="683" y="3931"/>
                  <a:pt x="683" y="3868"/>
                </a:cubicBezTo>
                <a:cubicBezTo>
                  <a:pt x="683" y="3806"/>
                  <a:pt x="632" y="3755"/>
                  <a:pt x="569" y="3755"/>
                </a:cubicBezTo>
                <a:lnTo>
                  <a:pt x="480" y="3755"/>
                </a:lnTo>
                <a:lnTo>
                  <a:pt x="1407" y="2416"/>
                </a:lnTo>
                <a:cubicBezTo>
                  <a:pt x="1494" y="2470"/>
                  <a:pt x="1596" y="2503"/>
                  <a:pt x="1707" y="2503"/>
                </a:cubicBezTo>
                <a:cubicBezTo>
                  <a:pt x="1888" y="2503"/>
                  <a:pt x="2048" y="2416"/>
                  <a:pt x="2152" y="2284"/>
                </a:cubicBezTo>
                <a:lnTo>
                  <a:pt x="2752" y="2584"/>
                </a:lnTo>
                <a:cubicBezTo>
                  <a:pt x="2740" y="2631"/>
                  <a:pt x="2731" y="2680"/>
                  <a:pt x="2731" y="2731"/>
                </a:cubicBezTo>
                <a:cubicBezTo>
                  <a:pt x="2731" y="3044"/>
                  <a:pt x="2986" y="3300"/>
                  <a:pt x="3300" y="3300"/>
                </a:cubicBezTo>
                <a:cubicBezTo>
                  <a:pt x="3613" y="3300"/>
                  <a:pt x="3868" y="3044"/>
                  <a:pt x="3868" y="2731"/>
                </a:cubicBezTo>
                <a:cubicBezTo>
                  <a:pt x="3868" y="2608"/>
                  <a:pt x="3829" y="2496"/>
                  <a:pt x="3763" y="2403"/>
                </a:cubicBezTo>
                <a:lnTo>
                  <a:pt x="4488" y="1055"/>
                </a:lnTo>
                <a:cubicBezTo>
                  <a:pt x="4574" y="1107"/>
                  <a:pt x="4672" y="1138"/>
                  <a:pt x="4779" y="1138"/>
                </a:cubicBezTo>
                <a:cubicBezTo>
                  <a:pt x="4891" y="1138"/>
                  <a:pt x="4995" y="1104"/>
                  <a:pt x="5083" y="1048"/>
                </a:cubicBezTo>
                <a:lnTo>
                  <a:pt x="5827" y="2004"/>
                </a:lnTo>
                <a:cubicBezTo>
                  <a:pt x="5829" y="2007"/>
                  <a:pt x="5833" y="2009"/>
                  <a:pt x="5836" y="2011"/>
                </a:cubicBezTo>
                <a:cubicBezTo>
                  <a:pt x="5745" y="2112"/>
                  <a:pt x="5689" y="2244"/>
                  <a:pt x="5689" y="2389"/>
                </a:cubicBezTo>
                <a:cubicBezTo>
                  <a:pt x="5689" y="2703"/>
                  <a:pt x="5944" y="2958"/>
                  <a:pt x="6258" y="2958"/>
                </a:cubicBezTo>
                <a:cubicBezTo>
                  <a:pt x="6571" y="2958"/>
                  <a:pt x="6827" y="2703"/>
                  <a:pt x="6827" y="2389"/>
                </a:cubicBezTo>
                <a:cubicBezTo>
                  <a:pt x="6827" y="2076"/>
                  <a:pt x="6571" y="1820"/>
                  <a:pt x="6258" y="1820"/>
                </a:cubicBezTo>
                <a:cubicBezTo>
                  <a:pt x="6170" y="1820"/>
                  <a:pt x="6087" y="1842"/>
                  <a:pt x="6013" y="1878"/>
                </a:cubicBezTo>
                <a:cubicBezTo>
                  <a:pt x="6010" y="1874"/>
                  <a:pt x="6010" y="1869"/>
                  <a:pt x="6006" y="1864"/>
                </a:cubicBezTo>
                <a:lnTo>
                  <a:pt x="5248" y="890"/>
                </a:lnTo>
                <a:cubicBezTo>
                  <a:pt x="5311" y="798"/>
                  <a:pt x="5348" y="688"/>
                  <a:pt x="5348" y="569"/>
                </a:cubicBezTo>
                <a:cubicBezTo>
                  <a:pt x="5348" y="255"/>
                  <a:pt x="5092" y="0"/>
                  <a:pt x="4779" y="0"/>
                </a:cubicBezTo>
                <a:cubicBezTo>
                  <a:pt x="4465" y="0"/>
                  <a:pt x="4210" y="255"/>
                  <a:pt x="4210" y="569"/>
                </a:cubicBezTo>
                <a:cubicBezTo>
                  <a:pt x="4210" y="691"/>
                  <a:pt x="4249" y="804"/>
                  <a:pt x="4315" y="897"/>
                </a:cubicBezTo>
                <a:lnTo>
                  <a:pt x="3590" y="2244"/>
                </a:lnTo>
                <a:cubicBezTo>
                  <a:pt x="3505" y="2193"/>
                  <a:pt x="3406" y="2162"/>
                  <a:pt x="3300" y="2162"/>
                </a:cubicBezTo>
                <a:cubicBezTo>
                  <a:pt x="3118" y="2162"/>
                  <a:pt x="2959" y="2248"/>
                  <a:pt x="2854" y="2381"/>
                </a:cubicBezTo>
                <a:lnTo>
                  <a:pt x="2254" y="2081"/>
                </a:lnTo>
                <a:cubicBezTo>
                  <a:pt x="2267" y="2034"/>
                  <a:pt x="2276" y="1985"/>
                  <a:pt x="2276" y="1934"/>
                </a:cubicBezTo>
                <a:cubicBezTo>
                  <a:pt x="2276" y="1621"/>
                  <a:pt x="2020" y="1365"/>
                  <a:pt x="1707" y="1365"/>
                </a:cubicBezTo>
                <a:cubicBezTo>
                  <a:pt x="1393" y="1365"/>
                  <a:pt x="1138" y="1621"/>
                  <a:pt x="1138" y="1934"/>
                </a:cubicBezTo>
                <a:cubicBezTo>
                  <a:pt x="1138" y="2054"/>
                  <a:pt x="1176" y="2166"/>
                  <a:pt x="1239" y="2257"/>
                </a:cubicBezTo>
                <a:lnTo>
                  <a:pt x="593" y="3191"/>
                </a:lnTo>
                <a:cubicBezTo>
                  <a:pt x="585" y="3189"/>
                  <a:pt x="578" y="3186"/>
                  <a:pt x="569" y="3186"/>
                </a:cubicBezTo>
                <a:lnTo>
                  <a:pt x="455" y="3186"/>
                </a:lnTo>
                <a:lnTo>
                  <a:pt x="455" y="2844"/>
                </a:lnTo>
                <a:lnTo>
                  <a:pt x="569" y="2844"/>
                </a:lnTo>
                <a:cubicBezTo>
                  <a:pt x="632" y="2844"/>
                  <a:pt x="683" y="2794"/>
                  <a:pt x="683" y="2731"/>
                </a:cubicBezTo>
                <a:cubicBezTo>
                  <a:pt x="683" y="2668"/>
                  <a:pt x="632" y="2617"/>
                  <a:pt x="569" y="2617"/>
                </a:cubicBezTo>
                <a:lnTo>
                  <a:pt x="455" y="2617"/>
                </a:lnTo>
                <a:lnTo>
                  <a:pt x="455" y="2276"/>
                </a:lnTo>
                <a:lnTo>
                  <a:pt x="569" y="2276"/>
                </a:lnTo>
                <a:cubicBezTo>
                  <a:pt x="632" y="2276"/>
                  <a:pt x="683" y="2225"/>
                  <a:pt x="683" y="2162"/>
                </a:cubicBezTo>
                <a:cubicBezTo>
                  <a:pt x="683" y="2099"/>
                  <a:pt x="632" y="2048"/>
                  <a:pt x="569" y="2048"/>
                </a:cubicBezTo>
                <a:lnTo>
                  <a:pt x="455" y="2048"/>
                </a:lnTo>
                <a:lnTo>
                  <a:pt x="455" y="1707"/>
                </a:lnTo>
                <a:lnTo>
                  <a:pt x="569" y="1707"/>
                </a:lnTo>
                <a:cubicBezTo>
                  <a:pt x="632" y="1707"/>
                  <a:pt x="683" y="1656"/>
                  <a:pt x="683" y="1593"/>
                </a:cubicBezTo>
                <a:cubicBezTo>
                  <a:pt x="683" y="1530"/>
                  <a:pt x="632" y="1479"/>
                  <a:pt x="569" y="1479"/>
                </a:cubicBezTo>
                <a:lnTo>
                  <a:pt x="455" y="1479"/>
                </a:lnTo>
                <a:lnTo>
                  <a:pt x="455" y="1138"/>
                </a:lnTo>
                <a:lnTo>
                  <a:pt x="569" y="1138"/>
                </a:lnTo>
                <a:cubicBezTo>
                  <a:pt x="632" y="1138"/>
                  <a:pt x="683" y="1087"/>
                  <a:pt x="683" y="1024"/>
                </a:cubicBezTo>
                <a:cubicBezTo>
                  <a:pt x="683" y="961"/>
                  <a:pt x="632" y="910"/>
                  <a:pt x="569" y="910"/>
                </a:cubicBezTo>
                <a:lnTo>
                  <a:pt x="455" y="910"/>
                </a:lnTo>
                <a:lnTo>
                  <a:pt x="455" y="569"/>
                </a:lnTo>
                <a:lnTo>
                  <a:pt x="569" y="569"/>
                </a:lnTo>
                <a:cubicBezTo>
                  <a:pt x="632" y="569"/>
                  <a:pt x="683" y="518"/>
                  <a:pt x="683" y="455"/>
                </a:cubicBezTo>
                <a:cubicBezTo>
                  <a:pt x="683" y="392"/>
                  <a:pt x="632" y="341"/>
                  <a:pt x="569" y="341"/>
                </a:cubicBezTo>
                <a:lnTo>
                  <a:pt x="455" y="341"/>
                </a:lnTo>
                <a:lnTo>
                  <a:pt x="455" y="114"/>
                </a:lnTo>
                <a:cubicBezTo>
                  <a:pt x="455" y="51"/>
                  <a:pt x="404" y="0"/>
                  <a:pt x="341" y="0"/>
                </a:cubicBezTo>
                <a:cubicBezTo>
                  <a:pt x="278" y="0"/>
                  <a:pt x="228" y="51"/>
                  <a:pt x="228" y="114"/>
                </a:cubicBezTo>
                <a:lnTo>
                  <a:pt x="228" y="341"/>
                </a:lnTo>
                <a:lnTo>
                  <a:pt x="114" y="341"/>
                </a:lnTo>
                <a:cubicBezTo>
                  <a:pt x="51" y="341"/>
                  <a:pt x="0" y="392"/>
                  <a:pt x="0" y="455"/>
                </a:cubicBezTo>
                <a:cubicBezTo>
                  <a:pt x="0" y="518"/>
                  <a:pt x="51" y="569"/>
                  <a:pt x="114" y="569"/>
                </a:cubicBezTo>
                <a:lnTo>
                  <a:pt x="228" y="569"/>
                </a:lnTo>
                <a:lnTo>
                  <a:pt x="228" y="910"/>
                </a:lnTo>
                <a:lnTo>
                  <a:pt x="114" y="910"/>
                </a:lnTo>
                <a:cubicBezTo>
                  <a:pt x="51" y="910"/>
                  <a:pt x="0" y="961"/>
                  <a:pt x="0" y="1024"/>
                </a:cubicBezTo>
                <a:cubicBezTo>
                  <a:pt x="0" y="1087"/>
                  <a:pt x="51" y="1138"/>
                  <a:pt x="114" y="1138"/>
                </a:cubicBezTo>
                <a:lnTo>
                  <a:pt x="228" y="1138"/>
                </a:lnTo>
                <a:lnTo>
                  <a:pt x="228" y="1479"/>
                </a:lnTo>
                <a:lnTo>
                  <a:pt x="114" y="1479"/>
                </a:lnTo>
                <a:cubicBezTo>
                  <a:pt x="51" y="1479"/>
                  <a:pt x="0" y="1530"/>
                  <a:pt x="0" y="1593"/>
                </a:cubicBezTo>
                <a:cubicBezTo>
                  <a:pt x="0" y="1656"/>
                  <a:pt x="51" y="1707"/>
                  <a:pt x="114" y="1707"/>
                </a:cubicBezTo>
                <a:lnTo>
                  <a:pt x="228" y="1707"/>
                </a:lnTo>
                <a:lnTo>
                  <a:pt x="228" y="2048"/>
                </a:lnTo>
                <a:lnTo>
                  <a:pt x="114" y="2048"/>
                </a:lnTo>
                <a:cubicBezTo>
                  <a:pt x="51" y="2048"/>
                  <a:pt x="0" y="2099"/>
                  <a:pt x="0" y="2162"/>
                </a:cubicBezTo>
                <a:cubicBezTo>
                  <a:pt x="0" y="2225"/>
                  <a:pt x="51" y="2276"/>
                  <a:pt x="114" y="2276"/>
                </a:cubicBezTo>
                <a:lnTo>
                  <a:pt x="228" y="2276"/>
                </a:lnTo>
                <a:lnTo>
                  <a:pt x="228" y="2617"/>
                </a:lnTo>
                <a:lnTo>
                  <a:pt x="114" y="2617"/>
                </a:lnTo>
                <a:cubicBezTo>
                  <a:pt x="51" y="2617"/>
                  <a:pt x="0" y="2668"/>
                  <a:pt x="0" y="2731"/>
                </a:cubicBezTo>
                <a:cubicBezTo>
                  <a:pt x="0" y="2794"/>
                  <a:pt x="51" y="2844"/>
                  <a:pt x="114" y="2844"/>
                </a:cubicBezTo>
                <a:lnTo>
                  <a:pt x="228" y="2844"/>
                </a:lnTo>
                <a:lnTo>
                  <a:pt x="228" y="3186"/>
                </a:lnTo>
                <a:lnTo>
                  <a:pt x="114" y="3186"/>
                </a:lnTo>
                <a:cubicBezTo>
                  <a:pt x="51" y="3186"/>
                  <a:pt x="0" y="3237"/>
                  <a:pt x="0" y="3300"/>
                </a:cubicBezTo>
                <a:cubicBezTo>
                  <a:pt x="0" y="3362"/>
                  <a:pt x="51" y="3413"/>
                  <a:pt x="114" y="3413"/>
                </a:cubicBezTo>
                <a:lnTo>
                  <a:pt x="228" y="3413"/>
                </a:lnTo>
                <a:lnTo>
                  <a:pt x="228" y="3755"/>
                </a:lnTo>
                <a:lnTo>
                  <a:pt x="114" y="3755"/>
                </a:lnTo>
                <a:cubicBezTo>
                  <a:pt x="51" y="3755"/>
                  <a:pt x="0" y="3806"/>
                  <a:pt x="0" y="3868"/>
                </a:cubicBezTo>
                <a:cubicBezTo>
                  <a:pt x="0" y="3931"/>
                  <a:pt x="51" y="3982"/>
                  <a:pt x="114" y="3982"/>
                </a:cubicBezTo>
                <a:lnTo>
                  <a:pt x="228" y="3982"/>
                </a:lnTo>
                <a:lnTo>
                  <a:pt x="228" y="4324"/>
                </a:lnTo>
                <a:lnTo>
                  <a:pt x="114" y="4324"/>
                </a:lnTo>
                <a:cubicBezTo>
                  <a:pt x="51" y="4324"/>
                  <a:pt x="0" y="4374"/>
                  <a:pt x="0" y="4437"/>
                </a:cubicBezTo>
                <a:cubicBezTo>
                  <a:pt x="0" y="4500"/>
                  <a:pt x="51" y="4551"/>
                  <a:pt x="114" y="4551"/>
                </a:cubicBezTo>
                <a:lnTo>
                  <a:pt x="228" y="4551"/>
                </a:lnTo>
                <a:lnTo>
                  <a:pt x="228" y="4892"/>
                </a:lnTo>
                <a:lnTo>
                  <a:pt x="114" y="4892"/>
                </a:lnTo>
                <a:cubicBezTo>
                  <a:pt x="51" y="4892"/>
                  <a:pt x="0" y="4943"/>
                  <a:pt x="0" y="5006"/>
                </a:cubicBezTo>
                <a:cubicBezTo>
                  <a:pt x="0" y="5069"/>
                  <a:pt x="51" y="5120"/>
                  <a:pt x="114" y="5120"/>
                </a:cubicBezTo>
                <a:lnTo>
                  <a:pt x="228" y="5120"/>
                </a:lnTo>
                <a:lnTo>
                  <a:pt x="228" y="5461"/>
                </a:lnTo>
                <a:lnTo>
                  <a:pt x="114" y="5461"/>
                </a:lnTo>
                <a:cubicBezTo>
                  <a:pt x="51" y="5461"/>
                  <a:pt x="0" y="5512"/>
                  <a:pt x="0" y="5575"/>
                </a:cubicBezTo>
                <a:cubicBezTo>
                  <a:pt x="0" y="5638"/>
                  <a:pt x="51" y="5689"/>
                  <a:pt x="114" y="5689"/>
                </a:cubicBezTo>
                <a:lnTo>
                  <a:pt x="228" y="5689"/>
                </a:lnTo>
                <a:lnTo>
                  <a:pt x="228" y="6030"/>
                </a:lnTo>
                <a:lnTo>
                  <a:pt x="114" y="6030"/>
                </a:lnTo>
                <a:cubicBezTo>
                  <a:pt x="51" y="6030"/>
                  <a:pt x="0" y="6081"/>
                  <a:pt x="0" y="6144"/>
                </a:cubicBezTo>
                <a:cubicBezTo>
                  <a:pt x="0" y="6207"/>
                  <a:pt x="51" y="6258"/>
                  <a:pt x="114" y="6258"/>
                </a:cubicBezTo>
                <a:lnTo>
                  <a:pt x="228" y="6258"/>
                </a:lnTo>
                <a:lnTo>
                  <a:pt x="228" y="6485"/>
                </a:lnTo>
                <a:cubicBezTo>
                  <a:pt x="228" y="6548"/>
                  <a:pt x="278" y="6599"/>
                  <a:pt x="341" y="6599"/>
                </a:cubicBezTo>
                <a:lnTo>
                  <a:pt x="683" y="6599"/>
                </a:lnTo>
                <a:lnTo>
                  <a:pt x="683" y="6713"/>
                </a:lnTo>
                <a:cubicBezTo>
                  <a:pt x="683" y="6776"/>
                  <a:pt x="734" y="6827"/>
                  <a:pt x="796" y="6827"/>
                </a:cubicBezTo>
                <a:cubicBezTo>
                  <a:pt x="859" y="6827"/>
                  <a:pt x="910" y="6776"/>
                  <a:pt x="910" y="6713"/>
                </a:cubicBezTo>
                <a:lnTo>
                  <a:pt x="910" y="6599"/>
                </a:lnTo>
                <a:lnTo>
                  <a:pt x="1252" y="6599"/>
                </a:lnTo>
                <a:lnTo>
                  <a:pt x="1252" y="6713"/>
                </a:lnTo>
                <a:cubicBezTo>
                  <a:pt x="1252" y="6776"/>
                  <a:pt x="1302" y="6827"/>
                  <a:pt x="1365" y="6827"/>
                </a:cubicBezTo>
                <a:cubicBezTo>
                  <a:pt x="1428" y="6827"/>
                  <a:pt x="1479" y="6776"/>
                  <a:pt x="1479" y="6713"/>
                </a:cubicBezTo>
                <a:lnTo>
                  <a:pt x="1479" y="6599"/>
                </a:lnTo>
                <a:lnTo>
                  <a:pt x="1820" y="6599"/>
                </a:lnTo>
                <a:lnTo>
                  <a:pt x="1820" y="6713"/>
                </a:lnTo>
                <a:cubicBezTo>
                  <a:pt x="1820" y="6776"/>
                  <a:pt x="1871" y="6827"/>
                  <a:pt x="1934" y="6827"/>
                </a:cubicBezTo>
                <a:cubicBezTo>
                  <a:pt x="1997" y="6827"/>
                  <a:pt x="2048" y="6776"/>
                  <a:pt x="2048" y="6713"/>
                </a:cubicBezTo>
                <a:lnTo>
                  <a:pt x="2048" y="6599"/>
                </a:lnTo>
                <a:lnTo>
                  <a:pt x="2389" y="6599"/>
                </a:lnTo>
                <a:lnTo>
                  <a:pt x="2389" y="6713"/>
                </a:lnTo>
                <a:cubicBezTo>
                  <a:pt x="2389" y="6776"/>
                  <a:pt x="2440" y="6827"/>
                  <a:pt x="2503" y="6827"/>
                </a:cubicBezTo>
                <a:cubicBezTo>
                  <a:pt x="2566" y="6827"/>
                  <a:pt x="2617" y="6776"/>
                  <a:pt x="2617" y="6713"/>
                </a:cubicBezTo>
                <a:lnTo>
                  <a:pt x="2617" y="6599"/>
                </a:lnTo>
                <a:lnTo>
                  <a:pt x="2958" y="6599"/>
                </a:lnTo>
                <a:lnTo>
                  <a:pt x="2958" y="6713"/>
                </a:lnTo>
                <a:cubicBezTo>
                  <a:pt x="2958" y="6776"/>
                  <a:pt x="3009" y="6827"/>
                  <a:pt x="3072" y="6827"/>
                </a:cubicBezTo>
                <a:cubicBezTo>
                  <a:pt x="3135" y="6827"/>
                  <a:pt x="3186" y="6776"/>
                  <a:pt x="3186" y="6713"/>
                </a:cubicBezTo>
                <a:lnTo>
                  <a:pt x="3186" y="6599"/>
                </a:lnTo>
                <a:lnTo>
                  <a:pt x="3527" y="6599"/>
                </a:lnTo>
                <a:lnTo>
                  <a:pt x="3527" y="6713"/>
                </a:lnTo>
                <a:cubicBezTo>
                  <a:pt x="3527" y="6776"/>
                  <a:pt x="3578" y="6827"/>
                  <a:pt x="3641" y="6827"/>
                </a:cubicBezTo>
                <a:cubicBezTo>
                  <a:pt x="3704" y="6827"/>
                  <a:pt x="3755" y="6776"/>
                  <a:pt x="3755" y="6713"/>
                </a:cubicBezTo>
                <a:lnTo>
                  <a:pt x="3755" y="6599"/>
                </a:lnTo>
                <a:lnTo>
                  <a:pt x="4096" y="6599"/>
                </a:lnTo>
                <a:lnTo>
                  <a:pt x="4096" y="6713"/>
                </a:lnTo>
                <a:cubicBezTo>
                  <a:pt x="4096" y="6776"/>
                  <a:pt x="4147" y="6827"/>
                  <a:pt x="4210" y="6827"/>
                </a:cubicBezTo>
                <a:cubicBezTo>
                  <a:pt x="4273" y="6827"/>
                  <a:pt x="4323" y="6776"/>
                  <a:pt x="4323" y="6713"/>
                </a:cubicBezTo>
                <a:lnTo>
                  <a:pt x="4323" y="6599"/>
                </a:lnTo>
                <a:lnTo>
                  <a:pt x="4665" y="6599"/>
                </a:lnTo>
                <a:lnTo>
                  <a:pt x="4665" y="6713"/>
                </a:lnTo>
                <a:cubicBezTo>
                  <a:pt x="4665" y="6776"/>
                  <a:pt x="4716" y="6827"/>
                  <a:pt x="4779" y="6827"/>
                </a:cubicBezTo>
                <a:cubicBezTo>
                  <a:pt x="4842" y="6827"/>
                  <a:pt x="4892" y="6776"/>
                  <a:pt x="4892" y="6713"/>
                </a:cubicBezTo>
                <a:lnTo>
                  <a:pt x="4892" y="6599"/>
                </a:lnTo>
                <a:lnTo>
                  <a:pt x="5234" y="6599"/>
                </a:lnTo>
                <a:lnTo>
                  <a:pt x="5234" y="6713"/>
                </a:lnTo>
                <a:cubicBezTo>
                  <a:pt x="5234" y="6776"/>
                  <a:pt x="5285" y="6827"/>
                  <a:pt x="5347" y="6827"/>
                </a:cubicBezTo>
                <a:cubicBezTo>
                  <a:pt x="5410" y="6827"/>
                  <a:pt x="5461" y="6776"/>
                  <a:pt x="5461" y="6713"/>
                </a:cubicBezTo>
                <a:lnTo>
                  <a:pt x="5461" y="6599"/>
                </a:lnTo>
                <a:lnTo>
                  <a:pt x="5803" y="6599"/>
                </a:lnTo>
                <a:lnTo>
                  <a:pt x="5803" y="6713"/>
                </a:lnTo>
                <a:cubicBezTo>
                  <a:pt x="5803" y="6776"/>
                  <a:pt x="5853" y="6827"/>
                  <a:pt x="5916" y="6827"/>
                </a:cubicBezTo>
                <a:cubicBezTo>
                  <a:pt x="5979" y="6827"/>
                  <a:pt x="6030" y="6776"/>
                  <a:pt x="6030" y="6713"/>
                </a:cubicBezTo>
                <a:lnTo>
                  <a:pt x="6030" y="6599"/>
                </a:lnTo>
                <a:lnTo>
                  <a:pt x="6371" y="6599"/>
                </a:lnTo>
                <a:lnTo>
                  <a:pt x="6371" y="6713"/>
                </a:lnTo>
                <a:cubicBezTo>
                  <a:pt x="6371" y="6776"/>
                  <a:pt x="6422" y="6827"/>
                  <a:pt x="6485" y="6827"/>
                </a:cubicBezTo>
                <a:cubicBezTo>
                  <a:pt x="6548" y="6827"/>
                  <a:pt x="6599" y="6776"/>
                  <a:pt x="6599" y="6713"/>
                </a:cubicBezTo>
                <a:lnTo>
                  <a:pt x="6599" y="6599"/>
                </a:lnTo>
                <a:lnTo>
                  <a:pt x="6713" y="6599"/>
                </a:lnTo>
                <a:cubicBezTo>
                  <a:pt x="6776" y="6599"/>
                  <a:pt x="6827" y="6548"/>
                  <a:pt x="6827" y="6485"/>
                </a:cubicBezTo>
                <a:cubicBezTo>
                  <a:pt x="6827" y="6422"/>
                  <a:pt x="6776" y="6372"/>
                  <a:pt x="6713" y="6372"/>
                </a:cubicBezTo>
                <a:lnTo>
                  <a:pt x="6599" y="6372"/>
                </a:lnTo>
                <a:lnTo>
                  <a:pt x="6599" y="6258"/>
                </a:lnTo>
                <a:cubicBezTo>
                  <a:pt x="6599" y="6195"/>
                  <a:pt x="6548" y="6144"/>
                  <a:pt x="6485" y="6144"/>
                </a:cubicBezTo>
                <a:cubicBezTo>
                  <a:pt x="6422" y="6144"/>
                  <a:pt x="6371" y="6195"/>
                  <a:pt x="6371" y="6258"/>
                </a:cubicBezTo>
                <a:lnTo>
                  <a:pt x="6371" y="6372"/>
                </a:lnTo>
                <a:lnTo>
                  <a:pt x="6030" y="6372"/>
                </a:lnTo>
                <a:lnTo>
                  <a:pt x="6030" y="6258"/>
                </a:lnTo>
                <a:cubicBezTo>
                  <a:pt x="6030" y="6195"/>
                  <a:pt x="5979" y="6144"/>
                  <a:pt x="5916" y="6144"/>
                </a:cubicBezTo>
                <a:cubicBezTo>
                  <a:pt x="5853" y="6144"/>
                  <a:pt x="5803" y="6195"/>
                  <a:pt x="5803" y="6258"/>
                </a:cubicBezTo>
                <a:lnTo>
                  <a:pt x="5803" y="6372"/>
                </a:lnTo>
                <a:lnTo>
                  <a:pt x="5461" y="6372"/>
                </a:lnTo>
                <a:lnTo>
                  <a:pt x="5461" y="6258"/>
                </a:lnTo>
                <a:cubicBezTo>
                  <a:pt x="5461" y="6195"/>
                  <a:pt x="5410" y="6144"/>
                  <a:pt x="5347" y="6144"/>
                </a:cubicBezTo>
                <a:cubicBezTo>
                  <a:pt x="5285" y="6144"/>
                  <a:pt x="5234" y="6195"/>
                  <a:pt x="5234" y="6258"/>
                </a:cubicBezTo>
                <a:lnTo>
                  <a:pt x="5234" y="6372"/>
                </a:lnTo>
                <a:lnTo>
                  <a:pt x="4892" y="6372"/>
                </a:lnTo>
                <a:lnTo>
                  <a:pt x="4892" y="6258"/>
                </a:lnTo>
                <a:cubicBezTo>
                  <a:pt x="4892" y="6195"/>
                  <a:pt x="4842" y="6144"/>
                  <a:pt x="4779" y="6144"/>
                </a:cubicBezTo>
                <a:cubicBezTo>
                  <a:pt x="4716" y="6144"/>
                  <a:pt x="4665" y="6195"/>
                  <a:pt x="4665" y="6258"/>
                </a:cubicBezTo>
                <a:lnTo>
                  <a:pt x="4665" y="6372"/>
                </a:lnTo>
                <a:lnTo>
                  <a:pt x="4323" y="6372"/>
                </a:lnTo>
                <a:lnTo>
                  <a:pt x="4323" y="6258"/>
                </a:lnTo>
                <a:cubicBezTo>
                  <a:pt x="4323" y="6195"/>
                  <a:pt x="4273" y="6144"/>
                  <a:pt x="4210" y="6144"/>
                </a:cubicBezTo>
                <a:cubicBezTo>
                  <a:pt x="4147" y="6144"/>
                  <a:pt x="4096" y="6195"/>
                  <a:pt x="4096" y="6258"/>
                </a:cubicBezTo>
                <a:lnTo>
                  <a:pt x="4096" y="6372"/>
                </a:lnTo>
                <a:lnTo>
                  <a:pt x="3755" y="6372"/>
                </a:lnTo>
                <a:lnTo>
                  <a:pt x="3755" y="6258"/>
                </a:lnTo>
                <a:cubicBezTo>
                  <a:pt x="3755" y="6195"/>
                  <a:pt x="3704" y="6144"/>
                  <a:pt x="3641" y="6144"/>
                </a:cubicBezTo>
                <a:cubicBezTo>
                  <a:pt x="3578" y="6144"/>
                  <a:pt x="3527" y="6195"/>
                  <a:pt x="3527" y="6258"/>
                </a:cubicBezTo>
                <a:lnTo>
                  <a:pt x="3527" y="6372"/>
                </a:lnTo>
                <a:lnTo>
                  <a:pt x="3186" y="6372"/>
                </a:lnTo>
                <a:lnTo>
                  <a:pt x="3186" y="6258"/>
                </a:lnTo>
                <a:cubicBezTo>
                  <a:pt x="3186" y="6195"/>
                  <a:pt x="3135" y="6144"/>
                  <a:pt x="3072" y="6144"/>
                </a:cubicBezTo>
                <a:cubicBezTo>
                  <a:pt x="3009" y="6144"/>
                  <a:pt x="2958" y="6195"/>
                  <a:pt x="2958" y="6258"/>
                </a:cubicBezTo>
                <a:lnTo>
                  <a:pt x="2958" y="6372"/>
                </a:lnTo>
                <a:lnTo>
                  <a:pt x="2617" y="6372"/>
                </a:lnTo>
                <a:lnTo>
                  <a:pt x="2617" y="6258"/>
                </a:lnTo>
                <a:cubicBezTo>
                  <a:pt x="2617" y="6195"/>
                  <a:pt x="2566" y="6144"/>
                  <a:pt x="2503" y="6144"/>
                </a:cubicBezTo>
                <a:cubicBezTo>
                  <a:pt x="2440" y="6144"/>
                  <a:pt x="2389" y="6195"/>
                  <a:pt x="2389" y="6258"/>
                </a:cubicBezTo>
                <a:lnTo>
                  <a:pt x="2389" y="6372"/>
                </a:lnTo>
                <a:lnTo>
                  <a:pt x="2048" y="6372"/>
                </a:lnTo>
                <a:lnTo>
                  <a:pt x="2048" y="6258"/>
                </a:lnTo>
                <a:cubicBezTo>
                  <a:pt x="2048" y="6195"/>
                  <a:pt x="1997" y="6144"/>
                  <a:pt x="1934" y="6144"/>
                </a:cubicBezTo>
                <a:cubicBezTo>
                  <a:pt x="1871" y="6144"/>
                  <a:pt x="1820" y="6195"/>
                  <a:pt x="1820" y="6258"/>
                </a:cubicBezTo>
                <a:lnTo>
                  <a:pt x="1820" y="6372"/>
                </a:lnTo>
                <a:lnTo>
                  <a:pt x="1479" y="6372"/>
                </a:lnTo>
                <a:lnTo>
                  <a:pt x="1479" y="6258"/>
                </a:lnTo>
                <a:cubicBezTo>
                  <a:pt x="1479" y="6195"/>
                  <a:pt x="1428" y="6144"/>
                  <a:pt x="1365" y="6144"/>
                </a:cubicBezTo>
                <a:cubicBezTo>
                  <a:pt x="1302" y="6144"/>
                  <a:pt x="1252" y="6195"/>
                  <a:pt x="1252" y="6258"/>
                </a:cubicBezTo>
                <a:lnTo>
                  <a:pt x="1252" y="6372"/>
                </a:lnTo>
                <a:lnTo>
                  <a:pt x="910" y="6372"/>
                </a:lnTo>
                <a:lnTo>
                  <a:pt x="910" y="6258"/>
                </a:lnTo>
                <a:cubicBezTo>
                  <a:pt x="910" y="6195"/>
                  <a:pt x="859" y="6144"/>
                  <a:pt x="796" y="6144"/>
                </a:cubicBezTo>
                <a:cubicBezTo>
                  <a:pt x="734" y="6144"/>
                  <a:pt x="683" y="6195"/>
                  <a:pt x="683" y="6258"/>
                </a:cubicBezTo>
                <a:lnTo>
                  <a:pt x="683" y="6372"/>
                </a:lnTo>
                <a:lnTo>
                  <a:pt x="455" y="6372"/>
                </a:lnTo>
                <a:lnTo>
                  <a:pt x="455" y="5234"/>
                </a:lnTo>
                <a:lnTo>
                  <a:pt x="1263" y="5234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7985552" y="2335881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8165392" y="2521355"/>
            <a:ext cx="306115" cy="294843"/>
          </a:xfrm>
          <a:custGeom>
            <a:rect l="l" t="t" r="r" b="b"/>
            <a:pathLst>
              <a:path w="6825" h="5912">
                <a:moveTo>
                  <a:pt x="3413" y="0"/>
                </a:moveTo>
                <a:lnTo>
                  <a:pt x="0" y="5912"/>
                </a:lnTo>
                <a:lnTo>
                  <a:pt x="6827" y="5912"/>
                </a:lnTo>
                <a:lnTo>
                  <a:pt x="3413" y="0"/>
                </a:lnTo>
                <a:close/>
                <a:moveTo>
                  <a:pt x="3413" y="972"/>
                </a:moveTo>
                <a:lnTo>
                  <a:pt x="4489" y="2835"/>
                </a:lnTo>
                <a:lnTo>
                  <a:pt x="2338" y="2835"/>
                </a:lnTo>
                <a:lnTo>
                  <a:pt x="3413" y="972"/>
                </a:lnTo>
                <a:close/>
                <a:moveTo>
                  <a:pt x="842" y="5426"/>
                </a:moveTo>
                <a:lnTo>
                  <a:pt x="1917" y="3564"/>
                </a:lnTo>
                <a:lnTo>
                  <a:pt x="2993" y="5426"/>
                </a:lnTo>
                <a:lnTo>
                  <a:pt x="842" y="5426"/>
                </a:lnTo>
                <a:close/>
                <a:moveTo>
                  <a:pt x="2338" y="3321"/>
                </a:moveTo>
                <a:lnTo>
                  <a:pt x="4489" y="3321"/>
                </a:lnTo>
                <a:lnTo>
                  <a:pt x="3413" y="5183"/>
                </a:lnTo>
                <a:lnTo>
                  <a:pt x="2338" y="3321"/>
                </a:lnTo>
                <a:close/>
                <a:moveTo>
                  <a:pt x="4910" y="3564"/>
                </a:moveTo>
                <a:lnTo>
                  <a:pt x="5985" y="5426"/>
                </a:lnTo>
                <a:lnTo>
                  <a:pt x="3834" y="5426"/>
                </a:lnTo>
                <a:lnTo>
                  <a:pt x="4910" y="3564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4252748" y="4178300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1" name="Freeform 11"/>
          <p:cNvSpPr/>
          <p:nvPr/>
        </p:nvSpPr>
        <p:spPr>
          <a:xfrm>
            <a:off x="4432588" y="4363773"/>
            <a:ext cx="306115" cy="294843"/>
          </a:xfrm>
          <a:custGeom>
            <a:rect l="l" t="t" r="r" b="b"/>
            <a:pathLst>
              <a:path w="597921" h="598324">
                <a:moveTo>
                  <a:pt x="297615" y="96957"/>
                </a:moveTo>
                <a:cubicBezTo>
                  <a:pt x="311959" y="96957"/>
                  <a:pt x="323434" y="108416"/>
                  <a:pt x="323434" y="122740"/>
                </a:cubicBezTo>
                <a:lnTo>
                  <a:pt x="323434" y="289852"/>
                </a:lnTo>
                <a:lnTo>
                  <a:pt x="462572" y="289852"/>
                </a:lnTo>
                <a:cubicBezTo>
                  <a:pt x="476438" y="289852"/>
                  <a:pt x="487913" y="301311"/>
                  <a:pt x="487913" y="315157"/>
                </a:cubicBezTo>
                <a:cubicBezTo>
                  <a:pt x="487913" y="329004"/>
                  <a:pt x="476438" y="340463"/>
                  <a:pt x="462572" y="340463"/>
                </a:cubicBezTo>
                <a:lnTo>
                  <a:pt x="297615" y="340463"/>
                </a:lnTo>
                <a:cubicBezTo>
                  <a:pt x="283749" y="340463"/>
                  <a:pt x="272274" y="329004"/>
                  <a:pt x="272274" y="315157"/>
                </a:cubicBezTo>
                <a:lnTo>
                  <a:pt x="272274" y="122740"/>
                </a:lnTo>
                <a:cubicBezTo>
                  <a:pt x="272274" y="108416"/>
                  <a:pt x="283749" y="96957"/>
                  <a:pt x="297615" y="96957"/>
                </a:cubicBezTo>
                <a:close/>
                <a:moveTo>
                  <a:pt x="298127" y="0"/>
                </a:moveTo>
                <a:cubicBezTo>
                  <a:pt x="463564" y="0"/>
                  <a:pt x="597921" y="134181"/>
                  <a:pt x="597921" y="299401"/>
                </a:cubicBezTo>
                <a:cubicBezTo>
                  <a:pt x="597921" y="464143"/>
                  <a:pt x="463564" y="598324"/>
                  <a:pt x="298127" y="598324"/>
                </a:cubicBezTo>
                <a:cubicBezTo>
                  <a:pt x="188155" y="598324"/>
                  <a:pt x="87268" y="538635"/>
                  <a:pt x="35150" y="442177"/>
                </a:cubicBezTo>
                <a:cubicBezTo>
                  <a:pt x="33238" y="438835"/>
                  <a:pt x="32760" y="435492"/>
                  <a:pt x="34194" y="432149"/>
                </a:cubicBezTo>
                <a:cubicBezTo>
                  <a:pt x="35150" y="428807"/>
                  <a:pt x="37541" y="425942"/>
                  <a:pt x="40410" y="424509"/>
                </a:cubicBezTo>
                <a:lnTo>
                  <a:pt x="74836" y="407796"/>
                </a:lnTo>
                <a:cubicBezTo>
                  <a:pt x="81052" y="404931"/>
                  <a:pt x="88702" y="407319"/>
                  <a:pt x="91571" y="413049"/>
                </a:cubicBezTo>
                <a:cubicBezTo>
                  <a:pt x="133169" y="488018"/>
                  <a:pt x="212540" y="534815"/>
                  <a:pt x="298127" y="534815"/>
                </a:cubicBezTo>
                <a:cubicBezTo>
                  <a:pt x="428181" y="534815"/>
                  <a:pt x="534328" y="429284"/>
                  <a:pt x="534328" y="299401"/>
                </a:cubicBezTo>
                <a:cubicBezTo>
                  <a:pt x="534328" y="169517"/>
                  <a:pt x="428181" y="63509"/>
                  <a:pt x="298127" y="63509"/>
                </a:cubicBezTo>
                <a:cubicBezTo>
                  <a:pt x="242185" y="63509"/>
                  <a:pt x="187677" y="83565"/>
                  <a:pt x="145123" y="120333"/>
                </a:cubicBezTo>
                <a:lnTo>
                  <a:pt x="200587" y="142299"/>
                </a:lnTo>
                <a:cubicBezTo>
                  <a:pt x="204890" y="144209"/>
                  <a:pt x="207759" y="148029"/>
                  <a:pt x="208237" y="152327"/>
                </a:cubicBezTo>
                <a:cubicBezTo>
                  <a:pt x="208715" y="157102"/>
                  <a:pt x="207281" y="161399"/>
                  <a:pt x="203456" y="164265"/>
                </a:cubicBezTo>
                <a:lnTo>
                  <a:pt x="48060" y="285553"/>
                </a:lnTo>
                <a:cubicBezTo>
                  <a:pt x="44235" y="288418"/>
                  <a:pt x="39454" y="289373"/>
                  <a:pt x="35150" y="287463"/>
                </a:cubicBezTo>
                <a:cubicBezTo>
                  <a:pt x="31325" y="285553"/>
                  <a:pt x="27978" y="281733"/>
                  <a:pt x="27500" y="277435"/>
                </a:cubicBezTo>
                <a:lnTo>
                  <a:pt x="246" y="82132"/>
                </a:lnTo>
                <a:cubicBezTo>
                  <a:pt x="-710" y="77835"/>
                  <a:pt x="1203" y="73060"/>
                  <a:pt x="4550" y="70194"/>
                </a:cubicBezTo>
                <a:cubicBezTo>
                  <a:pt x="8375" y="67807"/>
                  <a:pt x="13156" y="66852"/>
                  <a:pt x="17459" y="68762"/>
                </a:cubicBezTo>
                <a:lnTo>
                  <a:pt x="80574" y="94070"/>
                </a:lnTo>
                <a:cubicBezTo>
                  <a:pt x="137472" y="33426"/>
                  <a:pt x="214931" y="0"/>
                  <a:pt x="298127" y="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274660" y="4178300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>
            <a:off x="7454500" y="4363773"/>
            <a:ext cx="306115" cy="294843"/>
          </a:xfrm>
          <a:custGeom>
            <a:rect l="l" t="t" r="r" b="b"/>
            <a:pathLst>
              <a:path w="582235" h="606722">
                <a:moveTo>
                  <a:pt x="0" y="404481"/>
                </a:moveTo>
                <a:lnTo>
                  <a:pt x="101261" y="404481"/>
                </a:lnTo>
                <a:lnTo>
                  <a:pt x="101261" y="606722"/>
                </a:lnTo>
                <a:lnTo>
                  <a:pt x="0" y="606722"/>
                </a:lnTo>
                <a:close/>
                <a:moveTo>
                  <a:pt x="151927" y="328623"/>
                </a:moveTo>
                <a:lnTo>
                  <a:pt x="253188" y="328623"/>
                </a:lnTo>
                <a:lnTo>
                  <a:pt x="253188" y="606722"/>
                </a:lnTo>
                <a:lnTo>
                  <a:pt x="151927" y="606722"/>
                </a:lnTo>
                <a:close/>
                <a:moveTo>
                  <a:pt x="303855" y="252766"/>
                </a:moveTo>
                <a:lnTo>
                  <a:pt x="405046" y="252766"/>
                </a:lnTo>
                <a:lnTo>
                  <a:pt x="405046" y="606722"/>
                </a:lnTo>
                <a:lnTo>
                  <a:pt x="303855" y="606722"/>
                </a:lnTo>
                <a:close/>
                <a:moveTo>
                  <a:pt x="455711" y="202241"/>
                </a:moveTo>
                <a:lnTo>
                  <a:pt x="556972" y="202241"/>
                </a:lnTo>
                <a:lnTo>
                  <a:pt x="556972" y="606722"/>
                </a:lnTo>
                <a:lnTo>
                  <a:pt x="455711" y="606722"/>
                </a:lnTo>
                <a:close/>
                <a:moveTo>
                  <a:pt x="455697" y="0"/>
                </a:moveTo>
                <a:lnTo>
                  <a:pt x="556785" y="0"/>
                </a:lnTo>
                <a:lnTo>
                  <a:pt x="556874" y="0"/>
                </a:lnTo>
                <a:lnTo>
                  <a:pt x="556963" y="0"/>
                </a:lnTo>
                <a:cubicBezTo>
                  <a:pt x="557230" y="0"/>
                  <a:pt x="557408" y="0"/>
                  <a:pt x="557675" y="0"/>
                </a:cubicBezTo>
                <a:cubicBezTo>
                  <a:pt x="558298" y="89"/>
                  <a:pt x="558832" y="89"/>
                  <a:pt x="559366" y="89"/>
                </a:cubicBezTo>
                <a:cubicBezTo>
                  <a:pt x="559811" y="178"/>
                  <a:pt x="560256" y="267"/>
                  <a:pt x="560611" y="267"/>
                </a:cubicBezTo>
                <a:cubicBezTo>
                  <a:pt x="561056" y="356"/>
                  <a:pt x="561412" y="444"/>
                  <a:pt x="561857" y="444"/>
                </a:cubicBezTo>
                <a:cubicBezTo>
                  <a:pt x="562302" y="533"/>
                  <a:pt x="562747" y="711"/>
                  <a:pt x="563192" y="800"/>
                </a:cubicBezTo>
                <a:cubicBezTo>
                  <a:pt x="563548" y="889"/>
                  <a:pt x="563904" y="978"/>
                  <a:pt x="564171" y="1067"/>
                </a:cubicBezTo>
                <a:cubicBezTo>
                  <a:pt x="564616" y="1156"/>
                  <a:pt x="565061" y="1333"/>
                  <a:pt x="565506" y="1511"/>
                </a:cubicBezTo>
                <a:cubicBezTo>
                  <a:pt x="565862" y="1600"/>
                  <a:pt x="566218" y="1778"/>
                  <a:pt x="566574" y="1867"/>
                </a:cubicBezTo>
                <a:cubicBezTo>
                  <a:pt x="566929" y="2044"/>
                  <a:pt x="567285" y="2222"/>
                  <a:pt x="567730" y="2400"/>
                </a:cubicBezTo>
                <a:cubicBezTo>
                  <a:pt x="568086" y="2578"/>
                  <a:pt x="568442" y="2755"/>
                  <a:pt x="568798" y="2933"/>
                </a:cubicBezTo>
                <a:cubicBezTo>
                  <a:pt x="569154" y="3111"/>
                  <a:pt x="569421" y="3289"/>
                  <a:pt x="569777" y="3467"/>
                </a:cubicBezTo>
                <a:cubicBezTo>
                  <a:pt x="570133" y="3733"/>
                  <a:pt x="570578" y="4000"/>
                  <a:pt x="570934" y="4178"/>
                </a:cubicBezTo>
                <a:cubicBezTo>
                  <a:pt x="571201" y="4444"/>
                  <a:pt x="571557" y="4622"/>
                  <a:pt x="571824" y="4800"/>
                </a:cubicBezTo>
                <a:cubicBezTo>
                  <a:pt x="572180" y="5155"/>
                  <a:pt x="572536" y="5422"/>
                  <a:pt x="572891" y="5689"/>
                </a:cubicBezTo>
                <a:cubicBezTo>
                  <a:pt x="573247" y="5955"/>
                  <a:pt x="573514" y="6222"/>
                  <a:pt x="573781" y="6489"/>
                </a:cubicBezTo>
                <a:cubicBezTo>
                  <a:pt x="574137" y="6755"/>
                  <a:pt x="574493" y="7022"/>
                  <a:pt x="574760" y="7289"/>
                </a:cubicBezTo>
                <a:cubicBezTo>
                  <a:pt x="575205" y="7733"/>
                  <a:pt x="575561" y="8178"/>
                  <a:pt x="575917" y="8533"/>
                </a:cubicBezTo>
                <a:cubicBezTo>
                  <a:pt x="576095" y="8711"/>
                  <a:pt x="576273" y="8889"/>
                  <a:pt x="576451" y="9066"/>
                </a:cubicBezTo>
                <a:cubicBezTo>
                  <a:pt x="576451" y="9155"/>
                  <a:pt x="576451" y="9155"/>
                  <a:pt x="576451" y="9155"/>
                </a:cubicBezTo>
                <a:cubicBezTo>
                  <a:pt x="576985" y="9777"/>
                  <a:pt x="577519" y="10489"/>
                  <a:pt x="577964" y="11200"/>
                </a:cubicBezTo>
                <a:cubicBezTo>
                  <a:pt x="577964" y="11200"/>
                  <a:pt x="578053" y="11289"/>
                  <a:pt x="578053" y="11289"/>
                </a:cubicBezTo>
                <a:cubicBezTo>
                  <a:pt x="578498" y="12000"/>
                  <a:pt x="578854" y="12622"/>
                  <a:pt x="579209" y="13244"/>
                </a:cubicBezTo>
                <a:cubicBezTo>
                  <a:pt x="579387" y="13600"/>
                  <a:pt x="579565" y="13955"/>
                  <a:pt x="579743" y="14222"/>
                </a:cubicBezTo>
                <a:cubicBezTo>
                  <a:pt x="579921" y="14666"/>
                  <a:pt x="580099" y="15111"/>
                  <a:pt x="580277" y="15555"/>
                </a:cubicBezTo>
                <a:cubicBezTo>
                  <a:pt x="580455" y="15911"/>
                  <a:pt x="580633" y="16266"/>
                  <a:pt x="580722" y="16711"/>
                </a:cubicBezTo>
                <a:cubicBezTo>
                  <a:pt x="580900" y="17066"/>
                  <a:pt x="581078" y="17422"/>
                  <a:pt x="581167" y="17866"/>
                </a:cubicBezTo>
                <a:cubicBezTo>
                  <a:pt x="581256" y="18311"/>
                  <a:pt x="581434" y="18755"/>
                  <a:pt x="581523" y="19199"/>
                </a:cubicBezTo>
                <a:cubicBezTo>
                  <a:pt x="581612" y="19555"/>
                  <a:pt x="581701" y="19910"/>
                  <a:pt x="581790" y="20266"/>
                </a:cubicBezTo>
                <a:cubicBezTo>
                  <a:pt x="581879" y="20977"/>
                  <a:pt x="582057" y="21777"/>
                  <a:pt x="582146" y="22488"/>
                </a:cubicBezTo>
                <a:cubicBezTo>
                  <a:pt x="582146" y="22577"/>
                  <a:pt x="582146" y="22666"/>
                  <a:pt x="582146" y="22666"/>
                </a:cubicBezTo>
                <a:cubicBezTo>
                  <a:pt x="582235" y="23555"/>
                  <a:pt x="582235" y="24355"/>
                  <a:pt x="582235" y="25244"/>
                </a:cubicBezTo>
                <a:lnTo>
                  <a:pt x="582235" y="126396"/>
                </a:lnTo>
                <a:cubicBezTo>
                  <a:pt x="582235" y="140351"/>
                  <a:pt x="570934" y="151728"/>
                  <a:pt x="556963" y="151728"/>
                </a:cubicBezTo>
                <a:cubicBezTo>
                  <a:pt x="542992" y="151728"/>
                  <a:pt x="531691" y="140351"/>
                  <a:pt x="531691" y="126396"/>
                </a:cubicBezTo>
                <a:lnTo>
                  <a:pt x="531691" y="79286"/>
                </a:lnTo>
                <a:lnTo>
                  <a:pt x="421260" y="171106"/>
                </a:lnTo>
                <a:cubicBezTo>
                  <a:pt x="410582" y="180083"/>
                  <a:pt x="394564" y="178572"/>
                  <a:pt x="385666" y="167906"/>
                </a:cubicBezTo>
                <a:cubicBezTo>
                  <a:pt x="376678" y="157150"/>
                  <a:pt x="378191" y="141240"/>
                  <a:pt x="388869" y="132262"/>
                </a:cubicBezTo>
                <a:lnTo>
                  <a:pt x="487020" y="50576"/>
                </a:lnTo>
                <a:lnTo>
                  <a:pt x="455697" y="50576"/>
                </a:lnTo>
                <a:cubicBezTo>
                  <a:pt x="441727" y="50576"/>
                  <a:pt x="430425" y="39288"/>
                  <a:pt x="430425" y="25244"/>
                </a:cubicBezTo>
                <a:cubicBezTo>
                  <a:pt x="430425" y="11289"/>
                  <a:pt x="441727" y="0"/>
                  <a:pt x="455697" y="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747336" y="2402205"/>
            <a:ext cx="2553871" cy="1020362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深入学习马克思主义基本原理，包括辩证唯物主义、历史唯物主义等，以强化思政课教师的理论素养。</a:t>
            </a:r>
            <a:endParaRPr lang="en-US" sz="1100"/>
          </a:p>
        </p:txBody>
      </p:sp>
      <p:sp>
        <p:nvSpPr>
          <p:cNvPr id="15" name="AutoShape 15"/>
          <p:cNvSpPr/>
          <p:nvPr/>
        </p:nvSpPr>
        <p:spPr>
          <a:xfrm>
            <a:off x="747336" y="2037683"/>
            <a:ext cx="2553871" cy="422629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spcBef>
                <a:spcPts val="270"/>
              </a:spcBef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马克思主义理论</a:t>
            </a:r>
            <a:endParaRPr lang="en-US" sz="1100"/>
          </a:p>
        </p:txBody>
      </p:sp>
      <p:sp>
        <p:nvSpPr>
          <p:cNvPr id="16" name="AutoShape 16"/>
          <p:cNvSpPr/>
          <p:nvPr/>
        </p:nvSpPr>
        <p:spPr>
          <a:xfrm>
            <a:off x="1940528" y="5092530"/>
            <a:ext cx="2552700" cy="891876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探讨如何有效地进行思想政治教育，包括课程设计、教学方法、课堂管理等。</a:t>
            </a:r>
            <a:endParaRPr lang="en-US" sz="1100"/>
          </a:p>
        </p:txBody>
      </p:sp>
      <p:sp>
        <p:nvSpPr>
          <p:cNvPr id="17" name="AutoShape 17"/>
          <p:cNvSpPr/>
          <p:nvPr/>
        </p:nvSpPr>
        <p:spPr>
          <a:xfrm>
            <a:off x="1940528" y="4661950"/>
            <a:ext cx="2084356" cy="403578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思想政治教育方法论</a:t>
            </a:r>
            <a:endParaRPr lang="en-US" sz="1100"/>
          </a:p>
        </p:txBody>
      </p:sp>
      <p:sp>
        <p:nvSpPr>
          <p:cNvPr id="18" name="AutoShape 18"/>
          <p:cNvSpPr/>
          <p:nvPr/>
        </p:nvSpPr>
        <p:spPr>
          <a:xfrm>
            <a:off x="8872233" y="2402205"/>
            <a:ext cx="2552700" cy="1082789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针对当前国内外时事热点，提高思政课教师对政策的理解和解读能力。</a:t>
            </a:r>
            <a:endParaRPr lang="en-US" sz="1100"/>
          </a:p>
        </p:txBody>
      </p:sp>
      <p:sp>
        <p:nvSpPr>
          <p:cNvPr id="19" name="AutoShape 19"/>
          <p:cNvSpPr/>
          <p:nvPr/>
        </p:nvSpPr>
        <p:spPr>
          <a:xfrm>
            <a:off x="8872233" y="2037683"/>
            <a:ext cx="2569478" cy="441680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时事政治与政策解读</a:t>
            </a:r>
            <a:endParaRPr lang="en-US" sz="1100"/>
          </a:p>
        </p:txBody>
      </p:sp>
      <p:sp>
        <p:nvSpPr>
          <p:cNvPr id="20" name="AutoShape 20"/>
          <p:cNvSpPr/>
          <p:nvPr/>
        </p:nvSpPr>
        <p:spPr>
          <a:xfrm>
            <a:off x="7814024" y="5112856"/>
            <a:ext cx="2552700" cy="933977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了解学生心理特点，掌握有效沟通技巧，提升思政课教师的教学效果。</a:t>
            </a:r>
            <a:endParaRPr lang="en-US" sz="1100"/>
          </a:p>
        </p:txBody>
      </p:sp>
      <p:sp>
        <p:nvSpPr>
          <p:cNvPr id="21" name="AutoShape 21"/>
          <p:cNvSpPr/>
          <p:nvPr/>
        </p:nvSpPr>
        <p:spPr>
          <a:xfrm>
            <a:off x="8314658" y="4661950"/>
            <a:ext cx="2084356" cy="422629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教育心理学</a:t>
            </a:r>
            <a:endParaRPr lang="en-US" sz="1100"/>
          </a:p>
        </p:txBody>
      </p:sp>
      <p:sp>
        <p:nvSpPr>
          <p:cNvPr id="22" name="AutoShape 22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AutoShape 36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7" name="AutoShape 37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8" name="AutoShape 38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9" name="AutoShape 39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0" name="AutoShape 40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1" name="AutoShape 41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2" name="TextBox 42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培训内容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6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3167" r="3167"/>
          <a:stretch>
            <a:fillRect/>
          </a:stretch>
        </p:blipFill>
        <p:spPr>
          <a:xfrm>
            <a:off x="6416218" y="1873250"/>
            <a:ext cx="2285143" cy="2439670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16989" r="16989"/>
          <a:stretch>
            <a:fillRect/>
          </a:stretch>
        </p:blipFill>
        <p:spPr>
          <a:xfrm>
            <a:off x="705451" y="1873250"/>
            <a:ext cx="2286000" cy="2308332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3087" r="3087"/>
          <a:stretch>
            <a:fillRect/>
          </a:stretch>
        </p:blipFill>
        <p:spPr>
          <a:xfrm>
            <a:off x="9265251" y="1892300"/>
            <a:ext cx="2271183" cy="2420620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5"/>
          <a:srcRect l="3174" r="3174"/>
          <a:stretch>
            <a:fillRect/>
          </a:stretch>
        </p:blipFill>
        <p:spPr>
          <a:xfrm>
            <a:off x="3571418" y="1892300"/>
            <a:ext cx="2266949" cy="2420620"/>
          </a:xfrm>
          <a:prstGeom prst="rect">
            <a:avLst/>
          </a:prstGeom>
        </p:spPr>
      </p:pic>
      <p:sp>
        <p:nvSpPr>
          <p:cNvPr id="6" name="AutoShape 6"/>
          <p:cNvSpPr/>
          <p:nvPr/>
        </p:nvSpPr>
        <p:spPr>
          <a:xfrm>
            <a:off x="6416218" y="3460761"/>
            <a:ext cx="2285143" cy="745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6416218" y="4197615"/>
            <a:ext cx="2288381" cy="2112169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3571418" y="3460761"/>
            <a:ext cx="2285429" cy="852159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3571418" y="4206759"/>
            <a:ext cx="2288096" cy="2103025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9265251" y="3460761"/>
            <a:ext cx="2286000" cy="745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9265251" y="4204473"/>
            <a:ext cx="2286000" cy="2105311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05451" y="3460761"/>
            <a:ext cx="2286000" cy="883920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705451" y="4206759"/>
            <a:ext cx="2286000" cy="2103025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TextBox 34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培训方法</a:t>
            </a:r>
          </a:p>
        </p:txBody>
      </p:sp>
      <p:sp>
        <p:nvSpPr>
          <p:cNvPr id="35" name="TextBox 35"/>
          <p:cNvSpPr txBox="1"/>
          <p:nvPr/>
        </p:nvSpPr>
        <p:spPr>
          <a:xfrm>
            <a:off x="756455" y="4477571"/>
            <a:ext cx="2164942" cy="1552257"/>
          </a:xfrm>
          <a:prstGeom prst="rect">
            <a:avLst/>
          </a:prstGeom>
        </p:spPr>
        <p:txBody>
          <a:bodyPr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邀请专家学者进行授课，分享他们的研究成果和教学经验。</a:t>
            </a:r>
          </a:p>
        </p:txBody>
      </p:sp>
      <p:sp>
        <p:nvSpPr>
          <p:cNvPr id="36" name="TextBox 36"/>
          <p:cNvSpPr txBox="1"/>
          <p:nvPr/>
        </p:nvSpPr>
        <p:spPr>
          <a:xfrm>
            <a:off x="3628568" y="4477571"/>
            <a:ext cx="2164942" cy="1552257"/>
          </a:xfrm>
          <a:prstGeom prst="rect">
            <a:avLst/>
          </a:prstGeom>
        </p:spPr>
        <p:txBody>
          <a:bodyPr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通过分析典型案例，让思政课教师学习如何将理论知识应用于实际教学中。</a:t>
            </a:r>
          </a:p>
        </p:txBody>
      </p:sp>
      <p:sp>
        <p:nvSpPr>
          <p:cNvPr id="37" name="TextBox 37"/>
          <p:cNvSpPr txBox="1"/>
          <p:nvPr/>
        </p:nvSpPr>
        <p:spPr>
          <a:xfrm>
            <a:off x="6466794" y="4477571"/>
            <a:ext cx="2164942" cy="1552257"/>
          </a:xfrm>
          <a:prstGeom prst="rect">
            <a:avLst/>
          </a:prstGeom>
        </p:spPr>
        <p:txBody>
          <a:bodyPr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鼓励教师们进行交流，分享教学心得，共同提高教学水平。</a:t>
            </a:r>
          </a:p>
        </p:txBody>
      </p:sp>
      <p:sp>
        <p:nvSpPr>
          <p:cNvPr id="38" name="TextBox 38"/>
          <p:cNvSpPr txBox="1"/>
          <p:nvPr/>
        </p:nvSpPr>
        <p:spPr>
          <a:xfrm>
            <a:off x="9318371" y="4477571"/>
            <a:ext cx="2164942" cy="1552257"/>
          </a:xfrm>
          <a:prstGeom prst="rect">
            <a:avLst/>
          </a:prstGeom>
        </p:spPr>
        <p:txBody>
          <a:bodyPr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组织参观优秀思政课教学实践基地，学习先进的教学方法和经验。</a:t>
            </a:r>
          </a:p>
        </p:txBody>
      </p:sp>
      <p:sp>
        <p:nvSpPr>
          <p:cNvPr id="39" name="TextBox 39"/>
          <p:cNvSpPr txBox="1"/>
          <p:nvPr/>
        </p:nvSpPr>
        <p:spPr>
          <a:xfrm>
            <a:off x="705451" y="3588593"/>
            <a:ext cx="2267763" cy="490334"/>
          </a:xfrm>
          <a:prstGeom prst="rect">
            <a:avLst/>
          </a:prstGeom>
        </p:spPr>
        <p:txBody>
          <a:bodyPr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专题讲座</a:t>
            </a:r>
          </a:p>
        </p:txBody>
      </p:sp>
      <p:sp>
        <p:nvSpPr>
          <p:cNvPr id="40" name="TextBox 40"/>
          <p:cNvSpPr txBox="1"/>
          <p:nvPr/>
        </p:nvSpPr>
        <p:spPr>
          <a:xfrm>
            <a:off x="3628568" y="3588593"/>
            <a:ext cx="2267763" cy="490334"/>
          </a:xfrm>
          <a:prstGeom prst="rect">
            <a:avLst/>
          </a:prstGeom>
        </p:spPr>
        <p:txBody>
          <a:bodyPr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案例分析</a:t>
            </a:r>
          </a:p>
        </p:txBody>
      </p:sp>
      <p:sp>
        <p:nvSpPr>
          <p:cNvPr id="41" name="TextBox 41"/>
          <p:cNvSpPr txBox="1"/>
          <p:nvPr/>
        </p:nvSpPr>
        <p:spPr>
          <a:xfrm>
            <a:off x="6433598" y="3588593"/>
            <a:ext cx="2267763" cy="490334"/>
          </a:xfrm>
          <a:prstGeom prst="rect">
            <a:avLst/>
          </a:prstGeom>
        </p:spPr>
        <p:txBody>
          <a:bodyPr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小组讨论与互动</a:t>
            </a:r>
          </a:p>
        </p:txBody>
      </p:sp>
      <p:sp>
        <p:nvSpPr>
          <p:cNvPr id="42" name="TextBox 42"/>
          <p:cNvSpPr txBox="1"/>
          <p:nvPr/>
        </p:nvSpPr>
        <p:spPr>
          <a:xfrm>
            <a:off x="9265251" y="3588593"/>
            <a:ext cx="2267763" cy="490334"/>
          </a:xfrm>
          <a:prstGeom prst="rect">
            <a:avLst/>
          </a:prstGeom>
        </p:spPr>
        <p:txBody>
          <a:bodyPr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实地考察与观摩</a:t>
            </a: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068433" y="2499829"/>
            <a:ext cx="6024721" cy="276872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75" b="1">
                <a:solidFill>
                  <a:schemeClr val="lt2"/>
                </a:solidFill>
                <a:latin typeface="Arial"/>
                <a:ea typeface="Arial"/>
                <a:cs typeface="Arial"/>
              </a:rPr>
              <a:t>培训对象与时间安排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068433" y="1198529"/>
            <a:ext cx="5935157" cy="82715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5775" b="1">
                <a:solidFill>
                  <a:schemeClr val="lt2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32546" r="32546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32546" r="32546"/>
          <a:stretch>
            <a:fillRect/>
          </a:stretch>
        </p:blipFill>
        <p:spPr>
          <a:xfrm>
            <a:off x="5906740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32590" r="32590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培训计划面向所有从事思政课教学的教师，确保所有教师都能接受到专业的培训。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全体思政课教师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为了提高思政课的教学质量，培训计划将重点培养一批骨干教师，发挥他们在思政课教学中的引领作用。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</p:spPr>
        <p:txBody>
          <a:bodyPr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重点培养骨干教师</a:t>
            </a:r>
            <a:endParaRPr lang="en-US" sz="1100"/>
          </a:p>
        </p:txBody>
      </p:sp>
      <p:sp>
        <p:nvSpPr>
          <p:cNvPr id="11" name="AutoShape 11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TextBox 31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培训对象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https://d.book118.com/706235023025010031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EFFBFF"/>
      </a:lt1>
      <a:dk2>
        <a:srgbClr val="002F40"/>
      </a:dk2>
      <a:lt2>
        <a:srgbClr val="FFFFFF"/>
      </a:lt2>
      <a:accent1>
        <a:srgbClr val="3045FD"/>
      </a:accent1>
      <a:accent2>
        <a:srgbClr val="0085FF"/>
      </a:accent2>
      <a:accent3>
        <a:srgbClr val="2947E8"/>
      </a:accent3>
      <a:accent4>
        <a:srgbClr val="3CD6DF"/>
      </a:accent4>
      <a:accent5>
        <a:srgbClr val="73DDE3"/>
      </a:accent5>
      <a:accent6>
        <a:srgbClr val="FFC67C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59</Paragraphs>
  <Slides>11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baseType="lpstr" size="15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2024-08-29T13:44:54.560</cp:lastPrinted>
  <dcterms:created xsi:type="dcterms:W3CDTF">2024-08-29T05:44:54Z</dcterms:created>
  <dcterms:modified xsi:type="dcterms:W3CDTF">2024-08-29T05:44:56Z</dcterms:modified>
</cp:coreProperties>
</file>