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AIWEAF+MS-UIGothic"/>
      <p:regular r:id="rId18"/>
    </p:embeddedFont>
    <p:embeddedFont>
      <p:font typeface="HBGEDI+WUWMFE+ArialMT"/>
      <p:regular r:id="rId19"/>
    </p:embeddedFont>
    <p:embeddedFont>
      <p:font typeface="FWPWUL+DUTOIC+Calibri-Light"/>
      <p:regular r:id="rId20"/>
    </p:embeddedFont>
    <p:embeddedFont>
      <p:font typeface="QBEGUE+HGSKDG+MicrosoftYaHei"/>
      <p:regular r:id="rId21"/>
    </p:embeddedFont>
    <p:embeddedFont>
      <p:font typeface="WKLQGA+EGLLVJ+MicrosoftYaHei-Bold"/>
      <p:regular r:id="rId22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font" Target="fonts/font5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87BE6-D407-4FF6-82CF-5FF57E5BB5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9F9F2-2CF8-44F9-BE02-C4491382F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F7FF6-00CF-4AC0-9D3B-EC158ED37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912A10-DAB3-4E38-8041-F4D863A46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BF25D1-EB88-44E5-A48C-290B03D1F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13138A-EC8A-4610-A69A-01584A6824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AF9BA5-759D-4E76-9016-4A6E210E1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04FDD-DC59-4717-8631-B78A7BA55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866F80-78D8-4643-B073-E5F108B53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76ACE-316D-4F6F-90D7-B89311BF1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F6322B-1DF4-4081-A2F5-5B10C4FB5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24101210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28515" y="2701591"/>
            <a:ext cx="5092877" cy="19056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20000"/>
                </a:solidFill>
                <a:latin typeface="AIWEAF+MS-UIGothic"/>
                <a:cs typeface="AIWEAF+MS-UIGothic"/>
              </a:rPr>
              <a:t>麦克波特企</a:t>
            </a:r>
            <a:r>
              <a:rPr sz="3800" spc="25">
                <a:solidFill>
                  <a:srgbClr val="020000"/>
                </a:solidFill>
                <a:latin typeface="SimSun"/>
                <a:cs typeface="SimSun"/>
              </a:rPr>
              <a:t>业战</a:t>
            </a:r>
            <a:r>
              <a:rPr sz="3800" spc="27">
                <a:solidFill>
                  <a:srgbClr val="020000"/>
                </a:solidFill>
                <a:latin typeface="AIWEAF+MS-UIGothic"/>
                <a:cs typeface="AIWEAF+MS-UIGothic"/>
              </a:rPr>
              <a:t>略管</a:t>
            </a:r>
          </a:p>
          <a:p>
            <a:pPr marL="0" marR="0">
              <a:lnSpc>
                <a:spcPts val="3800"/>
              </a:lnSpc>
              <a:spcBef>
                <a:spcPts val="1704"/>
              </a:spcBef>
              <a:spcAft>
                <a:spcPct val="0"/>
              </a:spcAft>
            </a:pPr>
            <a:r>
              <a:rPr sz="3800" spc="27">
                <a:solidFill>
                  <a:srgbClr val="020000"/>
                </a:solidFill>
                <a:latin typeface="AIWEAF+MS-UIGothic"/>
                <a:cs typeface="AIWEAF+MS-UIGothic"/>
              </a:rPr>
              <a:t>理</a:t>
            </a:r>
            <a:r>
              <a:rPr sz="3800" spc="23">
                <a:solidFill>
                  <a:srgbClr val="020000"/>
                </a:solidFill>
                <a:latin typeface="SimSun"/>
                <a:cs typeface="SimSun"/>
              </a:rPr>
              <a:t>课</a:t>
            </a:r>
            <a:r>
              <a:rPr sz="3800">
                <a:solidFill>
                  <a:srgbClr val="020000"/>
                </a:solidFill>
                <a:latin typeface="AIWEAF+MS-UIGothic"/>
                <a:cs typeface="AIWEA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881109" y="1169554"/>
            <a:ext cx="22002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FFF"/>
                </a:solidFill>
                <a:latin typeface="AIWEAF+MS-UIGothic"/>
                <a:cs typeface="AIWEAF+MS-UIGothic"/>
              </a:rPr>
              <a:t>目</a:t>
            </a:r>
            <a:r>
              <a:rPr sz="49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8380" y="2197004"/>
            <a:ext cx="2639761" cy="12086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HBGEDI+WUWMFE+ArialMT"/>
                <a:cs typeface="HBGEDI+WUWMFE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AIWEAF+MS-UIGothic"/>
                <a:cs typeface="AIWEAF+MS-UIGothic"/>
              </a:rPr>
              <a:t>企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2000" spc="25">
                <a:solidFill>
                  <a:srgbClr val="000000"/>
                </a:solidFill>
                <a:latin typeface="AIWEAF+MS-UIGothic"/>
                <a:cs typeface="AIWEAF+MS-UIGothic"/>
              </a:rPr>
              <a:t>略管理概述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HBGEDI+WUWMFE+ArialMT"/>
                <a:cs typeface="HBGEDI+WUWMFE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AIWEAF+MS-UIGothic"/>
                <a:cs typeface="AIWEAF+MS-UIGothic"/>
              </a:rPr>
              <a:t>企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2000" spc="25">
                <a:solidFill>
                  <a:srgbClr val="000000"/>
                </a:solidFill>
                <a:latin typeface="AIWEAF+MS-UIGothic"/>
                <a:cs typeface="AIWEAF+MS-UIGothic"/>
              </a:rPr>
              <a:t>略分析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8380" y="3307619"/>
            <a:ext cx="2125562" cy="6537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HBGEDI+WUWMFE+ArialMT"/>
                <a:cs typeface="HBGEDI+WUWMFE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AIWEAF+MS-UIGothic"/>
                <a:cs typeface="AIWEAF+MS-UIGothic"/>
              </a:rPr>
              <a:t>企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2000" spc="23">
                <a:solidFill>
                  <a:srgbClr val="000000"/>
                </a:solidFill>
                <a:latin typeface="AIWEAF+MS-UIGothic"/>
                <a:cs typeface="AIWEAF+MS-UIGothic"/>
              </a:rPr>
              <a:t>略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08380" y="3863244"/>
            <a:ext cx="3187687" cy="12083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136"/>
              </a:lnSpc>
              <a:spcBef>
                <a:spcPct val="0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HBGEDI+WUWMFE+ArialMT"/>
                <a:cs typeface="HBGEDI+WUWMFE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AIWEAF+MS-UIGothic"/>
                <a:cs typeface="AIWEAF+MS-UIGothic"/>
              </a:rPr>
              <a:t>企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2000" spc="23">
                <a:solidFill>
                  <a:srgbClr val="000000"/>
                </a:solidFill>
                <a:latin typeface="AIWEAF+MS-UIGothic"/>
                <a:cs typeface="AIWEAF+MS-UIGothic"/>
              </a:rPr>
              <a:t>略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2000" spc="25">
                <a:solidFill>
                  <a:srgbClr val="000000"/>
                </a:solidFill>
                <a:latin typeface="AIWEAF+MS-UIGothic"/>
                <a:cs typeface="AIWEAF+MS-UIGothic"/>
              </a:rPr>
              <a:t>施与控制</a:t>
            </a:r>
          </a:p>
          <a:p>
            <a:pPr marL="0" marR="0">
              <a:lnSpc>
                <a:spcPts val="2136"/>
              </a:lnSpc>
              <a:spcBef>
                <a:spcPts val="2283"/>
              </a:spcBef>
              <a:spcAft>
                <a:spcPct val="0"/>
              </a:spcAft>
            </a:pPr>
            <a:r>
              <a:rPr sz="2050">
                <a:solidFill>
                  <a:srgbClr val="000000"/>
                </a:solidFill>
                <a:latin typeface="HBGEDI+WUWMFE+ArialMT"/>
                <a:cs typeface="HBGEDI+WUWMFE+ArialMT"/>
              </a:rPr>
              <a:t>•</a:t>
            </a:r>
            <a:r>
              <a:rPr sz="2050" spc="370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000" spc="25">
                <a:solidFill>
                  <a:srgbClr val="000000"/>
                </a:solidFill>
                <a:latin typeface="AIWEAF+MS-UIGothic"/>
                <a:cs typeface="AIWEAF+MS-UIGothic"/>
              </a:rPr>
              <a:t>企</a:t>
            </a:r>
            <a:r>
              <a:rPr sz="2000" spc="25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2000" spc="25">
                <a:solidFill>
                  <a:srgbClr val="000000"/>
                </a:solidFill>
                <a:latin typeface="AIWEAF+MS-UIGothic"/>
                <a:cs typeface="AIWEAF+MS-UIGothic"/>
              </a:rPr>
              <a:t>略管理案例分析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41624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AIWEAF+MS-UIGothic"/>
                <a:cs typeface="AIWEAF+MS-UIGothic"/>
              </a:rPr>
              <a:t>企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3450">
                <a:solidFill>
                  <a:srgbClr val="000000"/>
                </a:solidFill>
                <a:latin typeface="AIWEAF+MS-UIGothic"/>
                <a:cs typeface="AIWEAF+MS-UIGothic"/>
              </a:rPr>
              <a:t>略管理概述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AIWEAF+MS-UIGothic"/>
                <a:cs typeface="AIWEAF+MS-UIGothic"/>
              </a:rPr>
              <a:t>定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262626"/>
                </a:solidFill>
                <a:latin typeface="AIWEAF+MS-UIGothic"/>
                <a:cs typeface="AIWEAF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875905" y="14940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AIWEAF+MS-UIGothic"/>
                <a:cs typeface="AIWEAF+MS-UIGothic"/>
              </a:rPr>
              <a:t>定</a:t>
            </a:r>
            <a:r>
              <a:rPr sz="2000">
                <a:solidFill>
                  <a:srgbClr val="262626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29244" y="2347333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略管理是指企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业为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实现长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，制定和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施一系列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875905" y="39197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AIWEAF+MS-UIGothic"/>
                <a:cs typeface="AIWEAF+MS-UIGothic"/>
              </a:rPr>
              <a:t>特点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024494" y="4382508"/>
            <a:ext cx="3210817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全局性、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长远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性、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争性、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动态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性、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性。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AIWEAF+MS-UIGothic"/>
                <a:cs typeface="AIWEAF+MS-UIGothic"/>
              </a:rPr>
              <a:t>企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业战</a:t>
            </a:r>
            <a:r>
              <a:rPr sz="3000">
                <a:solidFill>
                  <a:srgbClr val="262626"/>
                </a:solidFill>
                <a:latin typeface="AIWEAF+MS-UIGothic"/>
                <a:cs typeface="AIWEAF+MS-UIGothic"/>
              </a:rPr>
              <a:t>略的重要性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797290" y="1802993"/>
            <a:ext cx="458762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FWPWUL+DUTOIC+Calibri-Light"/>
                <a:cs typeface="FWPWUL+DUTOIC+Calibri-Light"/>
              </a:rPr>
              <a:t>2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414509" y="1967603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源配置，提高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063239" y="2137638"/>
            <a:ext cx="458762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FWPWUL+DUTOIC+Calibri-Light"/>
                <a:cs typeface="FWPWUL+DUTOIC+Calibri-Light"/>
              </a:rPr>
              <a:t>1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414509" y="2310503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利用效率。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24509" y="2410197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明确企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使命和愿景，指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24509" y="2753097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引企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业发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展方向。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023984" y="4388713"/>
            <a:ext cx="458762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FWPWUL+DUTOIC+Calibri-Light"/>
                <a:cs typeface="FWPWUL+DUTOIC+Calibri-Light"/>
              </a:rPr>
              <a:t>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441065" y="4602073"/>
            <a:ext cx="458762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FWPWUL+DUTOIC+Calibri-Light"/>
                <a:cs typeface="FWPWUL+DUTOIC+Calibri-Light"/>
              </a:rPr>
              <a:t>4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493884" y="4682228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提升企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核心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争力，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争。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859789" y="5185147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可持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展，提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升企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AIWEAF+MS-UIGothic"/>
                <a:cs typeface="AIWEAF+MS-UIGothic"/>
              </a:rPr>
              <a:t>企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业战</a:t>
            </a:r>
            <a:r>
              <a:rPr sz="3000">
                <a:solidFill>
                  <a:srgbClr val="262626"/>
                </a:solidFill>
                <a:latin typeface="AIWEAF+MS-UIGothic"/>
                <a:cs typeface="AIWEAF+MS-UIGothic"/>
              </a:rPr>
              <a:t>略管理的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262626"/>
                </a:solidFill>
                <a:latin typeface="AIWEAF+MS-UIGothic"/>
                <a:cs typeface="AIWEAF+MS-UIGothic"/>
              </a:rPr>
              <a:t>史与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262626"/>
                </a:solidFill>
                <a:latin typeface="AIWEAF+MS-UIGothic"/>
                <a:cs typeface="AIWEAF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947909" y="11257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SimSun"/>
                <a:cs typeface="SimSun"/>
              </a:rPr>
              <a:t>经</a:t>
            </a:r>
            <a:r>
              <a:rPr sz="2000" spc="25">
                <a:solidFill>
                  <a:srgbClr val="262626"/>
                </a:solidFill>
                <a:latin typeface="AIWEAF+MS-UIGothic"/>
                <a:cs typeface="AIWEAF+MS-UIGothic"/>
              </a:rPr>
              <a:t>典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262626"/>
                </a:solidFill>
                <a:latin typeface="AIWEAF+MS-UIGothic"/>
                <a:cs typeface="AIWEAF+MS-UIGothic"/>
              </a:rPr>
              <a:t>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57910" y="1568355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AIWEAF+MS-UIGothic"/>
                <a:cs typeface="AIWEAF+MS-UIGothic"/>
              </a:rPr>
              <a:t>形成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262626"/>
                </a:solidFill>
                <a:latin typeface="AIWEAF+MS-UIGothic"/>
                <a:cs typeface="AIWEAF+MS-UIGothic"/>
              </a:rPr>
              <a:t>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14509" y="1624703"/>
            <a:ext cx="240982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BEGUE+HGSKDG+MicrosoftYaHei"/>
                <a:cs typeface="QBEGUE+HGSKDG+MicrosoftYaHei"/>
              </a:rPr>
              <a:t>20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000000"/>
                </a:solidFill>
                <a:latin typeface="QBEGUE+HGSKDG+MicrosoftYaHei"/>
                <a:cs typeface="QBEGUE+HGSKDG+MicrosoftYaHei"/>
              </a:rPr>
              <a:t>80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年代，以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迈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克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尔</a:t>
            </a:r>
            <a:r>
              <a:rPr sz="1500">
                <a:solidFill>
                  <a:srgbClr val="000000"/>
                </a:solidFill>
                <a:latin typeface="QBEGUE+HGSKDG+MicrosoftYaHei"/>
                <a:cs typeface="QBEGUE+HGSKDG+MicrosoftYaHei"/>
              </a:rPr>
              <a:t>·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波特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代表，提出五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力模型和三种基本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略。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797290" y="1802993"/>
            <a:ext cx="458762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FWPWUL+DUTOIC+Calibri-Light"/>
                <a:cs typeface="FWPWUL+DUTOIC+Calibri-Light"/>
              </a:rPr>
              <a:t>2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063239" y="2137638"/>
            <a:ext cx="458762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FWPWUL+DUTOIC+Calibri-Light"/>
                <a:cs typeface="FWPWUL+DUTOIC+Calibri-Light"/>
              </a:rPr>
              <a:t>1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24509" y="2238747"/>
            <a:ext cx="2192940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BEGUE+HGSKDG+MicrosoftYaHei"/>
                <a:cs typeface="QBEGUE+HGSKDG+MicrosoftYaHei"/>
              </a:rPr>
              <a:t>20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000000"/>
                </a:solidFill>
                <a:latin typeface="QBEGUE+HGSKDG+MicrosoftYaHei"/>
                <a:cs typeface="QBEGUE+HGSKDG+MicrosoftYaHei"/>
              </a:rPr>
              <a:t>60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年代，以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钱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德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24509" y="2581647"/>
            <a:ext cx="2336229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勒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代表，提出</a:t>
            </a:r>
            <a:r>
              <a:rPr sz="1500">
                <a:solidFill>
                  <a:srgbClr val="000000"/>
                </a:solidFill>
                <a:latin typeface="QBEGUE+HGSKDG+MicrosoftYaHei"/>
                <a:cs typeface="QBEGUE+HGSKDG+MicrosoftYaHei"/>
              </a:rPr>
              <a:t>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构跟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略</a:t>
            </a:r>
            <a:r>
              <a:rPr sz="1500">
                <a:solidFill>
                  <a:srgbClr val="000000"/>
                </a:solidFill>
                <a:latin typeface="QBEGUE+HGSKDG+MicrosoftYaHei"/>
                <a:cs typeface="QBEGUE+HGSKDG+MicrosoftYaHei"/>
              </a:rPr>
              <a:t>”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点。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0027284" y="3840384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62626"/>
                </a:solidFill>
                <a:latin typeface="SimSun"/>
                <a:cs typeface="SimSun"/>
              </a:rPr>
              <a:t>竞</a:t>
            </a:r>
            <a:r>
              <a:rPr sz="2000" spc="25">
                <a:solidFill>
                  <a:srgbClr val="262626"/>
                </a:solidFill>
                <a:latin typeface="AIWEAF+MS-UIGothic"/>
                <a:cs typeface="AIWEAF+MS-UIGothic"/>
              </a:rPr>
              <a:t>争</a:t>
            </a: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阶</a:t>
            </a:r>
            <a:r>
              <a:rPr sz="2000">
                <a:solidFill>
                  <a:srgbClr val="262626"/>
                </a:solidFill>
                <a:latin typeface="AIWEAF+MS-UIGothic"/>
                <a:cs typeface="AIWEAF+MS-UIGothic"/>
              </a:rPr>
              <a:t>段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393189" y="434393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262626"/>
                </a:solidFill>
                <a:latin typeface="SimSun"/>
                <a:cs typeface="SimSun"/>
              </a:rPr>
              <a:t>动态阶</a:t>
            </a:r>
            <a:r>
              <a:rPr sz="2000">
                <a:solidFill>
                  <a:srgbClr val="262626"/>
                </a:solidFill>
                <a:latin typeface="AIWEAF+MS-UIGothic"/>
                <a:cs typeface="AIWEAF+MS-UIGothic"/>
              </a:rPr>
              <a:t>段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023984" y="4388713"/>
            <a:ext cx="458762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FWPWUL+DUTOIC+Calibri-Light"/>
                <a:cs typeface="FWPWUL+DUTOIC+Calibri-Light"/>
              </a:rPr>
              <a:t>3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9493884" y="451077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BEGUE+HGSKDG+MicrosoftYaHei"/>
                <a:cs typeface="QBEGUE+HGSKDG+MicrosoftYaHei"/>
              </a:rPr>
              <a:t>20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000000"/>
                </a:solidFill>
                <a:latin typeface="QBEGUE+HGSKDG+MicrosoftYaHei"/>
                <a:cs typeface="QBEGUE+HGSKDG+MicrosoftYaHei"/>
              </a:rPr>
              <a:t>90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年代，以普拉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哈拉德和哈默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代表，提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出核心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争力的概念。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3441065" y="4602073"/>
            <a:ext cx="458762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FFFFFF"/>
                </a:solidFill>
                <a:latin typeface="FWPWUL+DUTOIC+Calibri-Light"/>
                <a:cs typeface="FWPWUL+DUTOIC+Calibri-Light"/>
              </a:rPr>
              <a:t>4</a:t>
            </a:r>
          </a:p>
        </p:txBody>
      </p:sp>
      <p:sp>
        <p:nvSpPr>
          <p:cNvPr id="16" name="object 16"/>
          <p:cNvSpPr txBox="1"/>
          <p:nvPr/>
        </p:nvSpPr>
        <p:spPr>
          <a:xfrm>
            <a:off x="843280" y="4842247"/>
            <a:ext cx="2374115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BEGUE+HGSKDG+MicrosoftYaHei"/>
                <a:cs typeface="QBEGUE+HGSKDG+MicrosoftYaHei"/>
              </a:rPr>
              <a:t>21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初，以明茨伯格等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代表，提出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略手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人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的概念，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强调战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略的灵活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32861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AIWEAF+MS-UIGothic"/>
                <a:cs typeface="AIWEAF+MS-UIGothic"/>
              </a:rPr>
              <a:t>企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3450">
                <a:solidFill>
                  <a:srgbClr val="000000"/>
                </a:solidFill>
                <a:latin typeface="AIWEAF+MS-UIGothic"/>
                <a:cs typeface="AIWEAF+MS-UIGothic"/>
              </a:rPr>
              <a:t>略分析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AIWEAF+MS-UIGothic"/>
                <a:cs typeface="AIWEAF+MS-UIGothic"/>
              </a:rPr>
              <a:t>内部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262626"/>
                </a:solidFill>
                <a:latin typeface="AIWEAF+MS-UIGothic"/>
                <a:cs typeface="AIWEAF+MS-UIGothic"/>
              </a:rPr>
              <a:t>境分析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44725" y="116439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资</a:t>
            </a:r>
            <a:r>
              <a:rPr sz="2300" spc="25">
                <a:solidFill>
                  <a:srgbClr val="262626"/>
                </a:solidFill>
                <a:latin typeface="AIWEAF+MS-UIGothic"/>
                <a:cs typeface="AIWEAF+MS-UIGothic"/>
              </a:rPr>
              <a:t>源分析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281554" y="1698997"/>
            <a:ext cx="496341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估企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的有形和无形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源，如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金、技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、品牌等。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622550" y="24458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AIWEAF+MS-UIGothic"/>
                <a:cs typeface="AIWEAF+MS-UIGothic"/>
              </a:rPr>
              <a:t>能力分析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659379" y="2980428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的核心能力和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244725" y="37278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组织</a:t>
            </a:r>
            <a:r>
              <a:rPr sz="2300" spc="25">
                <a:solidFill>
                  <a:srgbClr val="262626"/>
                </a:solidFill>
                <a:latin typeface="AIWEAF+MS-UIGothic"/>
                <a:cs typeface="AIWEAF+MS-UIGothic"/>
              </a:rPr>
              <a:t>文化分析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281554" y="4261858"/>
            <a:ext cx="35770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了解企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的价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值观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、使命和行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为规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范。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622550" y="500931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AIWEAF+MS-UIGothic"/>
                <a:cs typeface="AIWEAF+MS-UIGothic"/>
              </a:rPr>
              <a:t>价</a:t>
            </a: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值链</a:t>
            </a:r>
            <a:r>
              <a:rPr sz="2300" spc="23">
                <a:solidFill>
                  <a:srgbClr val="262626"/>
                </a:solidFill>
                <a:latin typeface="AIWEAF+MS-UIGothic"/>
                <a:cs typeface="AIWEAF+MS-UIGothic"/>
              </a:rPr>
              <a:t>分析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659379" y="5543922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化企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的价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值创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522981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WKLQGA+EGLLVJ+MicrosoftYaHei-Bold"/>
                <a:cs typeface="WKLQGA+EGLLVJ+MicrosoftYaHei-Bold"/>
              </a:rPr>
              <a:t>SWOT</a:t>
            </a:r>
            <a:r>
              <a:rPr sz="3000">
                <a:solidFill>
                  <a:srgbClr val="262626"/>
                </a:solidFill>
                <a:latin typeface="AIWEAF+MS-UIGothic"/>
                <a:cs typeface="AIWEAF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34244" y="1573966"/>
            <a:ext cx="1641602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AIWEAF+MS-UIGothic"/>
                <a:cs typeface="AIWEAF+MS-UIGothic"/>
              </a:rPr>
              <a:t>劣</a:t>
            </a: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势</a:t>
            </a:r>
            <a:r>
              <a:rPr sz="2300" spc="25">
                <a:solidFill>
                  <a:srgbClr val="262626"/>
                </a:solidFill>
                <a:latin typeface="AIWEAF+MS-UIGothic"/>
                <a:cs typeface="AIWEAF+MS-UIGothic"/>
              </a:rPr>
              <a:t>（</a:t>
            </a:r>
            <a:r>
              <a:rPr sz="2300" spc="25">
                <a:solidFill>
                  <a:srgbClr val="262626"/>
                </a:solidFill>
                <a:latin typeface="WKLQGA+EGLLVJ+MicrosoftYaHei-Bold"/>
                <a:cs typeface="WKLQGA+EGLLVJ+MicrosoftYaHei-Bold"/>
              </a:rPr>
              <a:t>W</a:t>
            </a:r>
            <a:r>
              <a:rPr sz="2300">
                <a:solidFill>
                  <a:srgbClr val="262626"/>
                </a:solidFill>
                <a:latin typeface="AIWEAF+MS-UIGothic"/>
                <a:cs typeface="AIWEAF+MS-UIGothic"/>
              </a:rPr>
              <a:t>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6105" y="1627941"/>
            <a:ext cx="1502854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优势</a:t>
            </a:r>
            <a:r>
              <a:rPr sz="2300" spc="25">
                <a:solidFill>
                  <a:srgbClr val="262626"/>
                </a:solidFill>
                <a:latin typeface="AIWEAF+MS-UIGothic"/>
                <a:cs typeface="AIWEAF+MS-UIGothic"/>
              </a:rPr>
              <a:t>（</a:t>
            </a:r>
            <a:r>
              <a:rPr sz="2300" spc="23">
                <a:solidFill>
                  <a:srgbClr val="262626"/>
                </a:solidFill>
                <a:latin typeface="WKLQGA+EGLLVJ+MicrosoftYaHei-Bold"/>
                <a:cs typeface="WKLQGA+EGLLVJ+MicrosoftYaHei-Bold"/>
              </a:rPr>
              <a:t>S</a:t>
            </a:r>
            <a:r>
              <a:rPr sz="2300">
                <a:solidFill>
                  <a:srgbClr val="262626"/>
                </a:solidFill>
                <a:latin typeface="AIWEAF+MS-UIGothic"/>
                <a:cs typeface="AIWEAF+MS-UIGothic"/>
              </a:rPr>
              <a:t>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02419" y="2080633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找出企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需要改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的方面。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86105" y="213460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的核心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争力。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909809" y="5214421"/>
            <a:ext cx="1566240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AIWEAF+MS-UIGothic"/>
                <a:cs typeface="AIWEAF+MS-UIGothic"/>
              </a:rPr>
              <a:t>机会（</a:t>
            </a:r>
            <a:r>
              <a:rPr sz="2300" spc="23">
                <a:solidFill>
                  <a:srgbClr val="262626"/>
                </a:solidFill>
                <a:latin typeface="WKLQGA+EGLLVJ+MicrosoftYaHei-Bold"/>
                <a:cs typeface="WKLQGA+EGLLVJ+MicrosoftYaHei-Bold"/>
              </a:rPr>
              <a:t>O</a:t>
            </a:r>
            <a:r>
              <a:rPr sz="2300">
                <a:solidFill>
                  <a:srgbClr val="262626"/>
                </a:solidFill>
                <a:latin typeface="AIWEAF+MS-UIGothic"/>
                <a:cs typeface="AIWEAF+MS-UIGothic"/>
              </a:rPr>
              <a:t>）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86105" y="5268396"/>
            <a:ext cx="1509864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62626"/>
                </a:solidFill>
                <a:latin typeface="AIWEAF+MS-UIGothic"/>
                <a:cs typeface="AIWEAF+MS-UIGothic"/>
              </a:rPr>
              <a:t>威</a:t>
            </a:r>
            <a:r>
              <a:rPr sz="2300" spc="25">
                <a:solidFill>
                  <a:srgbClr val="262626"/>
                </a:solidFill>
                <a:latin typeface="SimSun"/>
                <a:cs typeface="SimSun"/>
              </a:rPr>
              <a:t>胁</a:t>
            </a:r>
            <a:r>
              <a:rPr sz="2300" spc="25">
                <a:solidFill>
                  <a:srgbClr val="262626"/>
                </a:solidFill>
                <a:latin typeface="AIWEAF+MS-UIGothic"/>
                <a:cs typeface="AIWEAF+MS-UIGothic"/>
              </a:rPr>
              <a:t>（</a:t>
            </a:r>
            <a:r>
              <a:rPr sz="2300" spc="23">
                <a:solidFill>
                  <a:srgbClr val="262626"/>
                </a:solidFill>
                <a:latin typeface="WKLQGA+EGLLVJ+MicrosoftYaHei-Bold"/>
                <a:cs typeface="WKLQGA+EGLLVJ+MicrosoftYaHei-Bold"/>
              </a:rPr>
              <a:t>T</a:t>
            </a:r>
            <a:r>
              <a:rPr sz="2300">
                <a:solidFill>
                  <a:srgbClr val="262626"/>
                </a:solidFill>
                <a:latin typeface="AIWEAF+MS-UIGothic"/>
                <a:cs typeface="AIWEAF+MS-UIGothic"/>
              </a:rPr>
              <a:t>）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773919" y="5705213"/>
            <a:ext cx="1936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中的机遇。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586105" y="5758553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潜在的威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胁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和挑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000000"/>
                </a:solidFill>
                <a:latin typeface="AIWEAF+MS-UIGothic"/>
                <a:cs typeface="AIWEA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81040" y="3223407"/>
            <a:ext cx="32861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AIWEAF+MS-UIGothic"/>
                <a:cs typeface="AIWEAF+MS-UIGothic"/>
              </a:rPr>
              <a:t>企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业战</a:t>
            </a:r>
            <a:r>
              <a:rPr sz="3450">
                <a:solidFill>
                  <a:srgbClr val="000000"/>
                </a:solidFill>
                <a:latin typeface="AIWEAF+MS-UIGothic"/>
                <a:cs typeface="AIWEAF+MS-UIGothic"/>
              </a:rPr>
              <a:t>略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62626"/>
                </a:solidFill>
                <a:latin typeface="AIWEAF+MS-UIGothic"/>
                <a:cs typeface="AIWEAF+MS-UIGothic"/>
              </a:rPr>
              <a:t>成本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领</a:t>
            </a:r>
            <a:r>
              <a:rPr sz="3000">
                <a:solidFill>
                  <a:srgbClr val="262626"/>
                </a:solidFill>
                <a:latin typeface="AIWEAF+MS-UIGothic"/>
                <a:cs typeface="AIWEAF+MS-UIGothic"/>
              </a:rPr>
              <a:t>先</a:t>
            </a:r>
            <a:r>
              <a:rPr sz="3000">
                <a:solidFill>
                  <a:srgbClr val="262626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262626"/>
                </a:solidFill>
                <a:latin typeface="AIWEAF+MS-UIGothic"/>
                <a:cs typeface="AIWEAF+MS-UIGothic"/>
              </a:rPr>
              <a:t>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IWEAF+MS-UIGothic"/>
                <a:cs typeface="AIWEAF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AIWEAF+MS-UIGothic"/>
                <a:cs typeface="AIWEAF+MS-UIGothic"/>
              </a:rPr>
              <a:t>降低成本来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FFF"/>
                </a:solidFill>
                <a:latin typeface="AIWEAF+MS-UIGothic"/>
                <a:cs typeface="AIWEAF+MS-UIGothic"/>
              </a:rPr>
              <a:t>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FFF"/>
                </a:solidFill>
                <a:latin typeface="AIWEAF+MS-UIGothic"/>
                <a:cs typeface="AIWEAF+MS-UIGothic"/>
              </a:rPr>
              <a:t>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262626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262626"/>
                </a:solidFill>
                <a:latin typeface="AIWEAF+MS-UIGothic"/>
                <a:cs typeface="AIWEAF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890676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31313"/>
                </a:solidFill>
                <a:latin typeface="AIWEAF+MS-UIGothic"/>
                <a:cs typeface="AIWEAF+MS-UIGothic"/>
              </a:rPr>
              <a:t>通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131313"/>
                </a:solidFill>
                <a:latin typeface="AIWEAF+MS-UIGothic"/>
                <a:cs typeface="AIWEAF+MS-UIGothic"/>
              </a:rPr>
              <a:t>提高生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131313"/>
                </a:solidFill>
                <a:latin typeface="AIWEAF+MS-UIGothic"/>
                <a:cs typeface="AIWEAF+MS-UIGothic"/>
              </a:rPr>
              <a:t>效率、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131313"/>
                </a:solidFill>
                <a:latin typeface="AIWEAF+MS-UIGothic"/>
                <a:cs typeface="AIWEAF+MS-UIGothic"/>
              </a:rPr>
              <a:t>化供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应链</a:t>
            </a:r>
            <a:r>
              <a:rPr sz="1500">
                <a:solidFill>
                  <a:srgbClr val="131313"/>
                </a:solidFill>
                <a:latin typeface="AIWEAF+MS-UIGothic"/>
                <a:cs typeface="AIWEAF+MS-UIGothic"/>
              </a:rPr>
              <a:t>管理、减少浪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131313"/>
                </a:solidFill>
                <a:latin typeface="AIWEAF+MS-UIGothic"/>
                <a:cs typeface="AIWEAF+MS-UIGothic"/>
              </a:rPr>
              <a:t>等方式降低成本，从而在价格上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131313"/>
                </a:solidFill>
                <a:latin typeface="AIWEAF+MS-UIGothic"/>
                <a:cs typeface="AIWEAF+MS-UIGothic"/>
              </a:rPr>
              <a:t>得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131313"/>
                </a:solidFill>
                <a:latin typeface="AIWEAF+MS-UIGothic"/>
                <a:cs typeface="AIWEAF+MS-UIGothic"/>
              </a:rPr>
              <a:t>争</a:t>
            </a:r>
            <a:r>
              <a:rPr sz="1500">
                <a:solidFill>
                  <a:srgbClr val="131313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131313"/>
                </a:solidFill>
                <a:latin typeface="AIWEAF+MS-UIGothic"/>
                <a:cs typeface="AIWEA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https://d.book118.com/706241012103010045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AIWEAF+MS-UIGothic</vt:lpstr>
      <vt:lpstr>SimSun</vt:lpstr>
      <vt:lpstr>HBGEDI+WUWMFE+ArialMT</vt:lpstr>
      <vt:lpstr>Times New Roman</vt:lpstr>
      <vt:lpstr>FWPWUL+DUTOIC+Calibri-Light</vt:lpstr>
      <vt:lpstr>QBEGUE+HGSKDG+MicrosoftYaHei</vt:lpstr>
      <vt:lpstr>WKLQGA+EGLLVJ+MicrosoftYaHei-Bold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2024-09-14T03:00:16.960</cp:lastPrinted>
  <dcterms:created xsi:type="dcterms:W3CDTF">2024-09-13T19:00:16Z</dcterms:created>
  <dcterms:modified xsi:type="dcterms:W3CDTF">2024-09-13T19:00:18Z</dcterms:modified>
</cp:coreProperties>
</file>