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0413" cy="6859588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3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2022-09-07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096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20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59898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05D867-1925-4D3E-BB28-022C96827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F782E-FB16-4153-97F5-F6D3397FB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FBE57-9551-46CA-9526-CAE951C9C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683534-B211-40AC-A147-6968920E9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AD9C11-7A84-4973-A0D3-FB2907095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FA22A0-CFB4-43DF-BF88-53DEBFE0C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780CE2-364E-4019-8D54-C0F911443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7F0D6B-4129-418F-B46D-315683683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F15DC0-B7FC-49DC-9A05-F53280F6C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BB878-3D36-4B14-9484-2DA3BC1FD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C84BD-3786-47FF-8DD4-202247ED3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7_自定义版式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09323939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5103464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同侧圆角矩形 9">
            <a:extLst>
              <a:ext uri="{FF2B5EF4-FFF2-40B4-BE49-F238E27FC236}">
                <a16:creationId xmlns="" xmlns:a16="http://schemas.microsoft.com/office/drawing/2014/main" id="{DCF931F0-E024-3A42-B800-B9D38A749F17}"/>
              </a:ext>
            </a:extLst>
          </p:cNvPr>
          <p:cNvSpPr/>
          <p:nvPr userDrawn="1"/>
        </p:nvSpPr>
        <p:spPr>
          <a:xfrm rot="5400000">
            <a:off x="578742" y="-389309"/>
            <a:ext cx="495047" cy="165253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endParaRPr kumimoji="1" lang="zh-CN" altLang="en-US" sz="1800" kern="0" smtClean="0">
              <a:solidFill>
                <a:prstClr val="white"/>
              </a:solidFill>
              <a:ea typeface="微软雅黑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89804" y="20376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b="1" smtClean="0">
                <a:solidFill>
                  <a:prstClr val="white"/>
                </a:solidFill>
                <a:ea typeface="微软雅黑" charset="-122"/>
              </a:rPr>
              <a:t>对点训练</a:t>
            </a:r>
            <a:endParaRPr lang="zh-CN" altLang="en-US" b="1">
              <a:solidFill>
                <a:prstClr val="white"/>
              </a:solidFill>
              <a:ea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86967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815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 userDrawn="1"/>
        </p:nvSpPr>
        <p:spPr>
          <a:xfrm>
            <a:off x="0" y="165574"/>
            <a:ext cx="1474210" cy="476086"/>
          </a:xfrm>
          <a:custGeom>
            <a:gdLst>
              <a:gd name="connsiteX0" fmla="*/ 0 w 1902336"/>
              <a:gd name="connsiteY0" fmla="*/ 0 h 576064"/>
              <a:gd name="connsiteX1" fmla="*/ 1281028 w 1902336"/>
              <a:gd name="connsiteY1" fmla="*/ 0 h 576064"/>
              <a:gd name="connsiteX2" fmla="*/ 1570667 w 1902336"/>
              <a:gd name="connsiteY2" fmla="*/ 0 h 576064"/>
              <a:gd name="connsiteX3" fmla="*/ 1591682 w 1902336"/>
              <a:gd name="connsiteY3" fmla="*/ 0 h 576064"/>
              <a:gd name="connsiteX4" fmla="*/ 1902336 w 1902336"/>
              <a:gd name="connsiteY4" fmla="*/ 288032 h 576064"/>
              <a:gd name="connsiteX5" fmla="*/ 1591682 w 1902336"/>
              <a:gd name="connsiteY5" fmla="*/ 576064 h 576064"/>
              <a:gd name="connsiteX6" fmla="*/ 1570667 w 1902336"/>
              <a:gd name="connsiteY6" fmla="*/ 576064 h 576064"/>
              <a:gd name="connsiteX7" fmla="*/ 1281028 w 1902336"/>
              <a:gd name="connsiteY7" fmla="*/ 576064 h 576064"/>
              <a:gd name="connsiteX8" fmla="*/ 0 w 1902336"/>
              <a:gd name="connsiteY8" fmla="*/ 576064 h 5760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336" h="576064">
                <a:moveTo>
                  <a:pt x="0" y="0"/>
                </a:moveTo>
                <a:lnTo>
                  <a:pt x="1281028" y="0"/>
                </a:lnTo>
                <a:lnTo>
                  <a:pt x="1570667" y="0"/>
                </a:lnTo>
                <a:lnTo>
                  <a:pt x="1591682" y="0"/>
                </a:lnTo>
                <a:cubicBezTo>
                  <a:pt x="1763251" y="0"/>
                  <a:pt x="1902336" y="128956"/>
                  <a:pt x="1902336" y="288032"/>
                </a:cubicBezTo>
                <a:cubicBezTo>
                  <a:pt x="1902336" y="447108"/>
                  <a:pt x="1763251" y="576064"/>
                  <a:pt x="1591682" y="576064"/>
                </a:cubicBezTo>
                <a:lnTo>
                  <a:pt x="1570667" y="576064"/>
                </a:lnTo>
                <a:lnTo>
                  <a:pt x="1281028" y="576064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169" y="16085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latin typeface="微软雅黑" pitchFamily="34" charset="-122"/>
                <a:ea typeface="微软雅黑" pitchFamily="34" charset="-122"/>
              </a:rPr>
              <a:t>对点训练</a:t>
            </a:r>
            <a:endParaRPr lang="en-US" altLang="zh-CN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76937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 userDrawn="1"/>
        </p:nvSpPr>
        <p:spPr>
          <a:xfrm>
            <a:off x="0" y="165574"/>
            <a:ext cx="1474210" cy="476086"/>
          </a:xfrm>
          <a:custGeom>
            <a:gdLst>
              <a:gd name="connsiteX0" fmla="*/ 0 w 1902336"/>
              <a:gd name="connsiteY0" fmla="*/ 0 h 576064"/>
              <a:gd name="connsiteX1" fmla="*/ 1281028 w 1902336"/>
              <a:gd name="connsiteY1" fmla="*/ 0 h 576064"/>
              <a:gd name="connsiteX2" fmla="*/ 1570667 w 1902336"/>
              <a:gd name="connsiteY2" fmla="*/ 0 h 576064"/>
              <a:gd name="connsiteX3" fmla="*/ 1591682 w 1902336"/>
              <a:gd name="connsiteY3" fmla="*/ 0 h 576064"/>
              <a:gd name="connsiteX4" fmla="*/ 1902336 w 1902336"/>
              <a:gd name="connsiteY4" fmla="*/ 288032 h 576064"/>
              <a:gd name="connsiteX5" fmla="*/ 1591682 w 1902336"/>
              <a:gd name="connsiteY5" fmla="*/ 576064 h 576064"/>
              <a:gd name="connsiteX6" fmla="*/ 1570667 w 1902336"/>
              <a:gd name="connsiteY6" fmla="*/ 576064 h 576064"/>
              <a:gd name="connsiteX7" fmla="*/ 1281028 w 1902336"/>
              <a:gd name="connsiteY7" fmla="*/ 576064 h 576064"/>
              <a:gd name="connsiteX8" fmla="*/ 0 w 1902336"/>
              <a:gd name="connsiteY8" fmla="*/ 576064 h 5760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336" h="576064">
                <a:moveTo>
                  <a:pt x="0" y="0"/>
                </a:moveTo>
                <a:lnTo>
                  <a:pt x="1281028" y="0"/>
                </a:lnTo>
                <a:lnTo>
                  <a:pt x="1570667" y="0"/>
                </a:lnTo>
                <a:lnTo>
                  <a:pt x="1591682" y="0"/>
                </a:lnTo>
                <a:cubicBezTo>
                  <a:pt x="1763251" y="0"/>
                  <a:pt x="1902336" y="128956"/>
                  <a:pt x="1902336" y="288032"/>
                </a:cubicBezTo>
                <a:cubicBezTo>
                  <a:pt x="1902336" y="447108"/>
                  <a:pt x="1763251" y="576064"/>
                  <a:pt x="1591682" y="576064"/>
                </a:cubicBezTo>
                <a:lnTo>
                  <a:pt x="1570667" y="576064"/>
                </a:lnTo>
                <a:lnTo>
                  <a:pt x="1281028" y="576064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169" y="16085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latin typeface="微软雅黑" pitchFamily="34" charset="-122"/>
                <a:ea typeface="微软雅黑" pitchFamily="34" charset="-122"/>
              </a:rPr>
              <a:t>综合强化</a:t>
            </a:r>
            <a:endParaRPr lang="en-US" altLang="zh-CN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403433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/>
        </p:nvSpPr>
        <p:spPr>
          <a:xfrm>
            <a:off x="-241498" y="-170606"/>
            <a:ext cx="12431911" cy="70301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4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41498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01729640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9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6" r:id="rId2"/>
    <p:sldLayoutId id="2147483697" r:id="rId3"/>
    <p:sldLayoutId id="2147483698" r:id="rId4"/>
    <p:sldLayoutId id="2147483699" r:id="rId5"/>
    <p:sldLayoutId id="2147483702" r:id="rId6"/>
    <p:sldLayoutId id="2147483703" r:id="rId7"/>
    <p:sldLayoutId id="2147483704" r:id="rId8"/>
  </p:sldLayoutIdLst>
  <p:transition/>
  <p:timing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Relationship Id="rId4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package" Target="../embeddings/Microsoft_Word___1.docx" TargetMode="Internal" /><Relationship Id="rId4" Type="http://schemas.openxmlformats.org/officeDocument/2006/relationships/oleObject" Target="../embeddings/oleObject1.bin" /><Relationship Id="rId5" Type="http://schemas.openxmlformats.org/officeDocument/2006/relationships/image" Target="../media/image3.emf" /><Relationship Id="rId6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slide" Target="slide2.xml" TargetMode="In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package" Target="../embeddings/Microsoft_Word___2.docx" TargetMode="Internal" /><Relationship Id="rId4" Type="http://schemas.openxmlformats.org/officeDocument/2006/relationships/oleObject" Target="../embeddings/oleObject2.bin" /><Relationship Id="rId5" Type="http://schemas.openxmlformats.org/officeDocument/2006/relationships/image" Target="../media/image5.emf" /><Relationship Id="rId6" Type="http://schemas.openxmlformats.org/officeDocument/2006/relationships/vmlDrawing" Target="../drawings/vmlDrawing2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3.docx" TargetMode="Internal" /><Relationship Id="rId3" Type="http://schemas.openxmlformats.org/officeDocument/2006/relationships/oleObject" Target="../embeddings/oleObject3.bin" /><Relationship Id="rId4" Type="http://schemas.openxmlformats.org/officeDocument/2006/relationships/image" Target="../media/image6.emf" /><Relationship Id="rId5" Type="http://schemas.openxmlformats.org/officeDocument/2006/relationships/vmlDrawing" Target="../drawings/vmlDrawing3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package" Target="../embeddings/Microsoft_Word___4.docx" TargetMode="Internal" /><Relationship Id="rId3" Type="http://schemas.openxmlformats.org/officeDocument/2006/relationships/oleObject" Target="../embeddings/oleObject4.bin" /><Relationship Id="rId4" Type="http://schemas.openxmlformats.org/officeDocument/2006/relationships/image" Target="../media/image7.emf" /><Relationship Id="rId5" Type="http://schemas.openxmlformats.org/officeDocument/2006/relationships/image" Target="../media/image8.png" /><Relationship Id="rId6" Type="http://schemas.openxmlformats.org/officeDocument/2006/relationships/vmlDrawing" Target="../drawings/vmlDrawing4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00210616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0" y="979078"/>
            <a:ext cx="12188389" cy="37473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4F5B6B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24084" y="-14224"/>
            <a:ext cx="1296144" cy="13557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26654" y="3425578"/>
            <a:ext cx="54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86">
              <a:spcBef>
                <a:spcPct val="0"/>
              </a:spcBef>
            </a:pPr>
            <a:r>
              <a:rPr lang="zh-CN" altLang="zh-CN" sz="1400" b="1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体系</a:t>
            </a:r>
            <a:r>
              <a:rPr lang="zh-CN" altLang="zh-CN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构建</a:t>
            </a:r>
            <a:r>
              <a:rPr lang="zh-CN" altLang="en-US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理</a:t>
            </a:r>
            <a:r>
              <a:rPr lang="zh-CN" altLang="zh-CN" sz="1400" b="1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清</a:t>
            </a:r>
            <a:r>
              <a:rPr lang="zh-CN" altLang="zh-CN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脉络</a:t>
            </a:r>
            <a:r>
              <a:rPr lang="en-US" altLang="zh-CN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  /  </a:t>
            </a:r>
            <a:r>
              <a:rPr lang="zh-CN" altLang="zh-CN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体验高考</a:t>
            </a:r>
            <a:r>
              <a:rPr lang="zh-CN" altLang="en-US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1400" b="1" smtClean="0">
                <a:solidFill>
                  <a:prstClr val="white">
                    <a:lumMod val="75000"/>
                  </a:prstClr>
                </a:solidFill>
                <a:latin typeface="微软雅黑" pitchFamily="34" charset="-122"/>
                <a:ea typeface="微软雅黑" pitchFamily="34" charset="-122"/>
              </a:rPr>
              <a:t>素养提升</a:t>
            </a:r>
            <a:endParaRPr lang="zh-CN" altLang="en-US" sz="1400" b="1">
              <a:solidFill>
                <a:prstClr val="white">
                  <a:lumMod val="7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标题 24">
            <a:extLst>
              <a:ext uri="{FF2B5EF4-FFF2-40B4-BE49-F238E27FC236}">
                <a16:creationId xmlns:a16="http://schemas.microsoft.com/office/drawing/2014/main" xmlns="" id="{E9AFFBA8-8A6F-B141-88C0-14A3F8E3BC74}"/>
              </a:ext>
            </a:extLst>
          </p:cNvPr>
          <p:cNvSpPr txBox="1"/>
          <p:nvPr/>
        </p:nvSpPr>
        <p:spPr>
          <a:xfrm>
            <a:off x="1109837" y="2493690"/>
            <a:ext cx="7810498" cy="9192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defRPr/>
            </a:pPr>
            <a:r>
              <a:rPr lang="zh-CN" altLang="zh-CN" sz="6000" b="1">
                <a:solidFill>
                  <a:prstClr val="black"/>
                </a:solidFill>
                <a:latin typeface="Arial"/>
              </a:rPr>
              <a:t>体系构建　体验高考</a:t>
            </a:r>
            <a:endParaRPr lang="zh-CN" altLang="en-US" sz="6000" b="1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98308" y="787470"/>
            <a:ext cx="15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mtClean="0">
                <a:solidFill>
                  <a:prstClr val="white"/>
                </a:solidFill>
              </a:rPr>
              <a:t>第一章</a:t>
            </a:r>
            <a:endParaRPr lang="en-US" altLang="zh-CN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73353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矩形 35"/>
          <p:cNvSpPr/>
          <p:nvPr/>
        </p:nvSpPr>
        <p:spPr>
          <a:xfrm>
            <a:off x="0" y="1886972"/>
            <a:ext cx="12190413" cy="19410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2137" y="0"/>
            <a:ext cx="1340963" cy="38279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666456" y="801189"/>
            <a:ext cx="1612325" cy="3469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zh-CN" altLang="en-US" sz="2000" smtClean="0">
                <a:solidFill>
                  <a:prstClr val="white"/>
                </a:solidFill>
                <a:ea typeface="微软雅黑" pitchFamily="34" charset="-122"/>
                <a:sym typeface="Arial" pitchFamily="34" charset="0"/>
              </a:rPr>
              <a:t>内容索引</a:t>
            </a:r>
            <a:endParaRPr lang="zh-CN" altLang="en-US" sz="2000">
              <a:solidFill>
                <a:prstClr val="white"/>
              </a:solidFill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486694" y="2478638"/>
            <a:ext cx="271083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486694" y="3357786"/>
            <a:ext cx="271083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 flipV="1">
            <a:off x="2143100" y="1886972"/>
            <a:ext cx="10048900" cy="9619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flipV="1">
            <a:off x="2143100" y="2866044"/>
            <a:ext cx="10047313" cy="9619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MH_SubTitle_1" descr="e7d195523061f1c0c7fdb8e83abb5dcf03375f2c8b662a4106267E0752567F7A4243849C9E2D773FC6511ADD776D3461389E8BB5BAFBB3C937DB9AB1E09A294486DA4CCF35679A92315A5BDF0C7F02D8DB0983A561B9AD4F9360F817F987ED6312BA78B3C26FE59D74499348EFC01217C87131E0D883B4A0A28311D4F4EF0E5123EE3175F2E8EA19">
            <a:extLst>
              <a:ext uri="{FF2B5EF4-FFF2-40B4-BE49-F238E27FC236}">
                <a16:creationId xmlns:a16="http://schemas.microsoft.com/office/drawing/2014/main" xmlns="" id="{B87D01D3-242C-304D-9598-F167EE34C8F3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05088" y="2268041"/>
            <a:ext cx="4536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just" defTabSz="1218565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None/>
              <a:defRPr sz="3200" kern="1200">
                <a:solidFill>
                  <a:srgbClr val="161B1F"/>
                </a:solidFill>
                <a:latin typeface="明黑" panose="020b0300000000000000" pitchFamily="34" charset="-122"/>
                <a:ea typeface="明黑" panose="020b0300000000000000" pitchFamily="34" charset="-122"/>
                <a:cs typeface="+mn-cs"/>
              </a:defRPr>
            </a:lvl1pPr>
            <a:lvl2pPr marL="742950" indent="-28575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l" defTabSz="914377">
              <a:lnSpc>
                <a:spcPct val="100000"/>
              </a:lnSpc>
              <a:spcBef>
                <a:spcPct val="0"/>
              </a:spcBef>
            </a:pPr>
            <a:r>
              <a:rPr lang="zh-CN" altLang="zh-CN" sz="280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体系</a:t>
            </a:r>
            <a:r>
              <a:rPr lang="zh-CN" altLang="zh-CN" sz="2800" smtClean="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构建</a:t>
            </a:r>
            <a:r>
              <a:rPr lang="zh-CN" altLang="en-US" sz="280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2800" smtClean="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理</a:t>
            </a:r>
            <a:r>
              <a:rPr lang="zh-CN" altLang="zh-CN" sz="280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清脉络</a:t>
            </a:r>
          </a:p>
        </p:txBody>
      </p:sp>
      <p:sp>
        <p:nvSpPr>
          <p:cNvPr id="28" name="MH_SubTitle_1" descr="e7d195523061f1c0c7fdb8e83abb5dcf03375f2c8b662a4106267E0752567F7A4243849C9E2D773FC6511ADD776D3461389E8BB5BAFBB3C937DB9AB1E09A294486DA4CCF35679A92315A5BDF0C7F02D8DB0983A561B9AD4F9360F817F987ED6312BA78B3C26FE59D74499348EFC01217C87131E0D883B4A0A28311D4F4EF0E5123EE3175F2E8EA19">
            <a:extLst>
              <a:ext uri="{FF2B5EF4-FFF2-40B4-BE49-F238E27FC236}">
                <a16:creationId xmlns:a16="http://schemas.microsoft.com/office/drawing/2014/main" xmlns="" id="{B87D01D3-242C-304D-9598-F167EE34C8F3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05088" y="3141762"/>
            <a:ext cx="4536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just" defTabSz="1218565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None/>
              <a:defRPr sz="3200" kern="1200">
                <a:solidFill>
                  <a:srgbClr val="161B1F"/>
                </a:solidFill>
                <a:latin typeface="明黑" panose="020b0300000000000000" pitchFamily="34" charset="-122"/>
                <a:ea typeface="明黑" panose="020b0300000000000000" pitchFamily="34" charset="-122"/>
                <a:cs typeface="+mn-cs"/>
              </a:defRPr>
            </a:lvl1pPr>
            <a:lvl2pPr marL="742950" indent="-28575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1218565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1218565" rtl="0" eaLnBrk="0" fontAlgn="base" latin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l" defTabSz="914377">
              <a:lnSpc>
                <a:spcPct val="100000"/>
              </a:lnSpc>
              <a:spcBef>
                <a:spcPct val="0"/>
              </a:spcBef>
            </a:pPr>
            <a:r>
              <a:rPr lang="zh-CN" altLang="zh-CN" sz="280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体验</a:t>
            </a:r>
            <a:r>
              <a:rPr lang="zh-CN" altLang="zh-CN" sz="2800" smtClean="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高考</a:t>
            </a:r>
            <a:r>
              <a:rPr lang="zh-CN" altLang="en-US" sz="2800" smtClean="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2800" smtClean="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素养</a:t>
            </a:r>
            <a:r>
              <a:rPr lang="zh-CN" altLang="zh-CN" sz="2800">
                <a:solidFill>
                  <a:srgbClr val="1F497D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提升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1486694" y="1388169"/>
            <a:ext cx="0" cy="196961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628160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8" b="9569"/>
          <a:stretch>
            <a:fillRect/>
          </a:stretch>
        </p:blipFill>
        <p:spPr>
          <a:xfrm>
            <a:off x="0" y="0"/>
            <a:ext cx="121896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1773610"/>
            <a:ext cx="12190413" cy="253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标题 24">
            <a:extLst>
              <a:ext uri="{FF2B5EF4-FFF2-40B4-BE49-F238E27FC236}">
                <a16:creationId xmlns:a16="http://schemas.microsoft.com/office/drawing/2014/main" xmlns="" id="{E9AFFBA8-8A6F-B141-88C0-14A3F8E3BC74}"/>
              </a:ext>
            </a:extLst>
          </p:cNvPr>
          <p:cNvSpPr txBox="1"/>
          <p:nvPr/>
        </p:nvSpPr>
        <p:spPr>
          <a:xfrm>
            <a:off x="2206774" y="2503447"/>
            <a:ext cx="7578910" cy="9192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zh-CN" sz="6000" b="1">
                <a:solidFill>
                  <a:prstClr val="black"/>
                </a:solidFill>
                <a:latin typeface="Arial"/>
              </a:rPr>
              <a:t>体系</a:t>
            </a:r>
            <a:r>
              <a:rPr lang="zh-CN" altLang="zh-CN" sz="6000" b="1" smtClean="0">
                <a:solidFill>
                  <a:prstClr val="black"/>
                </a:solidFill>
                <a:latin typeface="Arial"/>
              </a:rPr>
              <a:t>构建</a:t>
            </a:r>
            <a:r>
              <a:rPr lang="zh-CN" altLang="en-US" sz="6000" b="1" smtClean="0">
                <a:solidFill>
                  <a:prstClr val="black"/>
                </a:solidFill>
                <a:latin typeface="Arial"/>
              </a:rPr>
              <a:t>　</a:t>
            </a:r>
            <a:r>
              <a:rPr lang="zh-CN" altLang="zh-CN" sz="6000" b="1" smtClean="0">
                <a:solidFill>
                  <a:prstClr val="black"/>
                </a:solidFill>
                <a:latin typeface="Arial"/>
              </a:rPr>
              <a:t>理</a:t>
            </a:r>
            <a:r>
              <a:rPr lang="zh-CN" altLang="zh-CN" sz="6000" b="1">
                <a:solidFill>
                  <a:prstClr val="black"/>
                </a:solidFill>
                <a:latin typeface="Arial"/>
              </a:rPr>
              <a:t>清脉络</a:t>
            </a: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xmlns="" id="{322A6B15-2E76-455A-9DAC-24409D258021}"/>
              </a:ext>
            </a:extLst>
          </p:cNvPr>
          <p:cNvSpPr txBox="1"/>
          <p:nvPr/>
        </p:nvSpPr>
        <p:spPr>
          <a:xfrm>
            <a:off x="1702718" y="2350998"/>
            <a:ext cx="9001000" cy="129767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8000" b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  </a:t>
            </a:r>
            <a:endParaRPr lang="zh-CN" altLang="en-US" sz="8000" b="1">
              <a:ln w="19050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1318519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05795" y="369861"/>
            <a:ext cx="11521280" cy="6119866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991201" y="649966"/>
            <a:ext cx="224095" cy="2199346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090813" y="858080"/>
            <a:ext cx="2681541" cy="11367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分类：放热反应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zh-CN" altLang="en-US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吸热反应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2053289" y="545024"/>
            <a:ext cx="224095" cy="5716698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97861" y="1253605"/>
            <a:ext cx="998779" cy="9468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化学反应</a:t>
            </a:r>
            <a:endParaRPr lang="zh-CN" altLang="en-US" kern="10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598018" name="Picture 2" descr="化学反应的热效应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354" y="2496917"/>
            <a:ext cx="1756881" cy="180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525069"/>
              </p:ext>
            </p:extLst>
          </p:nvPr>
        </p:nvGraphicFramePr>
        <p:xfrm>
          <a:off x="5484322" y="885204"/>
          <a:ext cx="1300162" cy="11096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3" progId="Word.Document.12">
                  <p:embed/>
                </p:oleObj>
              </mc:Choice>
              <mc:Fallback>
                <p:oleObj name="文档" r:id="rId3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4322" y="885204"/>
                        <a:ext cx="1300162" cy="1109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左大括号 15"/>
          <p:cNvSpPr/>
          <p:nvPr/>
        </p:nvSpPr>
        <p:spPr>
          <a:xfrm>
            <a:off x="6470821" y="645622"/>
            <a:ext cx="224095" cy="1468718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643279" y="469738"/>
            <a:ext cx="5128752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体系与环境间的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热交换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体系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内能变化：化学键的断裂与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形成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符号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表征：吸热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，放热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90813" y="2198346"/>
            <a:ext cx="8368781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规律：质量守恒、能量守恒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97861" y="4316498"/>
            <a:ext cx="1268845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反应热</a:t>
            </a:r>
            <a:endParaRPr lang="zh-CN" altLang="en-US" kern="10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3242611" y="3009054"/>
            <a:ext cx="224095" cy="3178222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378845" y="2853314"/>
            <a:ext cx="8080749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概述：在化学反应过程中放出或吸收的热量，用</a:t>
            </a:r>
            <a:r>
              <a:rPr lang="en-US" altLang="zh-CN" kern="100">
                <a:latin typeface="Times New Roman" pitchFamily="18" charset="0"/>
                <a:ea typeface="方正中等线简体" panose="03000509000000000000" pitchFamily="65" charset="-122"/>
              </a:rPr>
              <a:t>Δ</a:t>
            </a:r>
            <a:r>
              <a:rPr lang="en-US" altLang="zh-CN" i="1" kern="100">
                <a:latin typeface="Times New Roman" pitchFamily="18" charset="0"/>
                <a:ea typeface="方正中等线简体" panose="03000509000000000000" pitchFamily="65" charset="-122"/>
              </a:rPr>
              <a:t>H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zh-CN" altLang="en-US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　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单位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kern="100" err="1">
                <a:latin typeface="Times New Roman" pitchFamily="18" charset="0"/>
                <a:ea typeface="方正中等线简体" panose="03000509000000000000" pitchFamily="65" charset="-122"/>
              </a:rPr>
              <a:t>kJ·mol</a:t>
            </a:r>
            <a:r>
              <a:rPr lang="zh-CN" altLang="zh-CN" kern="100" baseline="300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kern="100" baseline="30000" smtClean="0"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78845" y="4133586"/>
            <a:ext cx="807941" cy="942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影响因素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4168782" y="4153368"/>
            <a:ext cx="143210" cy="968064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249741" y="4023548"/>
            <a:ext cx="4185517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发生反应的物质的物质的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量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物质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的键能，物质的状态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378845" y="5504703"/>
            <a:ext cx="807941" cy="4996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计算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4155242" y="5291577"/>
            <a:ext cx="170689" cy="930290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249741" y="5142870"/>
            <a:ext cx="752229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依据：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热化学方程式，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盖斯定律，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燃烧热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数据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类型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求反应热，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求发生反应的反应物的物质的量</a:t>
            </a:r>
            <a:endParaRPr lang="zh-CN" altLang="zh-CN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7927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05795" y="892023"/>
            <a:ext cx="11521280" cy="4572101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2053289" y="1353152"/>
            <a:ext cx="224095" cy="3687976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295143" y="2707776"/>
            <a:ext cx="1146704" cy="9787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热化学方程式</a:t>
            </a:r>
            <a:endParaRPr lang="zh-CN" altLang="en-US" kern="10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598018" name="Picture 2" descr="化学反应的热效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354" y="2295824"/>
            <a:ext cx="1756881" cy="180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/>
          <p:nvPr/>
        </p:nvSpPr>
        <p:spPr>
          <a:xfrm>
            <a:off x="3631825" y="1367183"/>
            <a:ext cx="8007997" cy="5867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概念：能表明反应所释放或吸收的热量的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化学方程式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631826" y="2798290"/>
            <a:ext cx="79856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kern="100">
                <a:solidFill>
                  <a:prstClr val="black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书写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</p:txBody>
      </p:sp>
      <p:sp>
        <p:nvSpPr>
          <p:cNvPr id="27" name="左大括号 26"/>
          <p:cNvSpPr/>
          <p:nvPr/>
        </p:nvSpPr>
        <p:spPr>
          <a:xfrm>
            <a:off x="4430385" y="2106848"/>
            <a:ext cx="191112" cy="2110224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583039" y="2000408"/>
            <a:ext cx="6696744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注明各物质的聚集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状态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kern="100" smtClean="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化学计量数可以是整数，也可以是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分数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kern="100" smtClean="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注明温度、压强</a:t>
            </a:r>
            <a:r>
              <a:rPr lang="en-US" altLang="zh-CN" kern="100">
                <a:latin typeface="Symbol" panose="05050102010706020507" pitchFamily="18" charset="2"/>
                <a:ea typeface="方正中等线简体" panose="03000509000000000000" pitchFamily="65" charset="-122"/>
                <a:cs typeface="Times New Roman" panose="02020603050405020304" pitchFamily="18" charset="0"/>
              </a:rPr>
              <a:t>(</a:t>
            </a:r>
            <a:r>
              <a:rPr lang="en-US" altLang="zh-CN" kern="100">
                <a:latin typeface="Times New Roman" pitchFamily="18" charset="0"/>
                <a:ea typeface="方正中等线简体" panose="03000509000000000000" pitchFamily="65" charset="-122"/>
              </a:rPr>
              <a:t>25 </a:t>
            </a: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℃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lang="en-US" altLang="zh-CN" kern="100">
                <a:latin typeface="Times New Roman" pitchFamily="18" charset="0"/>
                <a:ea typeface="方正中等线简体" panose="03000509000000000000" pitchFamily="65" charset="-122"/>
              </a:rPr>
              <a:t>101 kPa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时可以不</a:t>
            </a:r>
            <a:r>
              <a:rPr lang="zh-CN" altLang="zh-CN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注明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④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标出</a:t>
            </a:r>
            <a:r>
              <a:rPr lang="en-US" altLang="zh-CN" kern="100">
                <a:latin typeface="Times New Roman" pitchFamily="18" charset="0"/>
                <a:ea typeface="方正中等线简体" panose="03000509000000000000" pitchFamily="65" charset="-122"/>
              </a:rPr>
              <a:t>Δ</a:t>
            </a:r>
            <a:r>
              <a:rPr lang="en-US" altLang="zh-CN" i="1" kern="100">
                <a:latin typeface="Times New Roman" pitchFamily="18" charset="0"/>
                <a:ea typeface="方正中等线简体" panose="03000509000000000000" pitchFamily="65" charset="-122"/>
              </a:rPr>
              <a:t>H</a:t>
            </a: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的数值、符号和单位</a:t>
            </a:r>
            <a:endParaRPr lang="en-US" altLang="zh-CN" kern="100" smtClean="0">
              <a:latin typeface="Times New Roman" pitchFamily="18" charset="0"/>
              <a:ea typeface="方正中等线简体" panose="03000509000000000000" pitchFamily="65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31825" y="4366397"/>
            <a:ext cx="5535423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应用：反应热计算的依据</a:t>
            </a:r>
            <a:endParaRPr lang="zh-CN" altLang="en-US" kern="10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5" name="左大括号 34"/>
          <p:cNvSpPr/>
          <p:nvPr/>
        </p:nvSpPr>
        <p:spPr>
          <a:xfrm>
            <a:off x="3431707" y="1353152"/>
            <a:ext cx="224095" cy="3687976"/>
          </a:xfrm>
          <a:prstGeom prst="leftBrace">
            <a:avLst>
              <a:gd name="adj1" fmla="val 3773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返回">
            <a:hlinkClick r:id="rId4" action="ppaction://hlinksldjump?num=2"/>
            <a:extLst>
              <a:ext uri="{FF2B5EF4-FFF2-40B4-BE49-F238E27FC236}">
                <a16:creationId xmlns:a16="http://schemas.microsoft.com/office/drawing/2014/main" xmlns="" id="{7DF0F6FD-6596-D84C-87E3-557138758E03}"/>
              </a:ext>
            </a:extLst>
          </p:cNvPr>
          <p:cNvSpPr/>
          <p:nvPr/>
        </p:nvSpPr>
        <p:spPr>
          <a:xfrm>
            <a:off x="11181294" y="6381096"/>
            <a:ext cx="846000" cy="345600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000">
                <a:solidFill>
                  <a:prstClr val="black"/>
                </a:solidFill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151739490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8" b="9569"/>
          <a:stretch>
            <a:fillRect/>
          </a:stretch>
        </p:blipFill>
        <p:spPr>
          <a:xfrm>
            <a:off x="0" y="0"/>
            <a:ext cx="12189600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1773610"/>
            <a:ext cx="12190413" cy="253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标题 24">
            <a:extLst>
              <a:ext uri="{FF2B5EF4-FFF2-40B4-BE49-F238E27FC236}">
                <a16:creationId xmlns:a16="http://schemas.microsoft.com/office/drawing/2014/main" xmlns="" id="{E9AFFBA8-8A6F-B141-88C0-14A3F8E3BC74}"/>
              </a:ext>
            </a:extLst>
          </p:cNvPr>
          <p:cNvSpPr txBox="1"/>
          <p:nvPr/>
        </p:nvSpPr>
        <p:spPr>
          <a:xfrm>
            <a:off x="2206774" y="2503447"/>
            <a:ext cx="7578910" cy="9192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zh-CN" sz="6000" b="1">
                <a:solidFill>
                  <a:prstClr val="black"/>
                </a:solidFill>
                <a:latin typeface="Arial"/>
              </a:rPr>
              <a:t>体验</a:t>
            </a:r>
            <a:r>
              <a:rPr lang="zh-CN" altLang="zh-CN" sz="6000" b="1" smtClean="0">
                <a:solidFill>
                  <a:prstClr val="black"/>
                </a:solidFill>
                <a:latin typeface="Arial"/>
              </a:rPr>
              <a:t>高考</a:t>
            </a:r>
            <a:r>
              <a:rPr lang="zh-CN" altLang="en-US" sz="6000" b="1" smtClean="0">
                <a:solidFill>
                  <a:prstClr val="black"/>
                </a:solidFill>
                <a:latin typeface="Arial"/>
              </a:rPr>
              <a:t>　</a:t>
            </a:r>
            <a:r>
              <a:rPr lang="zh-CN" altLang="zh-CN" sz="6000" b="1" smtClean="0">
                <a:solidFill>
                  <a:prstClr val="black"/>
                </a:solidFill>
                <a:latin typeface="Arial"/>
              </a:rPr>
              <a:t>素养</a:t>
            </a:r>
            <a:r>
              <a:rPr lang="zh-CN" altLang="zh-CN" sz="6000" b="1">
                <a:solidFill>
                  <a:prstClr val="black"/>
                </a:solidFill>
                <a:latin typeface="Arial"/>
              </a:rPr>
              <a:t>提升</a:t>
            </a:r>
            <a:endParaRPr lang="zh-CN" altLang="en-US" sz="6000" b="1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xmlns="" id="{322A6B15-2E76-455A-9DAC-24409D258021}"/>
              </a:ext>
            </a:extLst>
          </p:cNvPr>
          <p:cNvSpPr txBox="1"/>
          <p:nvPr/>
        </p:nvSpPr>
        <p:spPr>
          <a:xfrm>
            <a:off x="1702718" y="2350998"/>
            <a:ext cx="9001000" cy="129767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8000" b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  </a:t>
            </a:r>
            <a:endParaRPr lang="zh-CN" altLang="en-US" sz="8000" b="1">
              <a:ln w="19050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3875718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334566" y="378715"/>
            <a:ext cx="11521280" cy="5886550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29822" y="506326"/>
            <a:ext cx="11282007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800" b="1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考向一　热化学方程式的</a:t>
            </a:r>
            <a:r>
              <a:rPr lang="zh-CN" altLang="zh-CN" sz="2800" b="1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书写</a:t>
            </a:r>
            <a:endParaRPr lang="en-US" altLang="zh-CN" sz="2800" b="1" kern="100" smtClean="0">
              <a:latin typeface="Times New Roman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en-US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　　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1)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[2021·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天津，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13(3)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节选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]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合成氨反应常使用铁触媒提高反应速率。如图为有、无铁触媒时，反应的能量变化示意图。写出该反应的热化学方程式：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</a:t>
            </a:r>
            <a:r>
              <a:rPr lang="zh-CN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34566" y="1328651"/>
            <a:ext cx="792882" cy="400110"/>
            <a:chOff x="334567" y="933895"/>
            <a:chExt cx="792882" cy="400110"/>
          </a:xfrm>
        </p:grpSpPr>
        <p:sp>
          <p:nvSpPr>
            <p:cNvPr id="7" name="五边形 6">
              <a:extLst>
                <a:ext uri="{FF2B5EF4-FFF2-40B4-BE49-F238E27FC236}">
                  <a16:creationId xmlns="" xmlns:a16="http://schemas.microsoft.com/office/drawing/2014/main" id="{2B269A23-18BB-E749-A895-A1450DD58A24}"/>
                </a:ext>
              </a:extLst>
            </p:cNvPr>
            <p:cNvSpPr/>
            <p:nvPr/>
          </p:nvSpPr>
          <p:spPr>
            <a:xfrm>
              <a:off x="334567" y="951739"/>
              <a:ext cx="792882" cy="364422"/>
            </a:xfrm>
            <a:prstGeom prst="homePlate">
              <a:avLst>
                <a:gd name="adj" fmla="val 28683"/>
              </a:avLst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B4776FAB-F198-1F48-B6AC-304185EC7BB2}"/>
                </a:ext>
              </a:extLst>
            </p:cNvPr>
            <p:cNvSpPr txBox="1"/>
            <p:nvPr/>
          </p:nvSpPr>
          <p:spPr>
            <a:xfrm>
              <a:off x="393411" y="933895"/>
              <a:ext cx="64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zh-CN" altLang="en-US" sz="2000" smtClean="0">
                  <a:solidFill>
                    <a:prstClr val="white"/>
                  </a:solidFill>
                  <a:ea typeface="微软雅黑" charset="-122"/>
                </a:rPr>
                <a:t>例</a:t>
              </a:r>
              <a:r>
                <a:rPr kumimoji="1" lang="en-US" altLang="zh-CN" sz="2000" smtClean="0">
                  <a:solidFill>
                    <a:prstClr val="white"/>
                  </a:solidFill>
                  <a:ea typeface="微软雅黑" charset="-122"/>
                </a:rPr>
                <a:t>1</a:t>
              </a:r>
              <a:endParaRPr kumimoji="1" lang="zh-CN" altLang="en-US" sz="2000">
                <a:solidFill>
                  <a:prstClr val="white"/>
                </a:solidFill>
                <a:ea typeface="微软雅黑" charset="-122"/>
              </a:endParaRPr>
            </a:p>
          </p:txBody>
        </p:sp>
      </p:grpSp>
      <p:pic>
        <p:nvPicPr>
          <p:cNvPr id="599042" name="Picture 2" descr="1-5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7807" y="3348733"/>
            <a:ext cx="4654799" cy="24195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056927"/>
              </p:ext>
            </p:extLst>
          </p:nvPr>
        </p:nvGraphicFramePr>
        <p:xfrm>
          <a:off x="2080864" y="2462338"/>
          <a:ext cx="8764587" cy="81438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文档" r:id="rId3" progId="Word.Document.12">
                  <p:embed/>
                </p:oleObj>
              </mc:Choice>
              <mc:Fallback>
                <p:oleObj name="文档" r:id="rId3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80864" y="2462338"/>
                        <a:ext cx="8764587" cy="81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5824506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334566" y="952520"/>
            <a:ext cx="11521280" cy="4162460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1581" y="1107432"/>
            <a:ext cx="11127251" cy="6644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(2)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[2021·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河北，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16(1)]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</a:rPr>
              <a:t>25 </a:t>
            </a: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℃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时，相关物质的燃烧热数据如表：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400656"/>
              </p:ext>
            </p:extLst>
          </p:nvPr>
        </p:nvGraphicFramePr>
        <p:xfrm>
          <a:off x="608392" y="1980581"/>
          <a:ext cx="10738245" cy="1280160"/>
        </p:xfrm>
        <a:graphic>
          <a:graphicData uri="http://schemas.openxmlformats.org/drawingml/2006/table">
            <a:tbl>
              <a:tblPr/>
              <a:tblGrid>
                <a:gridCol w="4346211"/>
                <a:gridCol w="1774184"/>
                <a:gridCol w="2589101"/>
                <a:gridCol w="2028749"/>
              </a:tblGrid>
              <a:tr h="59967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物质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en-US" sz="2800" kern="100" baseline="-25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(g)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C(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石墨，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s)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en-US" sz="2800" kern="100" baseline="-25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en-US" sz="2800" kern="100" baseline="-25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(l)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59967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燃烧热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Δ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/(kJ·mol</a:t>
                      </a:r>
                      <a:r>
                        <a:rPr lang="zh-CN" sz="2800" kern="100" baseline="300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 baseline="30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285.8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393.5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3 267.5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531581" y="3447900"/>
            <a:ext cx="11127251" cy="13108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25 </a:t>
            </a: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℃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时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C(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石墨，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s)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生成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lang="en-US" altLang="zh-CN" sz="2800" kern="10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(l)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的热化学方程式为</a:t>
            </a:r>
            <a:r>
              <a:rPr lang="en-US" altLang="zh-CN" sz="2800" kern="100" smtClean="0">
                <a:latin typeface="Times New Roman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__________________________________________________</a:t>
            </a:r>
            <a:r>
              <a:rPr lang="zh-CN" altLang="zh-CN" sz="2800" kern="100"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8508" y="4158613"/>
            <a:ext cx="900100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6C(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石墨，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s)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3H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(g)</a:t>
            </a:r>
            <a:r>
              <a:rPr lang="en-US" altLang="zh-CN" sz="2800" kern="100" spc="-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===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C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6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H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6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(l)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Δ</a:t>
            </a:r>
            <a:r>
              <a:rPr lang="en-US" altLang="zh-CN" sz="2800" i="1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H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＝＋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49.1 kJ·mol</a:t>
            </a:r>
            <a:r>
              <a:rPr lang="zh-CN" altLang="zh-CN" sz="2800" kern="100" baseline="30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250016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/>
        </p:nvGrpSpPr>
        <p:grpSpPr>
          <a:xfrm>
            <a:off x="337333" y="315344"/>
            <a:ext cx="11517334" cy="6166196"/>
            <a:chOff x="335206" y="613340"/>
            <a:chExt cx="11520000" cy="8217979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xmlns="" id="{E595429C-FC91-844C-93CF-CDF13B79A00E}"/>
                </a:ext>
              </a:extLst>
            </p:cNvPr>
            <p:cNvSpPr/>
            <p:nvPr/>
          </p:nvSpPr>
          <p:spPr>
            <a:xfrm>
              <a:off x="335206" y="806380"/>
              <a:ext cx="11520000" cy="8024939"/>
            </a:xfrm>
            <a:prstGeom prst="roundRect">
              <a:avLst>
                <a:gd name="adj" fmla="val 382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en-US" altLang="zh-CN" sz="2400">
                <a:solidFill>
                  <a:prstClr val="white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B65ABD8-6080-B245-B7CB-5CF76B33E96C}"/>
                </a:ext>
              </a:extLst>
            </p:cNvPr>
            <p:cNvSpPr/>
            <p:nvPr/>
          </p:nvSpPr>
          <p:spPr>
            <a:xfrm>
              <a:off x="922765" y="693487"/>
              <a:ext cx="707945" cy="2160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8957DF7-A6C0-3848-B485-D6CCBD5F92BE}"/>
                </a:ext>
              </a:extLst>
            </p:cNvPr>
            <p:cNvSpPr txBox="1"/>
            <p:nvPr/>
          </p:nvSpPr>
          <p:spPr>
            <a:xfrm>
              <a:off x="922765" y="613340"/>
              <a:ext cx="779952" cy="292103"/>
            </a:xfrm>
            <a:custGeom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19" tIns="45709" rIns="91419" bIns="4570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321"/>
              <a:endParaRPr lang="zh-CN" altLang="en-US" sz="2400">
                <a:solidFill>
                  <a:prstClr val="white"/>
                </a:solidFill>
                <a:latin typeface="DOUYU Font" pitchFamily="2" charset="-122"/>
                <a:ea typeface="DOUYU Font" pitchFamily="2" charset="-122"/>
              </a:endParaRP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960933"/>
              </p:ext>
            </p:extLst>
          </p:nvPr>
        </p:nvGraphicFramePr>
        <p:xfrm>
          <a:off x="577850" y="2035128"/>
          <a:ext cx="11029950" cy="27035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7850" y="2035128"/>
                        <a:ext cx="11029950" cy="2703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732196"/>
              </p:ext>
            </p:extLst>
          </p:nvPr>
        </p:nvGraphicFramePr>
        <p:xfrm>
          <a:off x="608392" y="655448"/>
          <a:ext cx="10738245" cy="1280160"/>
        </p:xfrm>
        <a:graphic>
          <a:graphicData uri="http://schemas.openxmlformats.org/drawingml/2006/table">
            <a:tbl>
              <a:tblPr/>
              <a:tblGrid>
                <a:gridCol w="4346211"/>
                <a:gridCol w="1774184"/>
                <a:gridCol w="2589101"/>
                <a:gridCol w="2028749"/>
              </a:tblGrid>
              <a:tr h="59967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物质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en-US" sz="2800" kern="100" baseline="-25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(g)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C(</a:t>
                      </a: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石墨，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s)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en-US" sz="2800" kern="100" baseline="-25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en-US" sz="2800" kern="100" baseline="-25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(l)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59967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燃烧热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Δ</a:t>
                      </a:r>
                      <a:r>
                        <a:rPr lang="en-US" sz="2800" i="1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H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/(kJ·mol</a:t>
                      </a:r>
                      <a:r>
                        <a:rPr lang="zh-CN" sz="2800" kern="100" baseline="300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 baseline="300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285.8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393.5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  <a:tabLst>
                          <a:tab pos="2250440"/>
                        </a:tabLst>
                      </a:pPr>
                      <a:r>
                        <a:rPr lang="zh-CN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sz="2800" kern="100">
                          <a:effectLst/>
                          <a:latin typeface="Times New Roman" pitchFamily="18" charset="0"/>
                          <a:ea typeface="黑体" pitchFamily="49" charset="-122"/>
                          <a:cs typeface="Courier New" panose="02070309020205020404" pitchFamily="49" charset="0"/>
                        </a:rPr>
                        <a:t>3 267.5</a:t>
                      </a:r>
                      <a:endParaRPr lang="zh-CN" sz="1050" kern="100">
                        <a:effectLst/>
                        <a:latin typeface="宋体" pitchFamily="2" charset="-122"/>
                        <a:ea typeface="宋体" pitchFamily="2" charset="-122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479163" y="4450720"/>
            <a:ext cx="11232086" cy="194950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根据盖斯定律，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6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3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得反应：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6C(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石墨，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s)</a:t>
            </a:r>
            <a:r>
              <a:rPr lang="zh-CN" altLang="zh-CN" sz="2800" kern="100" smtClean="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</a:rPr>
              <a:t>3H</a:t>
            </a:r>
            <a:r>
              <a:rPr lang="en-US" altLang="zh-CN" sz="2800" kern="100" baseline="-25000" smtClean="0">
                <a:latin typeface="Times New Roman" pitchFamily="18" charset="0"/>
                <a:ea typeface="楷体_GB2312" panose="02010609030101010101" pitchFamily="49" charset="-122"/>
              </a:rPr>
              <a:t>2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</a:rPr>
              <a:t>(g)</a:t>
            </a: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</a:rPr>
              <a:t>===</a:t>
            </a:r>
          </a:p>
          <a:p>
            <a:pPr>
              <a:lnSpc>
                <a:spcPct val="150000"/>
              </a:lnSpc>
            </a:pP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</a:rPr>
              <a:t>C</a:t>
            </a:r>
            <a:r>
              <a:rPr lang="en-US" altLang="zh-CN" sz="2800" kern="100" spc="-100" baseline="-25000" smtClean="0">
                <a:latin typeface="Times New Roman" pitchFamily="18" charset="0"/>
                <a:ea typeface="楷体_GB2312" panose="02010609030101010101" pitchFamily="49" charset="-122"/>
              </a:rPr>
              <a:t>6</a:t>
            </a: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</a:rPr>
              <a:t>H</a:t>
            </a:r>
            <a:r>
              <a:rPr lang="en-US" altLang="zh-CN" sz="2800" kern="100" spc="-100" baseline="-25000" smtClean="0">
                <a:latin typeface="Times New Roman" pitchFamily="18" charset="0"/>
                <a:ea typeface="楷体_GB2312" panose="02010609030101010101" pitchFamily="49" charset="-122"/>
              </a:rPr>
              <a:t>6</a:t>
            </a: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</a:rPr>
              <a:t>(l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)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Δ</a:t>
            </a:r>
            <a:r>
              <a:rPr lang="en-US" altLang="zh-CN" sz="2800" i="1" kern="100" spc="-100">
                <a:latin typeface="Times New Roman" pitchFamily="18" charset="0"/>
                <a:ea typeface="楷体_GB2312" panose="02010609030101010101" pitchFamily="49" charset="-122"/>
              </a:rPr>
              <a:t>H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(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393.5 kJ·mol</a:t>
            </a:r>
            <a:r>
              <a:rPr lang="zh-CN" altLang="zh-CN" sz="2800" kern="100" spc="-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spc="-100" baseline="30000">
                <a:latin typeface="Times New Roman" pitchFamily="18" charset="0"/>
                <a:ea typeface="楷体_GB2312" panose="02010609030101010101" pitchFamily="49" charset="-122"/>
              </a:rPr>
              <a:t>1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)</a:t>
            </a:r>
            <a:r>
              <a:rPr lang="en-US" altLang="zh-CN" sz="2800" kern="100" spc="-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6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(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285.8 kJ·mol</a:t>
            </a:r>
            <a:r>
              <a:rPr lang="zh-CN" altLang="zh-CN" sz="2800" kern="100" spc="-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spc="-100" baseline="30000">
                <a:latin typeface="Times New Roman" pitchFamily="18" charset="0"/>
                <a:ea typeface="楷体_GB2312" panose="02010609030101010101" pitchFamily="49" charset="-122"/>
              </a:rPr>
              <a:t>1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)</a:t>
            </a:r>
            <a:r>
              <a:rPr lang="en-US" altLang="zh-CN" sz="2800" kern="100" spc="-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3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(</a:t>
            </a:r>
            <a:r>
              <a:rPr lang="zh-CN" altLang="zh-CN" sz="2800" kern="100" spc="-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</a:rPr>
              <a:t>3 267.5 </a:t>
            </a: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</a:rPr>
              <a:t>kJ·</a:t>
            </a:r>
          </a:p>
          <a:p>
            <a:pPr>
              <a:lnSpc>
                <a:spcPct val="150000"/>
              </a:lnSpc>
            </a:pPr>
            <a:r>
              <a:rPr lang="en-US" altLang="zh-CN" sz="2800" kern="100" spc="-100" err="1" smtClean="0">
                <a:latin typeface="Times New Roman" pitchFamily="18" charset="0"/>
                <a:ea typeface="楷体_GB2312" panose="02010609030101010101" pitchFamily="49" charset="-122"/>
              </a:rPr>
              <a:t>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</a:rPr>
              <a:t>1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＝＋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</a:rPr>
              <a:t>49.1 kJ·mol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</a:rPr>
              <a:t>1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989961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334566" y="261442"/>
            <a:ext cx="11521280" cy="6164832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663738"/>
              </p:ext>
            </p:extLst>
          </p:nvPr>
        </p:nvGraphicFramePr>
        <p:xfrm>
          <a:off x="531813" y="393139"/>
          <a:ext cx="11126787" cy="3975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文档" r:id="rId2" progId="Word.Document.12">
                  <p:embed/>
                </p:oleObj>
              </mc:Choice>
              <mc:Fallback>
                <p:oleObj name="文档" r:id="rId2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1813" y="393139"/>
                        <a:ext cx="11126787" cy="397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553402" y="2972712"/>
            <a:ext cx="1043834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2V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O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5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(s)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 2SO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(g)</a:t>
            </a:r>
            <a:r>
              <a:rPr lang="en-US" altLang="zh-CN" sz="2800" kern="100" spc="-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===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2VOSO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4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(s)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 V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O</a:t>
            </a:r>
            <a:r>
              <a:rPr lang="en-US" altLang="zh-CN" sz="2800" kern="100" baseline="-25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4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(s)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Δ</a:t>
            </a:r>
            <a:r>
              <a:rPr lang="en-US" altLang="zh-CN" sz="2800" i="1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H</a:t>
            </a:r>
            <a:r>
              <a:rPr lang="zh-CN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＝－</a:t>
            </a:r>
            <a:r>
              <a:rPr lang="en-US" altLang="zh-CN" sz="2800" kern="1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351 kJ·mol</a:t>
            </a:r>
            <a:r>
              <a:rPr lang="zh-CN" altLang="zh-CN" sz="2800" kern="100" baseline="30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solidFill>
                  <a:srgbClr val="C00000"/>
                </a:solidFill>
                <a:latin typeface="Times New Roman" pitchFamily="18" charset="0"/>
                <a:ea typeface="方正中等线简体" panose="03000509000000000000" pitchFamily="65" charset="-122"/>
              </a:rPr>
              <a:t>1</a:t>
            </a:r>
            <a:endParaRPr lang="zh-CN" altLang="en-US"/>
          </a:p>
        </p:txBody>
      </p:sp>
      <p:pic>
        <p:nvPicPr>
          <p:cNvPr id="602114" name="Picture 2" descr="++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5291" y="3700923"/>
            <a:ext cx="3239831" cy="262954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12702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/>
        </p:nvGrpSpPr>
        <p:grpSpPr>
          <a:xfrm>
            <a:off x="337333" y="747392"/>
            <a:ext cx="11517334" cy="4554610"/>
            <a:chOff x="335206" y="613340"/>
            <a:chExt cx="11520000" cy="6070142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xmlns="" id="{E595429C-FC91-844C-93CF-CDF13B79A00E}"/>
                </a:ext>
              </a:extLst>
            </p:cNvPr>
            <p:cNvSpPr/>
            <p:nvPr/>
          </p:nvSpPr>
          <p:spPr>
            <a:xfrm>
              <a:off x="335206" y="806380"/>
              <a:ext cx="11520000" cy="5877102"/>
            </a:xfrm>
            <a:prstGeom prst="roundRect">
              <a:avLst>
                <a:gd name="adj" fmla="val 382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en-US" altLang="zh-CN" sz="2400">
                <a:solidFill>
                  <a:prstClr val="white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B65ABD8-6080-B245-B7CB-5CF76B33E96C}"/>
                </a:ext>
              </a:extLst>
            </p:cNvPr>
            <p:cNvSpPr/>
            <p:nvPr/>
          </p:nvSpPr>
          <p:spPr>
            <a:xfrm>
              <a:off x="922765" y="693487"/>
              <a:ext cx="707945" cy="2160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1218321"/>
              <a:endParaRPr kumimoji="1"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8957DF7-A6C0-3848-B485-D6CCBD5F92BE}"/>
                </a:ext>
              </a:extLst>
            </p:cNvPr>
            <p:cNvSpPr txBox="1"/>
            <p:nvPr/>
          </p:nvSpPr>
          <p:spPr>
            <a:xfrm>
              <a:off x="922765" y="613340"/>
              <a:ext cx="779952" cy="292103"/>
            </a:xfrm>
            <a:custGeom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19" tIns="45709" rIns="91419" bIns="4570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321"/>
              <a:endParaRPr lang="zh-CN" altLang="en-US" sz="2400">
                <a:solidFill>
                  <a:prstClr val="white"/>
                </a:solidFill>
                <a:latin typeface="DOUYU Font" pitchFamily="2" charset="-122"/>
                <a:ea typeface="DOUYU Font" pitchFamily="2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79163" y="1116485"/>
            <a:ext cx="7416243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根据题图知，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V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===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2VOSO</a:t>
            </a:r>
            <a:r>
              <a:rPr lang="en-US" altLang="zh-CN" sz="2800" kern="100" baseline="-250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399 kJ·mol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；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V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(g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en-US" altLang="zh-CN" sz="2800" kern="100" spc="-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===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  <a:tabLst>
                <a:tab pos="2250440"/>
              </a:tabLst>
            </a:pP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V</a:t>
            </a:r>
            <a:r>
              <a:rPr lang="en-US" altLang="zh-CN" sz="2800" kern="100" baseline="-250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 smtClean="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  <a:r>
              <a:rPr lang="zh-CN" altLang="zh-CN" sz="2800" kern="100" smtClean="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(g)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24 kJ·mol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>
                <a:latin typeface="宋体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可得：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2V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5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(g)</a:t>
            </a:r>
            <a:r>
              <a:rPr lang="en-US" altLang="zh-CN" sz="2800" kern="100" spc="-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===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2VOSO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V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(s)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H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Δ</a:t>
            </a:r>
            <a:r>
              <a:rPr lang="en-US" altLang="zh-CN" sz="2800" i="1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2Δ</a:t>
            </a:r>
            <a:r>
              <a:rPr lang="en-US" altLang="zh-CN" sz="2800" i="1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H</a:t>
            </a:r>
            <a:r>
              <a:rPr lang="en-US" altLang="zh-CN" sz="2800" kern="100" baseline="-25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399 kJ·mol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24 kJ·mol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en-US" altLang="zh-CN" sz="2800" kern="100">
                <a:latin typeface="宋体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×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＝－</a:t>
            </a:r>
            <a:r>
              <a:rPr lang="en-US" altLang="zh-CN" sz="2800" kern="1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351 kJ·mol</a:t>
            </a:r>
            <a:r>
              <a:rPr lang="zh-CN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baseline="30000">
                <a:latin typeface="Times New Roman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>
                <a:latin typeface="Times New Roman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effectLst/>
              <a:latin typeface="宋体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pic>
        <p:nvPicPr>
          <p:cNvPr id="9" name="Picture 2" descr="++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5121" y="1665390"/>
            <a:ext cx="3239831" cy="262954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058794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0413" cy="5589588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https://d.book118.com/707002106162006051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MH" val="20150816225314"/>
  <p:tag name="MH_LIBRARY" val="GRAPHIC"/>
  <p:tag name="MH_ORDER" val="1"/>
  <p:tag name="MH_TYPE" val="SubTitle"/>
</p:tagLst>
</file>

<file path=ppt/tags/tag2.xml><?xml version="1.0" encoding="utf-8"?>
<p:tagLst xmlns:p="http://schemas.openxmlformats.org/presentationml/2006/main">
  <p:tag name="MH" val="20150816225314"/>
  <p:tag name="MH_LIBRARY" val="GRAPHIC"/>
  <p:tag name="MH_ORDER" val="1"/>
  <p:tag name="MH_TYPE" val="SubTitle"/>
</p:tagLst>
</file>

<file path=ppt/tags/tag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微软雅黑" charset="-122"/>
        <a:cs typeface="Arial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6">
      <vt:lpstr>Arial</vt:lpstr>
      <vt:lpstr>Calibri</vt:lpstr>
      <vt:lpstr>Arial Black</vt:lpstr>
      <vt:lpstr>微软雅黑</vt:lpstr>
      <vt:lpstr>黑体</vt:lpstr>
      <vt:lpstr>明黑</vt:lpstr>
      <vt:lpstr>宋体</vt:lpstr>
      <vt:lpstr>Times New Roman</vt:lpstr>
      <vt:lpstr>方正中等线简体</vt:lpstr>
      <vt:lpstr>Courier New</vt:lpstr>
      <vt:lpstr>Symbol</vt:lpstr>
      <vt:lpstr>楷体_GB2312</vt:lpstr>
      <vt:lpstr>DOUYU Font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2024-09-25T05:16:04.273</cp:lastPrinted>
  <dcterms:created xsi:type="dcterms:W3CDTF">2024-09-24T21:16:04Z</dcterms:created>
  <dcterms:modified xsi:type="dcterms:W3CDTF">2024-09-24T21:16:05Z</dcterms:modified>
</cp:coreProperties>
</file>