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22E89-428F-4FCE-91FB-D2B65C772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11AF5-6ACE-42F7-8219-479F1F1D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EA43A-5396-4D36-AA03-6EC664A9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981AA-8E9A-4D85-B97C-66A5F4C00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00D986-0E45-4610-945E-65E548CB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086AE-6B9C-4D03-8721-17648686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3DAD6-5709-4B19-8BF6-1ABE8DCCE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7DA51-28F5-4679-A589-F52053A65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739F9-B1D2-42F4-92CE-1A82ACF8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B80D6-5EBE-44BB-95D8-3CC97B600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65BC7-08A6-46C9-9ACB-0249D3EC2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99" r:id="rId2"/>
    <p:sldLayoutId id="2147484600" r:id="rId3"/>
    <p:sldLayoutId id="2147484601" r:id="rId4"/>
    <p:sldLayoutId id="2147484602" r:id="rId5"/>
    <p:sldLayoutId id="2147484603" r:id="rId6"/>
    <p:sldLayoutId id="2147484604" r:id="rId7"/>
    <p:sldLayoutId id="2147484605" r:id="rId8"/>
    <p:sldLayoutId id="2147484606" r:id="rId9"/>
    <p:sldLayoutId id="2147484607" r:id="rId10"/>
    <p:sldLayoutId id="21474846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1016606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青春期性发育异常课件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青春期性发育异常的治疗与干预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青春期性发育异常概述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青春期性发育异常的常见类型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青春期性发育异常的预防与保健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青春期性发育异常的案例分析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青春期性发育异常概述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70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矩形: 圆角 32"/>
          <p:cNvSpPr/>
          <p:nvPr>
            <p:custDataLst>
              <p:tags r:id="rId3"/>
            </p:custDataLst>
          </p:nvPr>
        </p:nvSpPr>
        <p:spPr>
          <a:xfrm flipH="1">
            <a:off x="8228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6" name="正文"/>
          <p:cNvSpPr txBox="1"/>
          <p:nvPr>
            <p:custDataLst>
              <p:tags r:id="rId5"/>
            </p:custDataLst>
          </p:nvPr>
        </p:nvSpPr>
        <p:spPr>
          <a:xfrm>
            <a:off x="9559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青春期性发育异常：指在青春期出现的性发育异常现象，包括生理和心理两方面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8" name="标题"/>
          <p:cNvSpPr txBox="1"/>
          <p:nvPr>
            <p:custDataLst>
              <p:tags r:id="rId6"/>
            </p:custDataLst>
          </p:nvPr>
        </p:nvSpPr>
        <p:spPr>
          <a:xfrm>
            <a:off x="7635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0" name="Freeform 27"/>
          <p:cNvSpPr/>
          <p:nvPr>
            <p:custDataLst>
              <p:tags r:id="rId7"/>
            </p:custDataLst>
          </p:nvPr>
        </p:nvSpPr>
        <p:spPr bwMode="auto">
          <a:xfrm>
            <a:off x="35161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矩形: 圆角 38"/>
          <p:cNvSpPr/>
          <p:nvPr>
            <p:custDataLst>
              <p:tags r:id="rId8"/>
            </p:custDataLst>
          </p:nvPr>
        </p:nvSpPr>
        <p:spPr>
          <a:xfrm flipH="1">
            <a:off x="36441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6" name="正文"/>
          <p:cNvSpPr txBox="1"/>
          <p:nvPr>
            <p:custDataLst>
              <p:tags r:id="rId10"/>
            </p:custDataLst>
          </p:nvPr>
        </p:nvSpPr>
        <p:spPr>
          <a:xfrm>
            <a:off x="37772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分类：根据异常类型和程度，可以分为轻度、中度和重度三种类型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8" name="标题"/>
          <p:cNvSpPr txBox="1"/>
          <p:nvPr>
            <p:custDataLst>
              <p:tags r:id="rId11"/>
            </p:custDataLst>
          </p:nvPr>
        </p:nvSpPr>
        <p:spPr>
          <a:xfrm>
            <a:off x="35849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0" name="Freeform 27"/>
          <p:cNvSpPr/>
          <p:nvPr>
            <p:custDataLst>
              <p:tags r:id="rId12"/>
            </p:custDataLst>
          </p:nvPr>
        </p:nvSpPr>
        <p:spPr bwMode="auto">
          <a:xfrm>
            <a:off x="63374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矩形: 圆角 68"/>
          <p:cNvSpPr/>
          <p:nvPr>
            <p:custDataLst>
              <p:tags r:id="rId13"/>
            </p:custDataLst>
          </p:nvPr>
        </p:nvSpPr>
        <p:spPr>
          <a:xfrm flipH="1">
            <a:off x="64654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6" name="正文"/>
          <p:cNvSpPr txBox="1"/>
          <p:nvPr>
            <p:custDataLst>
              <p:tags r:id="rId15"/>
            </p:custDataLst>
          </p:nvPr>
        </p:nvSpPr>
        <p:spPr>
          <a:xfrm>
            <a:off x="65985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生理异常：包括性器官发育异常、性功能障碍等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8" name="标题"/>
          <p:cNvSpPr txBox="1"/>
          <p:nvPr>
            <p:custDataLst>
              <p:tags r:id="rId16"/>
            </p:custDataLst>
          </p:nvPr>
        </p:nvSpPr>
        <p:spPr>
          <a:xfrm>
            <a:off x="64062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0" name="Freeform 27"/>
          <p:cNvSpPr/>
          <p:nvPr>
            <p:custDataLst>
              <p:tags r:id="rId17"/>
            </p:custDataLst>
          </p:nvPr>
        </p:nvSpPr>
        <p:spPr bwMode="auto">
          <a:xfrm>
            <a:off x="91587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矩形: 圆角 74"/>
          <p:cNvSpPr/>
          <p:nvPr>
            <p:custDataLst>
              <p:tags r:id="rId18"/>
            </p:custDataLst>
          </p:nvPr>
        </p:nvSpPr>
        <p:spPr>
          <a:xfrm flipH="1">
            <a:off x="92874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6" name="正文"/>
          <p:cNvSpPr txBox="1"/>
          <p:nvPr>
            <p:custDataLst>
              <p:tags r:id="rId20"/>
            </p:custDataLst>
          </p:nvPr>
        </p:nvSpPr>
        <p:spPr>
          <a:xfrm>
            <a:off x="94198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心理异常：包括性心理障碍、性认知障碍等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8" name="标题"/>
          <p:cNvSpPr txBox="1"/>
          <p:nvPr>
            <p:custDataLst>
              <p:tags r:id="rId21"/>
            </p:custDataLst>
          </p:nvPr>
        </p:nvSpPr>
        <p:spPr>
          <a:xfrm>
            <a:off x="92281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病因与发病机制</a:t>
            </a:r>
            <a:endParaRPr lang="zh-CN" altLang="en-US"/>
          </a:p>
        </p:txBody>
      </p:sp>
      <p:sp>
        <p:nvSpPr>
          <p:cNvPr id="1049148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遗传因素：某些性发育异常与遗传有关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4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15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环境因素：环境污染、化学物质等可能影响性发育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15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内分泌因素：激素水平异常可能导致性发育异常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疾病因素：某些疾病如糖尿病、甲状腺疾病等可能影响性发育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临床表现与诊断</a:t>
            </a:r>
            <a:endParaRPr lang="zh-CN" altLang="en-US"/>
          </a:p>
        </p:txBody>
      </p:sp>
      <p:sp>
        <p:nvSpPr>
          <p:cNvPr id="1049210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性发育异常：包括性早熟、性晚熟、性发育不全等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临床表现：包括第二性征发育异常、生殖器畸形、性功能障碍等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诊断方法：包括体格检查、激素水平检测、染色体检查、影像学检查等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治疗方法：包括激素替代疗法、手术治疗、心理辅导等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青春期性发育异常的常见类型</a:t>
            </a:r>
            <a:endParaRPr lang="zh-CN" altLang="en-US"/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性早熟</a:t>
            </a:r>
            <a:endParaRPr lang="zh-CN" altLang="en-US"/>
          </a:p>
        </p:txBody>
      </p:sp>
      <p:sp>
        <p:nvSpPr>
          <p:cNvPr id="10493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定义：青春期性发育异常中的一种，指儿童在8岁前出现第二性征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症状：女孩表现为乳房发育、月经初潮等，男孩表现为睾丸增大、阴茎增长等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治疗：需要根据病因进行针对性治疗，如药物治疗、手术治疗等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原因：可能是遗传、疾病、环境等因素导致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性晚熟</a:t>
            </a:r>
            <a:endParaRPr lang="zh-CN" altLang="en-US"/>
          </a:p>
        </p:txBody>
      </p:sp>
      <p:sp>
        <p:nvSpPr>
          <p:cNvPr id="1049414" name="任意多边形 35"/>
          <p:cNvSpPr/>
          <p:nvPr>
            <p:custDataLst>
              <p:tags r:id="rId2"/>
            </p:custDataLst>
          </p:nvPr>
        </p:nvSpPr>
        <p:spPr>
          <a:xfrm>
            <a:off x="6948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16" name="任意多边形 39"/>
          <p:cNvSpPr/>
          <p:nvPr>
            <p:custDataLst>
              <p:tags r:id="rId3"/>
            </p:custDataLst>
          </p:nvPr>
        </p:nvSpPr>
        <p:spPr>
          <a:xfrm>
            <a:off x="7767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18" name="正文"/>
          <p:cNvSpPr txBox="1"/>
          <p:nvPr>
            <p:custDataLst>
              <p:tags r:id="rId5"/>
            </p:custDataLst>
          </p:nvPr>
        </p:nvSpPr>
        <p:spPr>
          <a:xfrm>
            <a:off x="23215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定义：青春期性发育异常中的一种，指青春期第二性征出现的时间比正常晚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22" name="任意多边形 45"/>
          <p:cNvSpPr/>
          <p:nvPr>
            <p:custDataLst>
              <p:tags r:id="rId7"/>
            </p:custDataLst>
          </p:nvPr>
        </p:nvSpPr>
        <p:spPr>
          <a:xfrm>
            <a:off x="6948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4" name="任意多边形 46"/>
          <p:cNvSpPr/>
          <p:nvPr>
            <p:custDataLst>
              <p:tags r:id="rId8"/>
            </p:custDataLst>
          </p:nvPr>
        </p:nvSpPr>
        <p:spPr>
          <a:xfrm>
            <a:off x="7767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6" name="正文"/>
          <p:cNvSpPr txBox="1"/>
          <p:nvPr>
            <p:custDataLst>
              <p:tags r:id="rId10"/>
            </p:custDataLst>
          </p:nvPr>
        </p:nvSpPr>
        <p:spPr>
          <a:xfrm>
            <a:off x="23215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原因：可能是遗传、营养、疾病等因素导致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2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30" name="任意多边形 51"/>
          <p:cNvSpPr/>
          <p:nvPr>
            <p:custDataLst>
              <p:tags r:id="rId12"/>
            </p:custDataLst>
          </p:nvPr>
        </p:nvSpPr>
        <p:spPr>
          <a:xfrm>
            <a:off x="6948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2" name="任意多边形 52"/>
          <p:cNvSpPr/>
          <p:nvPr>
            <p:custDataLst>
              <p:tags r:id="rId13"/>
            </p:custDataLst>
          </p:nvPr>
        </p:nvSpPr>
        <p:spPr>
          <a:xfrm>
            <a:off x="7767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4" name="正文"/>
          <p:cNvSpPr txBox="1"/>
          <p:nvPr>
            <p:custDataLst>
              <p:tags r:id="rId15"/>
            </p:custDataLst>
          </p:nvPr>
        </p:nvSpPr>
        <p:spPr>
          <a:xfrm>
            <a:off x="23215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症状：身高、体重、第二性征发育迟缓，月经初潮延迟等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38" name="任意多边形 57"/>
          <p:cNvSpPr/>
          <p:nvPr>
            <p:custDataLst>
              <p:tags r:id="rId17"/>
            </p:custDataLst>
          </p:nvPr>
        </p:nvSpPr>
        <p:spPr>
          <a:xfrm>
            <a:off x="6948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0" name="任意多边形 58"/>
          <p:cNvSpPr/>
          <p:nvPr>
            <p:custDataLst>
              <p:tags r:id="rId18"/>
            </p:custDataLst>
          </p:nvPr>
        </p:nvSpPr>
        <p:spPr>
          <a:xfrm>
            <a:off x="7767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2" name="正文"/>
          <p:cNvSpPr txBox="1"/>
          <p:nvPr>
            <p:custDataLst>
              <p:tags r:id="rId20"/>
            </p:custDataLst>
          </p:nvPr>
        </p:nvSpPr>
        <p:spPr>
          <a:xfrm>
            <a:off x="23215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治疗：根据病因进行治疗，如补充营养、药物治疗等，必要时进行激素替代治疗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4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性发育不良</a:t>
            </a:r>
            <a:endParaRPr lang="zh-CN" altLang="en-US"/>
          </a:p>
        </p:txBody>
      </p:sp>
      <p:sp>
        <p:nvSpPr>
          <p:cNvPr id="10494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6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症状：身高、体重、第二性征发育迟缓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原因：遗传、营养不良、疾病等因素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8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治疗：补充营养、药物治疗、激素替代疗法等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00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预防：均衡饮食、适当运动、定期体检等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性腺发育异常</a:t>
            </a:r>
            <a:endParaRPr lang="zh-CN" altLang="en-US"/>
          </a:p>
        </p:txBody>
      </p:sp>
      <p:sp>
        <p:nvSpPr>
          <p:cNvPr id="1049546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性腺发育不全：性腺功能低下，导致第二性征发育不良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2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性腺发育过度：性腺功能亢进，导致第二性征发育过度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8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性腺肿瘤：性腺组织异常增生，导致第二性征发育异常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64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45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性腺损伤：性腺组织受损，导致第二性征发育异常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青春期性发育异常的治疗与干预</a:t>
            </a:r>
            <a:endParaRPr lang="zh-CN" altLang="en-US"/>
          </a:p>
        </p:txBody>
      </p:sp>
      <p:sp>
        <p:nvSpPr>
          <p:cNvPr id="10496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https://d.book118.com/707010166060006050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宋体</vt:lpstr>
      <vt:lpstr>+中文正文</vt:lpstr>
      <vt:lpstr>Office Theme</vt:lpstr>
      <vt:lpstr>青春期性发育异常课件</vt:lpstr>
      <vt:lpstr>目录</vt:lpstr>
      <vt:lpstr>添加章节标题</vt:lpstr>
      <vt:lpstr>青春期性发育异常概述</vt:lpstr>
      <vt:lpstr>定义与分类</vt:lpstr>
      <vt:lpstr>病因与发病机制</vt:lpstr>
      <vt:lpstr>临床表现与诊断</vt:lpstr>
      <vt:lpstr>青春期性发育异常的常见类型</vt:lpstr>
      <vt:lpstr>性早熟</vt:lpstr>
      <vt:lpstr>性晚熟</vt:lpstr>
      <vt:lpstr>性发育不良</vt:lpstr>
      <vt:lpstr>性腺发育异常</vt:lpstr>
      <vt:lpstr>青春期性发育异常的治疗与干预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2024-09-22T21:19:40.440</cp:lastPrinted>
  <dcterms:created xsi:type="dcterms:W3CDTF">2024-09-22T13:19:40Z</dcterms:created>
  <dcterms:modified xsi:type="dcterms:W3CDTF">2024-09-22T13:19:43Z</dcterms:modified>
</cp:coreProperties>
</file>