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A66B49-C90A-458A-B27B-8BC04D509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74A17-452D-41AA-AE9B-EE368917B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10FD5A-5E51-468F-AD0A-78E8F68C5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3AE11D-2DDB-473D-8FF5-F44916F16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2DC181-EBE1-4A82-A799-F5392E271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95D380-70BC-4EF9-8510-33EDC5A65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38472C-6962-47B8-85C1-20863E905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345B77-C841-443D-9C60-1F4EBD598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CC9127-3C8D-456C-83A0-D48A04B5B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DF6FC-CD3D-45E4-85E4-6977E7CFD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F7BB31-5E05-4407-9FD3-6FB437C51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02611314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pdgfra基因突变在胶质母细胞瘤中的表达及影响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pdgfra基因在胶质母细胞瘤中的表达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pdgfra基因突变对胶质母细胞瘤的影响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临床意义与展望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胶质母细胞瘤是一种常见的恶性脑肿瘤，具有高发病率和死亡率。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PDGFRA基因是酪氨酸激酶受体家族的一员，在肿瘤发生和发展中发挥重要作用。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PDGFRA基因突变与胶质母细胞瘤的发病机制和预后密切相关。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探讨PDGFRA基因突变在胶质母细胞瘤中的表达情况。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分析PDGFRA基因突变对胶质母细胞瘤生物学行为的影响。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为胶质母细胞瘤的诊断、治疗和预后评估提供理论依据。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pdgfra基因功能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PDGFRA基因是血小板衍生生长因子受体α的编码基因，主要参与细胞的增殖、分化、迁移和凋亡等过程。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PDGFRA基因在中枢神经系统中的表达主要集中在胶质细胞，对维持神经系统的正常功能具有重要作用。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点突变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PDGFRA基因中的单个碱基发生改变，导致氨基酸序列的改变。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插入或缺失突变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PDGFRA基因中插入或缺失部分碱基，导致基因结构的改变。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融合基因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PDGFRA基因与其他基因发生融合，导致基因功能的异常。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基因突变类型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90414" y="1200834"/>
            <a:ext cx="5701586" cy="5671454"/>
          </a:xfrm>
          <a:custGeom>
            <a:rect l="l" t="t" r="r" b="b"/>
            <a:pathLst>
              <a:path w="6908800" h="6872514">
                <a:moveTo>
                  <a:pt x="2801257" y="0"/>
                </a:moveTo>
                <a:lnTo>
                  <a:pt x="6908800" y="0"/>
                </a:lnTo>
                <a:lnTo>
                  <a:pt x="6908800" y="6858000"/>
                </a:lnTo>
                <a:lnTo>
                  <a:pt x="0" y="6872514"/>
                </a:lnTo>
                <a:lnTo>
                  <a:pt x="2801257" y="0"/>
                </a:lnTo>
                <a:close/>
              </a:path>
            </a:pathLst>
          </a:cu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490414" y="3551301"/>
            <a:ext cx="1944687" cy="4687888"/>
          </a:xfrm>
          <a:prstGeom prst="line">
            <a:avLst/>
          </a:prstGeom>
          <a:ln w="63532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>
            <a:off x="8144880" y="-186516"/>
            <a:ext cx="855663" cy="2063751"/>
          </a:xfrm>
          <a:prstGeom prst="line">
            <a:avLst/>
          </a:prstGeom>
          <a:ln w="2857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5" name="Group 5"/>
          <p:cNvGrpSpPr/>
          <p:nvPr/>
        </p:nvGrpSpPr>
        <p:grpSpPr>
          <a:xfrm>
            <a:off x="3325844" y="1055656"/>
            <a:ext cx="1112806" cy="1111282"/>
            <a:chOff x="3325844" y="1055656"/>
            <a:chExt cx="1112806" cy="1111282"/>
          </a:xfrm>
        </p:grpSpPr>
        <p:sp>
          <p:nvSpPr>
            <p:cNvPr id="6" name="AutoShape 6"/>
            <p:cNvSpPr/>
            <p:nvPr/>
          </p:nvSpPr>
          <p:spPr>
            <a:xfrm>
              <a:off x="3325844" y="1055656"/>
              <a:ext cx="1112806" cy="111128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3703511" y="1337596"/>
            <a:ext cx="355759" cy="488728"/>
            <a:chOff x="3703511" y="1337596"/>
            <a:chExt cx="355759" cy="488728"/>
          </a:xfrm>
        </p:grpSpPr>
        <p:sp>
          <p:nvSpPr>
            <p:cNvPr id="8" name="AutoShape 8"/>
            <p:cNvSpPr/>
            <p:nvPr/>
          </p:nvSpPr>
          <p:spPr>
            <a:xfrm>
              <a:off x="3705987" y="1337596"/>
              <a:ext cx="350996" cy="48872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703511" y="13375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611344" y="1500188"/>
            <a:ext cx="754094" cy="754094"/>
            <a:chOff x="1611344" y="1500188"/>
            <a:chExt cx="754094" cy="754094"/>
          </a:xfrm>
        </p:grpSpPr>
        <p:sp>
          <p:nvSpPr>
            <p:cNvPr id="11" name="AutoShape 11"/>
            <p:cNvSpPr/>
            <p:nvPr/>
          </p:nvSpPr>
          <p:spPr>
            <a:xfrm>
              <a:off x="1611344" y="1500188"/>
              <a:ext cx="754094" cy="7540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3430619" y="38068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710321" y="40940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2162175" y="20510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506599" y="24973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345019" y="2554319"/>
            <a:ext cx="996982" cy="996982"/>
            <a:chOff x="4345019" y="2554319"/>
            <a:chExt cx="996982" cy="996982"/>
          </a:xfrm>
        </p:grpSpPr>
        <p:sp>
          <p:nvSpPr>
            <p:cNvPr id="17" name="AutoShape 17"/>
            <p:cNvSpPr/>
            <p:nvPr/>
          </p:nvSpPr>
          <p:spPr>
            <a:xfrm>
              <a:off x="4345019" y="2554319"/>
              <a:ext cx="996982" cy="996982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95350" y="2759107"/>
            <a:ext cx="941356" cy="939832"/>
            <a:chOff x="895350" y="2759107"/>
            <a:chExt cx="941356" cy="939832"/>
          </a:xfrm>
        </p:grpSpPr>
        <p:sp>
          <p:nvSpPr>
            <p:cNvPr id="19" name="AutoShape 19"/>
            <p:cNvSpPr/>
            <p:nvPr/>
          </p:nvSpPr>
          <p:spPr>
            <a:xfrm>
              <a:off x="895350" y="2759107"/>
              <a:ext cx="941356" cy="93983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182624" y="2959037"/>
            <a:ext cx="376047" cy="403289"/>
            <a:chOff x="1182624" y="2959037"/>
            <a:chExt cx="376047" cy="403289"/>
          </a:xfrm>
        </p:grpSpPr>
        <p:sp>
          <p:nvSpPr>
            <p:cNvPr id="21" name="AutoShape 21"/>
            <p:cNvSpPr/>
            <p:nvPr/>
          </p:nvSpPr>
          <p:spPr>
            <a:xfrm>
              <a:off x="1184624" y="2959037"/>
              <a:ext cx="374047" cy="403289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1311878" y="29610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1182624" y="30842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1791557" y="3940140"/>
            <a:ext cx="1147763" cy="1147763"/>
            <a:chOff x="1791557" y="3940140"/>
            <a:chExt cx="1147763" cy="1147763"/>
          </a:xfrm>
        </p:grpSpPr>
        <p:sp>
          <p:nvSpPr>
            <p:cNvPr id="25" name="AutoShape 25"/>
            <p:cNvSpPr/>
            <p:nvPr/>
          </p:nvSpPr>
          <p:spPr>
            <a:xfrm>
              <a:off x="1791557" y="3940140"/>
              <a:ext cx="1147763" cy="1147763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2136010" y="4206595"/>
            <a:ext cx="458857" cy="474497"/>
            <a:chOff x="2136010" y="4206595"/>
            <a:chExt cx="458857" cy="474497"/>
          </a:xfrm>
        </p:grpSpPr>
        <p:sp>
          <p:nvSpPr>
            <p:cNvPr id="27" name="AutoShape 27"/>
            <p:cNvSpPr/>
            <p:nvPr/>
          </p:nvSpPr>
          <p:spPr>
            <a:xfrm>
              <a:off x="2262182" y="42065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136010" y="44665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Freeform 29"/>
          <p:cNvSpPr/>
          <p:nvPr/>
        </p:nvSpPr>
        <p:spPr>
          <a:xfrm>
            <a:off x="4675220" y="27867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0" name="Group 30"/>
          <p:cNvGrpSpPr/>
          <p:nvPr/>
        </p:nvGrpSpPr>
        <p:grpSpPr>
          <a:xfrm>
            <a:off x="1836706" y="1706547"/>
            <a:ext cx="272942" cy="241109"/>
            <a:chOff x="1836706" y="1706547"/>
            <a:chExt cx="272942" cy="241109"/>
          </a:xfrm>
        </p:grpSpPr>
        <p:sp>
          <p:nvSpPr>
            <p:cNvPr id="31" name="Freeform 31"/>
            <p:cNvSpPr/>
            <p:nvPr/>
          </p:nvSpPr>
          <p:spPr>
            <a:xfrm>
              <a:off x="1855825" y="18169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1836706" y="17065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3" name="TextBox 33"/>
          <p:cNvSpPr txBox="1"/>
          <p:nvPr/>
        </p:nvSpPr>
        <p:spPr>
          <a:xfrm>
            <a:off x="421180" y="5500161"/>
            <a:ext cx="42310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PDGFRA基因突变与胶质母细胞瘤的发生和发展密切相关，突变可能导致PDGFRA蛋白的异常激活，进而促进肿瘤细胞的增殖和扩散。</a:t>
            </a:r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突变与疾病关联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pdgfra基因在胶质母细胞瘤中的表达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基因突变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PDGFRA基因在胶质母细胞瘤中存在突变，这些突变可能导致基因表达的异常。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蛋白表达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PDGFRA基因编码的蛋白在胶质母细胞瘤中呈现高表达状态，对肿瘤细胞的增殖和存活具有重要影响。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组织特异性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PDGFRA基因的表达具有组织特异性，主要在胶质母细胞瘤的肿瘤细胞中表达，而在正常脑组织中表达较低。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表达模式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https://d.book118.com/707026113140006042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2024-09-16T04:39:59.027</cp:lastPrinted>
  <dcterms:created xsi:type="dcterms:W3CDTF">2024-09-15T20:39:59Z</dcterms:created>
  <dcterms:modified xsi:type="dcterms:W3CDTF">2024-09-15T20:40:01Z</dcterms:modified>
</cp:coreProperties>
</file>