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04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9144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29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E0DAD-ADEE-47EA-8F3A-B0E1C970F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529E1-085E-4C5B-BBC1-6E5301A4D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E353A-459D-44C5-89AF-2614D6245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2751B-161B-4EAC-8D86-C63FFEC6A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C7E3D5-89F6-4BF8-9CC4-568F88340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FB77E9-D332-40D5-8BBD-71877CF73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15158D-3685-4FA2-BD41-A8C96E363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47762C-8ECB-4B81-BF99-B3B48BC85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937776-8964-4376-8892-520980E14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39DB2F-7D0B-4AA9-B075-D31DFC1C9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2AFBA-F9CD-40A7-812B-25AB3219F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346417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369276" y="6295487"/>
            <a:ext cx="8387862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378875" y="574430"/>
            <a:ext cx="8765125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7174493" y="3138078"/>
            <a:ext cx="1970703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283017" y="994410"/>
            <a:ext cx="2225992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165383" y="874395"/>
            <a:ext cx="2428398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3378041" y="1584960"/>
            <a:ext cx="116205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114901" y="4551045"/>
            <a:ext cx="116205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8767690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4354830" y="4565015"/>
            <a:ext cx="414909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 sz="1200">
                <a:sym typeface="+mn-ea"/>
              </a:rPr>
              <a:t>单击此处编辑母版文本样式</a:t>
            </a:r>
            <a:endParaRPr sz="1200"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4354758" y="3570812"/>
            <a:ext cx="4138612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 sz="1800">
                <a:sym typeface="+mn-ea"/>
              </a:rPr>
              <a:t>单击此处编辑母版副标题样式</a:t>
            </a:r>
            <a:endParaRPr sz="1800"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4354758" y="1303227"/>
            <a:ext cx="414909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sz="4050">
                <a:sym typeface="+mn-ea"/>
              </a:rPr>
              <a:t>单击编辑标题</a:t>
            </a:r>
            <a:endParaRPr sz="4050"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456247" y="1289050"/>
            <a:ext cx="8226742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 sz="1350">
                <a:sym typeface="+mn-ea"/>
              </a:rPr>
              <a:t>单击此处编辑母版文本样式</a:t>
            </a:r>
            <a:endParaRPr lang="zh-CN" altLang="en-US" sz="1350">
              <a:sym typeface="+mn-ea"/>
            </a:endParaRPr>
          </a:p>
          <a:p>
            <a:pPr lvl="1"/>
            <a:r>
              <a:rPr lang="zh-CN" altLang="en-US" sz="1200">
                <a:sym typeface="+mn-ea"/>
              </a:rPr>
              <a:t>第二级</a:t>
            </a:r>
            <a:endParaRPr lang="zh-CN" altLang="en-US" sz="1200">
              <a:sym typeface="+mn-ea"/>
            </a:endParaRPr>
          </a:p>
          <a:p>
            <a:pPr lvl="2"/>
            <a:r>
              <a:rPr lang="zh-CN" altLang="en-US" sz="1200">
                <a:sym typeface="+mn-ea"/>
              </a:rPr>
              <a:t>第三级</a:t>
            </a:r>
            <a:endParaRPr lang="zh-CN" altLang="en-US" sz="1200">
              <a:sym typeface="+mn-ea"/>
            </a:endParaRPr>
          </a:p>
          <a:p>
            <a:pPr lvl="3"/>
            <a:r>
              <a:rPr lang="zh-CN" altLang="en-US" sz="1050">
                <a:sym typeface="+mn-ea"/>
              </a:rPr>
              <a:t>第四级</a:t>
            </a:r>
            <a:endParaRPr lang="zh-CN" altLang="en-US" sz="1050">
              <a:sym typeface="+mn-ea"/>
            </a:endParaRPr>
          </a:p>
          <a:p>
            <a:pPr lvl="4"/>
            <a:r>
              <a:rPr lang="zh-CN" altLang="en-US" sz="1050">
                <a:sym typeface="+mn-ea"/>
              </a:rPr>
              <a:t>第五级</a:t>
            </a:r>
            <a:endParaRPr lang="zh-CN" altLang="en-US" sz="1050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456300" y="330905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8767690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369276" y="6231987"/>
            <a:ext cx="8387862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19456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413861" y="1823085"/>
            <a:ext cx="1737836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 sz="7200">
                <a:sym typeface="+mn-ea"/>
              </a:rPr>
              <a:t>标题</a:t>
            </a:r>
            <a:endParaRPr sz="7200"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346417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378875" y="567342"/>
            <a:ext cx="8765125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8767690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369276" y="6231987"/>
            <a:ext cx="8387862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346417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378875" y="574430"/>
            <a:ext cx="8765125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1940957" y="3900842"/>
            <a:ext cx="5262086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3657123" y="328930"/>
            <a:ext cx="1829752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3479958" y="1193165"/>
            <a:ext cx="116681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3198971" y="1339850"/>
            <a:ext cx="2746057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3957161" y="1837055"/>
            <a:ext cx="1208246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sz="7200" err="1">
                <a:sym typeface="+mn-ea"/>
              </a:rPr>
              <a:t>编号</a:t>
            </a:r>
            <a:endParaRPr sz="7200"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4800600" y="1289050"/>
            <a:ext cx="38823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456247" y="1289050"/>
            <a:ext cx="38823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456300" y="330905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46764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4676299" y="1353185"/>
            <a:ext cx="4006691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456300" y="1854000"/>
            <a:ext cx="40068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456247" y="1353185"/>
            <a:ext cx="4006691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 sz="1500">
                <a:sym typeface="+mn-ea"/>
              </a:rPr>
              <a:t>单击此处编辑母版标题样式</a:t>
            </a:r>
            <a:endParaRPr sz="1500"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456300" y="330905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456300" y="330905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456247" y="608330"/>
            <a:ext cx="8226742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sz="1350">
                <a:sym typeface="+mn-ea"/>
              </a:rPr>
              <a:t>单击此处编辑母版文本样式</a:t>
            </a:r>
            <a:endParaRPr sz="1350">
              <a:sym typeface="+mn-ea"/>
            </a:endParaRPr>
          </a:p>
          <a:p>
            <a:pPr lvl="1"/>
            <a:r>
              <a:rPr sz="1200" err="1">
                <a:sym typeface="+mn-ea"/>
              </a:rPr>
              <a:t>第二级</a:t>
            </a:r>
            <a:endParaRPr sz="1200">
              <a:sym typeface="+mn-ea"/>
            </a:endParaRPr>
          </a:p>
          <a:p>
            <a:pPr lvl="2"/>
            <a:r>
              <a:rPr sz="1200" err="1">
                <a:sym typeface="+mn-ea"/>
              </a:rPr>
              <a:t>第三级</a:t>
            </a:r>
            <a:endParaRPr sz="1200">
              <a:sym typeface="+mn-ea"/>
            </a:endParaRPr>
          </a:p>
          <a:p>
            <a:pPr lvl="3"/>
            <a:r>
              <a:rPr sz="1050" err="1">
                <a:sym typeface="+mn-ea"/>
              </a:rPr>
              <a:t>第四级</a:t>
            </a:r>
            <a:endParaRPr sz="1050">
              <a:sym typeface="+mn-ea"/>
            </a:endParaRPr>
          </a:p>
          <a:p>
            <a:pPr lvl="4"/>
            <a:r>
              <a:rPr sz="1050" err="1">
                <a:sym typeface="+mn-ea"/>
              </a:rPr>
              <a:t>第五级</a:t>
            </a:r>
            <a:endParaRPr sz="1050"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456300" y="1030605"/>
            <a:ext cx="8226742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 sz="1500">
                <a:sym typeface="+mn-ea"/>
              </a:rPr>
              <a:t>单击此处编辑母版副标题样式</a:t>
            </a:r>
            <a:endParaRPr sz="1500"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456300" y="330905"/>
            <a:ext cx="82269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 sz="2700">
                <a:sym typeface="+mn-ea"/>
              </a:rPr>
              <a:t>单击此处编辑母版标题样式</a:t>
            </a:r>
            <a:endParaRPr sz="2700"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346417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369276" y="6295487"/>
            <a:ext cx="8387862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378875" y="574430"/>
            <a:ext cx="8765125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7174493" y="3138078"/>
            <a:ext cx="1970703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283017" y="994410"/>
            <a:ext cx="2225992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165383" y="874395"/>
            <a:ext cx="2428398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3382803" y="1584960"/>
            <a:ext cx="116205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133951" y="4551045"/>
            <a:ext cx="116205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8767690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4355306" y="4437380"/>
            <a:ext cx="4138612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 sz="1200">
                <a:sym typeface="+mn-ea"/>
              </a:rPr>
              <a:t>单击此处编辑母版文本样式</a:t>
            </a:r>
            <a:endParaRPr sz="1200"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4344757" y="1584960"/>
            <a:ext cx="414909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sz="6000">
                <a:sym typeface="+mn-ea"/>
              </a:rPr>
              <a:t>编辑标题</a:t>
            </a:r>
            <a:endParaRPr sz="6000"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459000" y="6314400"/>
            <a:ext cx="2025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3087000" y="6314400"/>
            <a:ext cx="297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6658200" y="6314400"/>
            <a:ext cx="2025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456247" y="1359535"/>
            <a:ext cx="8226742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 sz="1350"/>
              <a:t>单击此处编辑母版文本样式</a:t>
            </a:r>
            <a:endParaRPr lang="zh-CN" altLang="en-US" sz="1350"/>
          </a:p>
          <a:p>
            <a:pPr marR="0" lvl="1">
              <a:tabLst>
                <a:tab pos="1609725"/>
              </a:tabLst>
            </a:pPr>
            <a:r>
              <a:rPr lang="zh-CN" altLang="en-US" sz="1200"/>
              <a:t>二级</a:t>
            </a:r>
            <a:endParaRPr lang="zh-CN" altLang="en-US" sz="1200"/>
          </a:p>
          <a:p>
            <a:pPr marR="0" lvl="2"/>
            <a:r>
              <a:rPr lang="zh-CN" altLang="en-US" sz="1200"/>
              <a:t>三级</a:t>
            </a:r>
            <a:endParaRPr lang="zh-CN" altLang="en-US" sz="1200"/>
          </a:p>
          <a:p>
            <a:pPr marR="0" lvl="3"/>
            <a:r>
              <a:rPr lang="zh-CN" altLang="en-US" sz="1050"/>
              <a:t>四级</a:t>
            </a:r>
            <a:endParaRPr lang="zh-CN" altLang="en-US" sz="1050"/>
          </a:p>
          <a:p>
            <a:pPr marR="0" lvl="4"/>
            <a:r>
              <a:rPr lang="zh-CN" altLang="en-US" sz="1050"/>
              <a:t>五级</a:t>
            </a:r>
            <a:endParaRPr lang="zh-CN" altLang="en-US" sz="1050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461010" y="365126"/>
            <a:ext cx="822198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 sz="2700"/>
              <a:t>单击此处编辑母版标题样式</a:t>
            </a:r>
            <a:endParaRPr lang="zh-CN" altLang="en-US" sz="2700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9033" r:id="rId2"/>
    <p:sldLayoutId id="2147489034" r:id="rId3"/>
    <p:sldLayoutId id="2147489035" r:id="rId4"/>
    <p:sldLayoutId id="2147489036" r:id="rId5"/>
    <p:sldLayoutId id="2147489037" r:id="rId6"/>
    <p:sldLayoutId id="2147489038" r:id="rId7"/>
    <p:sldLayoutId id="2147489039" r:id="rId8"/>
    <p:sldLayoutId id="2147489040" r:id="rId9"/>
    <p:sldLayoutId id="2147489041" r:id="rId10"/>
    <p:sldLayoutId id="214748904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20" Type="http://schemas.openxmlformats.org/officeDocument/2006/relationships/tags" Target="../tags/tag196.xml" /><Relationship Id="rId21" Type="http://schemas.openxmlformats.org/officeDocument/2006/relationships/tags" Target="../tags/tag197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3314220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呼吸功能锻炼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2506503" y="1861661"/>
            <a:ext cx="513873" cy="513873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15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3213735" y="1644015"/>
            <a:ext cx="2292667" cy="9334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18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18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5650706" y="1861661"/>
            <a:ext cx="513873" cy="513873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15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6357937" y="1644015"/>
            <a:ext cx="2292667" cy="9334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18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呼吸功能锻炼的简介</a:t>
            </a:r>
            <a:endParaRPr lang="zh-CN" altLang="en-US" sz="18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2506503" y="3109912"/>
            <a:ext cx="513873" cy="513873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15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3213735" y="2892266"/>
            <a:ext cx="2292667" cy="9334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18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呼吸功能锻炼的方法</a:t>
            </a:r>
            <a:endParaRPr lang="zh-CN" altLang="en-US" sz="18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5650706" y="3109912"/>
            <a:ext cx="513873" cy="513873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15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6357937" y="2892266"/>
            <a:ext cx="2292667" cy="9334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18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呼吸功能锻炼的注意事项</a:t>
            </a:r>
            <a:endParaRPr lang="zh-CN" altLang="en-US" sz="18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2506503" y="4358164"/>
            <a:ext cx="513873" cy="513873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15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3213735" y="4140517"/>
            <a:ext cx="2292667" cy="9334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18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呼吸功能锻炼的益处</a:t>
            </a:r>
            <a:endParaRPr lang="zh-CN" altLang="en-US" sz="18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5650706" y="4358164"/>
            <a:ext cx="513873" cy="513873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15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6357937" y="4140517"/>
            <a:ext cx="2292667" cy="9334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18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呼吸功能锻炼的实践案例</a:t>
            </a:r>
            <a:endParaRPr lang="zh-CN" altLang="en-US" sz="18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呼吸功能锻炼的简介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呼吸功能锻炼的定义</a:t>
            </a:r>
            <a:endParaRPr lang="zh-CN" altLang="en-US"/>
          </a:p>
        </p:txBody>
      </p:sp>
      <p:sp>
        <p:nvSpPr>
          <p:cNvPr id="10489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867272" y="1824037"/>
            <a:ext cx="3423495" cy="174446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0" name="矩形 65"/>
          <p:cNvSpPr/>
          <p:nvPr>
            <p:custDataLst>
              <p:tags r:id="rId3"/>
            </p:custDataLst>
          </p:nvPr>
        </p:nvSpPr>
        <p:spPr>
          <a:xfrm>
            <a:off x="778914" y="2105492"/>
            <a:ext cx="168852" cy="1688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2" name="文本框 66"/>
          <p:cNvSpPr txBox="1"/>
          <p:nvPr>
            <p:custDataLst>
              <p:tags r:id="rId4"/>
            </p:custDataLst>
          </p:nvPr>
        </p:nvSpPr>
        <p:spPr>
          <a:xfrm>
            <a:off x="1074267" y="2028551"/>
            <a:ext cx="3009510" cy="98652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呼吸功能锻炼是一种通过呼吸训练来改善呼吸功能的方法</a:t>
            </a:r>
            <a:endParaRPr lang="zh-CN" altLang="en-US" sz="15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4892026" y="1824037"/>
            <a:ext cx="3423495" cy="174446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6" name="矩形 69"/>
          <p:cNvSpPr/>
          <p:nvPr>
            <p:custDataLst>
              <p:tags r:id="rId6"/>
            </p:custDataLst>
          </p:nvPr>
        </p:nvSpPr>
        <p:spPr>
          <a:xfrm>
            <a:off x="4803172" y="2105492"/>
            <a:ext cx="168852" cy="1688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8" name="文本框 70"/>
          <p:cNvSpPr txBox="1"/>
          <p:nvPr>
            <p:custDataLst>
              <p:tags r:id="rId7"/>
            </p:custDataLst>
          </p:nvPr>
        </p:nvSpPr>
        <p:spPr>
          <a:xfrm>
            <a:off x="5099022" y="2028551"/>
            <a:ext cx="3009510" cy="98652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主要目的是提高肺活量、改善呼吸效率、增强呼吸肌力量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867272" y="3800178"/>
            <a:ext cx="3423495" cy="174446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12" name="文本框 74"/>
          <p:cNvSpPr txBox="1"/>
          <p:nvPr>
            <p:custDataLst>
              <p:tags r:id="rId9"/>
            </p:custDataLst>
          </p:nvPr>
        </p:nvSpPr>
        <p:spPr>
          <a:xfrm>
            <a:off x="1074267" y="4004195"/>
            <a:ext cx="3009510" cy="98652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5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适用于各种呼吸系统疾病患者，如慢性阻塞性肺疾病、哮喘等</a:t>
            </a:r>
            <a:endParaRPr lang="zh-CN" altLang="en-US" sz="15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14" name="矩形 73"/>
          <p:cNvSpPr/>
          <p:nvPr>
            <p:custDataLst>
              <p:tags r:id="rId10"/>
            </p:custDataLst>
          </p:nvPr>
        </p:nvSpPr>
        <p:spPr>
          <a:xfrm>
            <a:off x="778914" y="4081632"/>
            <a:ext cx="168852" cy="1688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4937197" y="3800178"/>
            <a:ext cx="3423495" cy="1744467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84"/>
          <p:cNvSpPr/>
          <p:nvPr>
            <p:custDataLst>
              <p:tags r:id="rId12"/>
            </p:custDataLst>
          </p:nvPr>
        </p:nvSpPr>
        <p:spPr>
          <a:xfrm>
            <a:off x="4848840" y="4081632"/>
            <a:ext cx="168852" cy="1688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85"/>
          <p:cNvSpPr txBox="1"/>
          <p:nvPr>
            <p:custDataLst>
              <p:tags r:id="rId13"/>
            </p:custDataLst>
          </p:nvPr>
        </p:nvSpPr>
        <p:spPr>
          <a:xfrm>
            <a:off x="5144194" y="4004195"/>
            <a:ext cx="3009510" cy="98652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呼吸功能锻炼包括深呼吸、腹式呼吸、缩唇呼吸等方法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呼吸功能锻炼的重要性</a:t>
            </a:r>
            <a:endParaRPr lang="zh-CN" altLang="en-US"/>
          </a:p>
        </p:txBody>
      </p:sp>
      <p:sp>
        <p:nvSpPr>
          <p:cNvPr id="1049056" name="任意多边形 20"/>
          <p:cNvSpPr/>
          <p:nvPr>
            <p:custDataLst>
              <p:tags r:id="rId2"/>
            </p:custDataLst>
          </p:nvPr>
        </p:nvSpPr>
        <p:spPr>
          <a:xfrm rot="2700000">
            <a:off x="1153071" y="1824037"/>
            <a:ext cx="998372" cy="100010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5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76000" y="3175966"/>
            <a:ext cx="1552881" cy="236845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增强肺功能：提高肺活量，改善呼吸效率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42"/>
          <p:cNvSpPr/>
          <p:nvPr>
            <p:custDataLst>
              <p:tags r:id="rId4"/>
            </p:custDataLst>
          </p:nvPr>
        </p:nvSpPr>
        <p:spPr>
          <a:xfrm>
            <a:off x="978825" y="2882179"/>
            <a:ext cx="1346964" cy="9538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2" name="任意多边形 18"/>
          <p:cNvSpPr/>
          <p:nvPr>
            <p:custDataLst>
              <p:tags r:id="rId5"/>
            </p:custDataLst>
          </p:nvPr>
        </p:nvSpPr>
        <p:spPr>
          <a:xfrm rot="5400000">
            <a:off x="3098148" y="1824037"/>
            <a:ext cx="998372" cy="100010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20570" y="3175966"/>
            <a:ext cx="1552881" cy="236845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提高免疫力：增强呼吸道抵抗力，减少呼吸道疾病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43"/>
          <p:cNvSpPr/>
          <p:nvPr>
            <p:custDataLst>
              <p:tags r:id="rId7"/>
            </p:custDataLst>
          </p:nvPr>
        </p:nvSpPr>
        <p:spPr>
          <a:xfrm>
            <a:off x="2923902" y="2882179"/>
            <a:ext cx="1346964" cy="9538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6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042718" y="1824037"/>
            <a:ext cx="998372" cy="100010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765646" y="3175966"/>
            <a:ext cx="1552881" cy="236845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改善心肺功能：提高心脏供血能力，降低心血管疾病风险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44"/>
          <p:cNvSpPr/>
          <p:nvPr>
            <p:custDataLst>
              <p:tags r:id="rId10"/>
            </p:custDataLst>
          </p:nvPr>
        </p:nvSpPr>
        <p:spPr>
          <a:xfrm>
            <a:off x="4867965" y="2882179"/>
            <a:ext cx="1346964" cy="9538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987288" y="1824037"/>
            <a:ext cx="998372" cy="1000106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7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710215" y="3175966"/>
            <a:ext cx="1552881" cy="236845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5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缓解压力：调节情绪，减轻心理压力，提高生活质量</a:t>
            </a:r>
            <a:endParaRPr lang="zh-CN" altLang="en-US" sz="15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45"/>
          <p:cNvSpPr/>
          <p:nvPr>
            <p:custDataLst>
              <p:tags r:id="rId13"/>
            </p:custDataLst>
          </p:nvPr>
        </p:nvSpPr>
        <p:spPr>
          <a:xfrm>
            <a:off x="6813041" y="2882179"/>
            <a:ext cx="1346964" cy="9538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呼吸功能锻炼的适用人群</a:t>
            </a:r>
            <a:endParaRPr lang="zh-CN" altLang="en-US"/>
          </a:p>
        </p:txBody>
      </p:sp>
      <p:sp>
        <p:nvSpPr>
          <p:cNvPr id="1049114" name="弧形 58"/>
          <p:cNvSpPr/>
          <p:nvPr>
            <p:custDataLst>
              <p:tags r:id="rId2"/>
            </p:custDataLst>
          </p:nvPr>
        </p:nvSpPr>
        <p:spPr>
          <a:xfrm>
            <a:off x="6080632" y="2383090"/>
            <a:ext cx="2602960" cy="2602960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弧形 57"/>
          <p:cNvSpPr/>
          <p:nvPr>
            <p:custDataLst>
              <p:tags r:id="rId3"/>
            </p:custDataLst>
          </p:nvPr>
        </p:nvSpPr>
        <p:spPr>
          <a:xfrm>
            <a:off x="456247" y="2383090"/>
            <a:ext cx="2602960" cy="2602960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椭圆 22"/>
          <p:cNvSpPr/>
          <p:nvPr>
            <p:custDataLst>
              <p:tags r:id="rId4"/>
            </p:custDataLst>
          </p:nvPr>
        </p:nvSpPr>
        <p:spPr>
          <a:xfrm>
            <a:off x="6336509" y="2589761"/>
            <a:ext cx="2189018" cy="218901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椭圆 23"/>
          <p:cNvSpPr/>
          <p:nvPr>
            <p:custDataLst>
              <p:tags r:id="rId5"/>
            </p:custDataLst>
          </p:nvPr>
        </p:nvSpPr>
        <p:spPr>
          <a:xfrm>
            <a:off x="6626128" y="2633344"/>
            <a:ext cx="295512" cy="295512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正文"/>
          <p:cNvSpPr txBox="1"/>
          <p:nvPr>
            <p:custDataLst>
              <p:tags r:id="rId6"/>
            </p:custDataLst>
          </p:nvPr>
        </p:nvSpPr>
        <p:spPr>
          <a:xfrm>
            <a:off x="6676039" y="3221722"/>
            <a:ext cx="1509826" cy="10385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rgbClr val="FFFFFF"/>
                </a:solidFill>
                <a:latin typeface="+mn-ea"/>
                <a:sym typeface="+mn-ea"/>
              </a:rPr>
              <a:t>呼吸系统疾病患者</a:t>
            </a:r>
            <a:endParaRPr lang="zh-CN" altLang="en-US" sz="9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24" name="椭圆 24"/>
          <p:cNvSpPr/>
          <p:nvPr>
            <p:custDataLst>
              <p:tags r:id="rId7"/>
            </p:custDataLst>
          </p:nvPr>
        </p:nvSpPr>
        <p:spPr>
          <a:xfrm>
            <a:off x="4512328" y="2589761"/>
            <a:ext cx="2189018" cy="218901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椭圆 25"/>
          <p:cNvSpPr/>
          <p:nvPr>
            <p:custDataLst>
              <p:tags r:id="rId8"/>
            </p:custDataLst>
          </p:nvPr>
        </p:nvSpPr>
        <p:spPr>
          <a:xfrm>
            <a:off x="4801244" y="2633344"/>
            <a:ext cx="295512" cy="295512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正文"/>
          <p:cNvSpPr txBox="1"/>
          <p:nvPr>
            <p:custDataLst>
              <p:tags r:id="rId9"/>
            </p:custDataLst>
          </p:nvPr>
        </p:nvSpPr>
        <p:spPr>
          <a:xfrm>
            <a:off x="4851857" y="3221722"/>
            <a:ext cx="1509826" cy="10385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肺气肿患者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椭圆 7"/>
          <p:cNvSpPr/>
          <p:nvPr>
            <p:custDataLst>
              <p:tags r:id="rId10"/>
            </p:custDataLst>
          </p:nvPr>
        </p:nvSpPr>
        <p:spPr>
          <a:xfrm>
            <a:off x="2688146" y="2589761"/>
            <a:ext cx="2189018" cy="2189018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椭圆 9"/>
          <p:cNvSpPr/>
          <p:nvPr>
            <p:custDataLst>
              <p:tags r:id="rId11"/>
            </p:custDataLst>
          </p:nvPr>
        </p:nvSpPr>
        <p:spPr>
          <a:xfrm>
            <a:off x="2977062" y="2633344"/>
            <a:ext cx="295512" cy="295512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正文"/>
          <p:cNvSpPr txBox="1"/>
          <p:nvPr>
            <p:custDataLst>
              <p:tags r:id="rId12"/>
            </p:custDataLst>
          </p:nvPr>
        </p:nvSpPr>
        <p:spPr>
          <a:xfrm>
            <a:off x="3027675" y="3221722"/>
            <a:ext cx="1509826" cy="10385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rgbClr val="FFFFFF"/>
                </a:solidFill>
                <a:latin typeface="+mn-ea"/>
                <a:sym typeface="+mn-ea"/>
              </a:rPr>
              <a:t>哮喘患者</a:t>
            </a:r>
            <a:endParaRPr lang="zh-CN" altLang="en-US" sz="9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36" name="椭圆 5"/>
          <p:cNvSpPr/>
          <p:nvPr>
            <p:custDataLst>
              <p:tags r:id="rId13"/>
            </p:custDataLst>
          </p:nvPr>
        </p:nvSpPr>
        <p:spPr>
          <a:xfrm>
            <a:off x="656591" y="2589761"/>
            <a:ext cx="2189018" cy="2189018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椭圆 4"/>
          <p:cNvSpPr/>
          <p:nvPr>
            <p:custDataLst>
              <p:tags r:id="rId14"/>
            </p:custDataLst>
          </p:nvPr>
        </p:nvSpPr>
        <p:spPr>
          <a:xfrm>
            <a:off x="945507" y="2633344"/>
            <a:ext cx="295512" cy="295512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正文"/>
          <p:cNvSpPr txBox="1"/>
          <p:nvPr>
            <p:custDataLst>
              <p:tags r:id="rId15"/>
            </p:custDataLst>
          </p:nvPr>
        </p:nvSpPr>
        <p:spPr>
          <a:xfrm>
            <a:off x="996120" y="3221722"/>
            <a:ext cx="1509826" cy="103853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9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慢性阻塞性肺疾病患者</a:t>
            </a:r>
            <a:endParaRPr lang="zh-CN" altLang="en-US" sz="9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呼吸功能锻炼的方法</a:t>
            </a:r>
            <a:endParaRPr lang="zh-CN" altLang="en-US"/>
          </a:p>
        </p:txBody>
      </p:sp>
      <p:sp>
        <p:nvSpPr>
          <p:cNvPr id="104917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腹式呼吸法</a:t>
            </a:r>
            <a:endParaRPr lang="zh-CN" altLang="en-US"/>
          </a:p>
        </p:txBody>
      </p:sp>
      <p:sp>
        <p:nvSpPr>
          <p:cNvPr id="104925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1914525" y="3786187"/>
            <a:ext cx="2593704" cy="1673679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4"/>
          <p:cNvSpPr/>
          <p:nvPr>
            <p:custDataLst>
              <p:tags r:id="rId3"/>
            </p:custDataLst>
          </p:nvPr>
        </p:nvSpPr>
        <p:spPr>
          <a:xfrm>
            <a:off x="1847373" y="4056221"/>
            <a:ext cx="134146" cy="1351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5"/>
          <p:cNvSpPr txBox="1"/>
          <p:nvPr>
            <p:custDataLst>
              <p:tags r:id="rId4"/>
            </p:custDataLst>
          </p:nvPr>
        </p:nvSpPr>
        <p:spPr>
          <a:xfrm>
            <a:off x="2071211" y="4023360"/>
            <a:ext cx="2280063" cy="94649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5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呼气：缓慢呼气，腹部收缩，胸部保持不动</a:t>
            </a:r>
            <a:endParaRPr lang="zh-CN" altLang="en-US" sz="135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5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697730" y="3786187"/>
            <a:ext cx="2593704" cy="1673679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0" name="矩形 57"/>
          <p:cNvSpPr/>
          <p:nvPr>
            <p:custDataLst>
              <p:tags r:id="rId6"/>
            </p:custDataLst>
          </p:nvPr>
        </p:nvSpPr>
        <p:spPr>
          <a:xfrm>
            <a:off x="4630579" y="4056221"/>
            <a:ext cx="134146" cy="1351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2" name="文本框 58"/>
          <p:cNvSpPr txBox="1"/>
          <p:nvPr>
            <p:custDataLst>
              <p:tags r:id="rId7"/>
            </p:custDataLst>
          </p:nvPr>
        </p:nvSpPr>
        <p:spPr>
          <a:xfrm>
            <a:off x="4854416" y="4023360"/>
            <a:ext cx="2280063" cy="94649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5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注意事项：保持呼吸均匀，避免用力过猛，以免引起不适</a:t>
            </a:r>
            <a:endParaRPr lang="zh-CN" altLang="en-US" sz="135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64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522922" y="1908810"/>
            <a:ext cx="2593704" cy="1673679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6" name="矩形 65"/>
          <p:cNvSpPr/>
          <p:nvPr>
            <p:custDataLst>
              <p:tags r:id="rId9"/>
            </p:custDataLst>
          </p:nvPr>
        </p:nvSpPr>
        <p:spPr>
          <a:xfrm>
            <a:off x="456247" y="2178367"/>
            <a:ext cx="134146" cy="1351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文本框 66"/>
          <p:cNvSpPr txBox="1"/>
          <p:nvPr>
            <p:custDataLst>
              <p:tags r:id="rId10"/>
            </p:custDataLst>
          </p:nvPr>
        </p:nvSpPr>
        <p:spPr>
          <a:xfrm>
            <a:off x="680085" y="2145506"/>
            <a:ext cx="2280063" cy="94649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5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原理：通过腹部肌肉的收缩和放松，增加肺活量，提高呼吸效率</a:t>
            </a:r>
            <a:endParaRPr lang="zh-CN" altLang="en-US" sz="135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70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3306127" y="1908810"/>
            <a:ext cx="2593704" cy="1673679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矩形 69"/>
          <p:cNvSpPr/>
          <p:nvPr>
            <p:custDataLst>
              <p:tags r:id="rId12"/>
            </p:custDataLst>
          </p:nvPr>
        </p:nvSpPr>
        <p:spPr>
          <a:xfrm>
            <a:off x="3238976" y="2178367"/>
            <a:ext cx="134146" cy="1351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文本框 70"/>
          <p:cNvSpPr txBox="1"/>
          <p:nvPr>
            <p:custDataLst>
              <p:tags r:id="rId13"/>
            </p:custDataLst>
          </p:nvPr>
        </p:nvSpPr>
        <p:spPr>
          <a:xfrm>
            <a:off x="3462813" y="2145506"/>
            <a:ext cx="2280063" cy="94649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5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步骤：平躺或坐直，放松身体，将注意力集中在腹部</a:t>
            </a:r>
            <a:endParaRPr lang="zh-CN" altLang="en-US" sz="135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76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6089332" y="1908810"/>
            <a:ext cx="2593704" cy="1673679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78" name="文本框 74"/>
          <p:cNvSpPr txBox="1"/>
          <p:nvPr>
            <p:custDataLst>
              <p:tags r:id="rId15"/>
            </p:custDataLst>
          </p:nvPr>
        </p:nvSpPr>
        <p:spPr>
          <a:xfrm>
            <a:off x="6246019" y="2145506"/>
            <a:ext cx="2280063" cy="946493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35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吸气：缓慢吸气，腹部隆起，胸部保持不动</a:t>
            </a:r>
            <a:endParaRPr lang="zh-CN" altLang="en-US" sz="135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80" name="矩形 73"/>
          <p:cNvSpPr/>
          <p:nvPr>
            <p:custDataLst>
              <p:tags r:id="rId16"/>
            </p:custDataLst>
          </p:nvPr>
        </p:nvSpPr>
        <p:spPr>
          <a:xfrm>
            <a:off x="6022181" y="2178367"/>
            <a:ext cx="134146" cy="1351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缩唇呼吸法</a:t>
            </a:r>
            <a:endParaRPr lang="zh-CN" altLang="en-US"/>
          </a:p>
        </p:txBody>
      </p:sp>
      <p:sp>
        <p:nvSpPr>
          <p:cNvPr id="104931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5346538" y="1993695"/>
            <a:ext cx="641700" cy="186721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5362399" y="4073811"/>
            <a:ext cx="610026" cy="167552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18"/>
          <p:cNvSpPr/>
          <p:nvPr>
            <p:custDataLst>
              <p:tags r:id="rId4"/>
            </p:custDataLst>
          </p:nvPr>
        </p:nvSpPr>
        <p:spPr>
          <a:xfrm>
            <a:off x="4829393" y="2604080"/>
            <a:ext cx="1675521" cy="252857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19"/>
          <p:cNvSpPr/>
          <p:nvPr>
            <p:custDataLst>
              <p:tags r:id="rId5"/>
            </p:custDataLst>
          </p:nvPr>
        </p:nvSpPr>
        <p:spPr>
          <a:xfrm flipV="1">
            <a:off x="4733750" y="2124423"/>
            <a:ext cx="1867212" cy="89728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068555" y="1994175"/>
            <a:ext cx="641700" cy="186612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085376" y="4073811"/>
            <a:ext cx="610026" cy="167552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任意多边形 4"/>
          <p:cNvSpPr/>
          <p:nvPr>
            <p:custDataLst>
              <p:tags r:id="rId8"/>
            </p:custDataLst>
          </p:nvPr>
        </p:nvSpPr>
        <p:spPr>
          <a:xfrm>
            <a:off x="552371" y="2604080"/>
            <a:ext cx="1675521" cy="252857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5"/>
          <p:cNvSpPr/>
          <p:nvPr>
            <p:custDataLst>
              <p:tags r:id="rId9"/>
            </p:custDataLst>
          </p:nvPr>
        </p:nvSpPr>
        <p:spPr>
          <a:xfrm flipV="1">
            <a:off x="456247" y="2124423"/>
            <a:ext cx="1866120" cy="89728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552371" y="3136125"/>
            <a:ext cx="1675521" cy="15096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3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15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原理：通过缩唇呼吸，增加气道阻力，提高肺活量</a:t>
            </a:r>
            <a:endParaRPr kumimoji="0" lang="zh-CN" altLang="en-US" sz="15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829393" y="3136125"/>
            <a:ext cx="1675521" cy="15096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5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注意事项：避免用力过猛，保持呼吸均匀</a:t>
            </a:r>
            <a:endParaRPr sz="15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3262577" y="2003788"/>
            <a:ext cx="641700" cy="186612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3278918" y="4083423"/>
            <a:ext cx="610026" cy="167552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11"/>
          <p:cNvSpPr/>
          <p:nvPr>
            <p:custDataLst>
              <p:tags r:id="rId14"/>
            </p:custDataLst>
          </p:nvPr>
        </p:nvSpPr>
        <p:spPr>
          <a:xfrm>
            <a:off x="2745912" y="2613212"/>
            <a:ext cx="1675521" cy="252857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12"/>
          <p:cNvSpPr/>
          <p:nvPr>
            <p:custDataLst>
              <p:tags r:id="rId15"/>
            </p:custDataLst>
          </p:nvPr>
        </p:nvSpPr>
        <p:spPr>
          <a:xfrm flipV="1">
            <a:off x="2650269" y="2134516"/>
            <a:ext cx="1866120" cy="89728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7429537" y="2022532"/>
            <a:ext cx="641700" cy="186612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7445878" y="4101206"/>
            <a:ext cx="610026" cy="167661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25"/>
          <p:cNvSpPr/>
          <p:nvPr>
            <p:custDataLst>
              <p:tags r:id="rId18"/>
            </p:custDataLst>
          </p:nvPr>
        </p:nvSpPr>
        <p:spPr>
          <a:xfrm>
            <a:off x="6912392" y="2631956"/>
            <a:ext cx="1676613" cy="252857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26"/>
          <p:cNvSpPr/>
          <p:nvPr>
            <p:custDataLst>
              <p:tags r:id="rId19"/>
            </p:custDataLst>
          </p:nvPr>
        </p:nvSpPr>
        <p:spPr>
          <a:xfrm flipV="1">
            <a:off x="6817230" y="2153260"/>
            <a:ext cx="1866120" cy="89728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6912873" y="3164001"/>
            <a:ext cx="1675521" cy="15096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3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15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效果：改善呼吸功能，提高肺活量，缓解呼吸困难</a:t>
            </a:r>
            <a:endParaRPr sz="15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745912" y="3145257"/>
            <a:ext cx="1675521" cy="150961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15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步骤：深吸一口气，然后缩唇，慢慢呼出</a:t>
            </a:r>
            <a:endParaRPr lang="zh-CN" altLang="en-US" sz="15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吹气球呼吸法</a:t>
            </a:r>
            <a:endParaRPr lang="zh-CN" altLang="en-US"/>
          </a:p>
        </p:txBody>
      </p:sp>
      <p:sp>
        <p:nvSpPr>
          <p:cNvPr id="1049390" name="矩形 5"/>
          <p:cNvSpPr/>
          <p:nvPr>
            <p:custDataLst>
              <p:tags r:id="rId2"/>
            </p:custDataLst>
          </p:nvPr>
        </p:nvSpPr>
        <p:spPr>
          <a:xfrm>
            <a:off x="456247" y="2704896"/>
            <a:ext cx="1941468" cy="196361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2" name="矩形 10"/>
          <p:cNvSpPr/>
          <p:nvPr>
            <p:custDataLst>
              <p:tags r:id="rId3"/>
            </p:custDataLst>
          </p:nvPr>
        </p:nvSpPr>
        <p:spPr>
          <a:xfrm>
            <a:off x="722197" y="2700591"/>
            <a:ext cx="398628" cy="2066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4" name="TextBox 2"/>
          <p:cNvSpPr txBox="1"/>
          <p:nvPr>
            <p:custDataLst>
              <p:tags r:id="rId4"/>
            </p:custDataLst>
          </p:nvPr>
        </p:nvSpPr>
        <p:spPr>
          <a:xfrm>
            <a:off x="572481" y="3134911"/>
            <a:ext cx="1709181" cy="138015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准备一个气球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96" name="矩形 6"/>
          <p:cNvSpPr/>
          <p:nvPr>
            <p:custDataLst>
              <p:tags r:id="rId5"/>
            </p:custDataLst>
          </p:nvPr>
        </p:nvSpPr>
        <p:spPr>
          <a:xfrm>
            <a:off x="2555145" y="2704896"/>
            <a:ext cx="1941468" cy="196361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8" name="矩形 11"/>
          <p:cNvSpPr/>
          <p:nvPr>
            <p:custDataLst>
              <p:tags r:id="rId6"/>
            </p:custDataLst>
          </p:nvPr>
        </p:nvSpPr>
        <p:spPr>
          <a:xfrm>
            <a:off x="2835444" y="2700591"/>
            <a:ext cx="398628" cy="2066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0" name="TextBox 2"/>
          <p:cNvSpPr txBox="1"/>
          <p:nvPr>
            <p:custDataLst>
              <p:tags r:id="rId7"/>
            </p:custDataLst>
          </p:nvPr>
        </p:nvSpPr>
        <p:spPr>
          <a:xfrm>
            <a:off x="2670900" y="3134911"/>
            <a:ext cx="1709181" cy="138015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深吸一口气，然后吹气球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02" name="矩形 33"/>
          <p:cNvSpPr/>
          <p:nvPr>
            <p:custDataLst>
              <p:tags r:id="rId8"/>
            </p:custDataLst>
          </p:nvPr>
        </p:nvSpPr>
        <p:spPr>
          <a:xfrm>
            <a:off x="4650695" y="2704896"/>
            <a:ext cx="1941468" cy="196361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4" name="矩形 37"/>
          <p:cNvSpPr/>
          <p:nvPr>
            <p:custDataLst>
              <p:tags r:id="rId9"/>
            </p:custDataLst>
          </p:nvPr>
        </p:nvSpPr>
        <p:spPr>
          <a:xfrm>
            <a:off x="4916645" y="2700591"/>
            <a:ext cx="398628" cy="2066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06" name="TextBox 2"/>
          <p:cNvSpPr txBox="1"/>
          <p:nvPr>
            <p:custDataLst>
              <p:tags r:id="rId10"/>
            </p:custDataLst>
          </p:nvPr>
        </p:nvSpPr>
        <p:spPr>
          <a:xfrm>
            <a:off x="4766929" y="3134911"/>
            <a:ext cx="1709181" cy="138015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吹气球时，尽量保持呼吸平稳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08" name="矩形 34"/>
          <p:cNvSpPr/>
          <p:nvPr>
            <p:custDataLst>
              <p:tags r:id="rId11"/>
            </p:custDataLst>
          </p:nvPr>
        </p:nvSpPr>
        <p:spPr>
          <a:xfrm>
            <a:off x="6741940" y="2704896"/>
            <a:ext cx="1941468" cy="196361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0" name="矩形 38"/>
          <p:cNvSpPr/>
          <p:nvPr>
            <p:custDataLst>
              <p:tags r:id="rId12"/>
            </p:custDataLst>
          </p:nvPr>
        </p:nvSpPr>
        <p:spPr>
          <a:xfrm>
            <a:off x="7022239" y="2700591"/>
            <a:ext cx="398628" cy="20669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12" name="TextBox 2"/>
          <p:cNvSpPr txBox="1"/>
          <p:nvPr>
            <p:custDataLst>
              <p:tags r:id="rId13"/>
            </p:custDataLst>
          </p:nvPr>
        </p:nvSpPr>
        <p:spPr>
          <a:xfrm>
            <a:off x="6858173" y="3134911"/>
            <a:ext cx="1709181" cy="138015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5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重复以上步骤，直到感觉呼吸困难为止</a:t>
            </a:r>
            <a:endParaRPr lang="zh-CN" altLang="en-US" sz="15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唱歌呼吸法</a:t>
            </a:r>
            <a:endParaRPr lang="zh-CN" altLang="en-US"/>
          </a:p>
        </p:txBody>
      </p:sp>
      <p:sp>
        <p:nvSpPr>
          <p:cNvPr id="1049448" name="对角圆角矩形 15"/>
          <p:cNvSpPr/>
          <p:nvPr>
            <p:custDataLst>
              <p:tags r:id="rId2"/>
            </p:custDataLst>
          </p:nvPr>
        </p:nvSpPr>
        <p:spPr>
          <a:xfrm>
            <a:off x="978750" y="3937410"/>
            <a:ext cx="7181854" cy="60532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对角圆角矩形 16"/>
          <p:cNvSpPr/>
          <p:nvPr>
            <p:custDataLst>
              <p:tags r:id="rId3"/>
            </p:custDataLst>
          </p:nvPr>
        </p:nvSpPr>
        <p:spPr>
          <a:xfrm>
            <a:off x="978750" y="3827481"/>
            <a:ext cx="437100" cy="41708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2" name="直角三角形 17"/>
          <p:cNvSpPr/>
          <p:nvPr>
            <p:custDataLst>
              <p:tags r:id="rId4"/>
            </p:custDataLst>
          </p:nvPr>
        </p:nvSpPr>
        <p:spPr>
          <a:xfrm>
            <a:off x="1415947" y="3827985"/>
            <a:ext cx="65856" cy="10975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文本框 27"/>
          <p:cNvSpPr txBox="1"/>
          <p:nvPr>
            <p:custDataLst>
              <p:tags r:id="rId5"/>
            </p:custDataLst>
          </p:nvPr>
        </p:nvSpPr>
        <p:spPr>
          <a:xfrm>
            <a:off x="1444186" y="3945983"/>
            <a:ext cx="6489013" cy="5949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唱歌时，要注意控制呼吸的节奏和力度，保持呼吸的平稳和顺畅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对角圆角矩形 52"/>
          <p:cNvSpPr/>
          <p:nvPr>
            <p:custDataLst>
              <p:tags r:id="rId6"/>
            </p:custDataLst>
          </p:nvPr>
        </p:nvSpPr>
        <p:spPr>
          <a:xfrm>
            <a:off x="978750" y="1934471"/>
            <a:ext cx="7181854" cy="60532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对角圆角矩形 53"/>
          <p:cNvSpPr/>
          <p:nvPr>
            <p:custDataLst>
              <p:tags r:id="rId7"/>
            </p:custDataLst>
          </p:nvPr>
        </p:nvSpPr>
        <p:spPr>
          <a:xfrm>
            <a:off x="978750" y="1824037"/>
            <a:ext cx="437100" cy="41708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0" name="直角三角形 54"/>
          <p:cNvSpPr/>
          <p:nvPr>
            <p:custDataLst>
              <p:tags r:id="rId8"/>
            </p:custDataLst>
          </p:nvPr>
        </p:nvSpPr>
        <p:spPr>
          <a:xfrm>
            <a:off x="1415947" y="1824541"/>
            <a:ext cx="65856" cy="10975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文本框 56"/>
          <p:cNvSpPr txBox="1"/>
          <p:nvPr>
            <p:custDataLst>
              <p:tags r:id="rId9"/>
            </p:custDataLst>
          </p:nvPr>
        </p:nvSpPr>
        <p:spPr>
          <a:xfrm>
            <a:off x="1444186" y="1936992"/>
            <a:ext cx="6489013" cy="5949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唱歌呼吸法是一种有效的呼吸功能锻炼方法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对角圆角矩形 5"/>
          <p:cNvSpPr/>
          <p:nvPr>
            <p:custDataLst>
              <p:tags r:id="rId10"/>
            </p:custDataLst>
          </p:nvPr>
        </p:nvSpPr>
        <p:spPr>
          <a:xfrm>
            <a:off x="978750" y="2935941"/>
            <a:ext cx="7181854" cy="60532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对角圆角矩形 6"/>
          <p:cNvSpPr/>
          <p:nvPr>
            <p:custDataLst>
              <p:tags r:id="rId11"/>
            </p:custDataLst>
          </p:nvPr>
        </p:nvSpPr>
        <p:spPr>
          <a:xfrm>
            <a:off x="978750" y="2825507"/>
            <a:ext cx="437100" cy="41708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8" name="直角三角形 7"/>
          <p:cNvSpPr/>
          <p:nvPr>
            <p:custDataLst>
              <p:tags r:id="rId12"/>
            </p:custDataLst>
          </p:nvPr>
        </p:nvSpPr>
        <p:spPr>
          <a:xfrm>
            <a:off x="1415947" y="2826516"/>
            <a:ext cx="65856" cy="10975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文本框 8"/>
          <p:cNvSpPr txBox="1"/>
          <p:nvPr>
            <p:custDataLst>
              <p:tags r:id="rId13"/>
            </p:custDataLst>
          </p:nvPr>
        </p:nvSpPr>
        <p:spPr>
          <a:xfrm>
            <a:off x="1444186" y="2944513"/>
            <a:ext cx="6489013" cy="5949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通过唱歌，可以锻炼肺部的呼吸功能，提高肺活量</a:t>
            </a:r>
            <a:endParaRPr lang="zh-CN" altLang="en-US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2" name="对角圆角矩形 9"/>
          <p:cNvSpPr/>
          <p:nvPr>
            <p:custDataLst>
              <p:tags r:id="rId14"/>
            </p:custDataLst>
          </p:nvPr>
        </p:nvSpPr>
        <p:spPr>
          <a:xfrm>
            <a:off x="978750" y="4939385"/>
            <a:ext cx="7181854" cy="60532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对角圆角矩形 10"/>
          <p:cNvSpPr/>
          <p:nvPr>
            <p:custDataLst>
              <p:tags r:id="rId15"/>
            </p:custDataLst>
          </p:nvPr>
        </p:nvSpPr>
        <p:spPr>
          <a:xfrm>
            <a:off x="978750" y="4828951"/>
            <a:ext cx="437100" cy="41708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6" name="直角三角形 11"/>
          <p:cNvSpPr/>
          <p:nvPr>
            <p:custDataLst>
              <p:tags r:id="rId16"/>
            </p:custDataLst>
          </p:nvPr>
        </p:nvSpPr>
        <p:spPr>
          <a:xfrm>
            <a:off x="1415947" y="4829455"/>
            <a:ext cx="65856" cy="10975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文本框 12"/>
          <p:cNvSpPr txBox="1"/>
          <p:nvPr>
            <p:custDataLst>
              <p:tags r:id="rId17"/>
            </p:custDataLst>
          </p:nvPr>
        </p:nvSpPr>
        <p:spPr>
          <a:xfrm>
            <a:off x="1444186" y="4947453"/>
            <a:ext cx="6489013" cy="5949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3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唱歌呼吸法可以改善呼吸系统的健康状况，提高身体的免疫力</a:t>
            </a:r>
            <a:endParaRPr lang="en-US" altLang="zh-CN" sz="135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1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呼吸功能锻炼的注意事项</a:t>
            </a:r>
            <a:endParaRPr lang="zh-CN" altLang="en-US"/>
          </a:p>
        </p:txBody>
      </p:sp>
      <p:sp>
        <p:nvSpPr>
          <p:cNvPr id="104951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https://d.book118.com/707033142200006042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62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1"/>
  <p:tag name="KSO_WM_UNIT_INDEX" val="1_4_1"/>
  <p:tag name="KSO_WM_UNIT_LAYERLEVEL" val="1_1_1"/>
  <p:tag name="KSO_WM_UNIT_LINE_FORE_SCHEMECOLOR_INDEX" val="7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4_2"/>
  <p:tag name="KSO_WM_UNIT_INDEX" val="1_4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1"/>
  <p:tag name="KSO_WM_UNIT_INDEX" val="1_5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5_2"/>
  <p:tag name="KSO_WM_UNIT_INDEX" val="1_5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1"/>
  <p:tag name="KSO_WM_UNIT_INDEX" val="1_2_1"/>
  <p:tag name="KSO_WM_UNIT_LAYERLEVEL" val="1_1_1"/>
  <p:tag name="KSO_WM_UNIT_LINE_FORE_SCHEMECOLOR_INDEX" val="7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4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4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22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17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宋体</vt:lpstr>
      <vt:lpstr>Office Theme</vt:lpstr>
      <vt:lpstr>呼吸功能锻炼</vt:lpstr>
      <vt:lpstr>目录</vt:lpstr>
      <vt:lpstr>单击添加文档标题</vt:lpstr>
      <vt:lpstr>呼吸功能锻炼的简介</vt:lpstr>
      <vt:lpstr>PowerPoint Presentation</vt:lpstr>
      <vt:lpstr>呼吸功能锻炼的定义</vt:lpstr>
      <vt:lpstr>呼吸功能锻炼的重要性</vt:lpstr>
      <vt:lpstr>呼吸功能锻炼的适用人群</vt:lpstr>
      <vt:lpstr>呼吸功能锻炼的方法</vt:lpstr>
      <vt:lpstr>PowerPoint Presentation</vt:lpstr>
      <vt:lpstr>腹式呼吸法</vt:lpstr>
      <vt:lpstr>缩唇呼吸法</vt:lpstr>
      <vt:lpstr>吹气球呼吸法</vt:lpstr>
      <vt:lpstr>唱歌呼吸法</vt:lpstr>
      <vt:lpstr>呼吸功能锻炼的注意事项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2024-09-16T12:45:21.958</cp:lastPrinted>
  <dcterms:created xsi:type="dcterms:W3CDTF">2024-09-16T04:45:21Z</dcterms:created>
  <dcterms:modified xsi:type="dcterms:W3CDTF">2024-09-16T04:45:24Z</dcterms:modified>
</cp:coreProperties>
</file>