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1522075" cy="6480175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TargetMode="Internal" /><Relationship Id="rId2" Type="http://schemas.openxmlformats.org/officeDocument/2006/relationships/slide" Target="../slides/slide5.xml" TargetMode="Internal" /><Relationship Id="rId3" Type="http://schemas.openxmlformats.org/officeDocument/2006/relationships/slide" Target="../slides/slide3.xml" TargetMode="Internal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DEED9-E1CB-41BC-9DE9-1B8450D52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F59A-AFFE-4E9A-BD9A-C306AAECE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55FB5-3834-4821-AA64-8792E7B8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07502-D503-4EAF-BCAA-19E6DAA5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8A92F-C7A0-4ABB-80EB-22DA4FDF3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B0B4D-1DFD-48C9-9782-855EAA44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AD540-FC40-4566-B35A-B59655668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6F08F-BFFB-4899-994E-26DBE86D0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B0FD0-E039-44B1-8A0A-CCD1813C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2BF9A-AB14-4D92-AA4B-3D3E6E537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D83E6-0BC8-4DEB-8F9D-E6D9CD12A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0937973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1">
            <a:lum/>
          </a:blip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标题 1"/>
          <p:cNvSpPr>
            <a:spLocks noGrp="1"/>
          </p:cNvSpPr>
          <p:nvPr>
            <p:ph type="ctrTitle"/>
          </p:nvPr>
        </p:nvSpPr>
        <p:spPr>
          <a:xfrm>
            <a:off x="1944613" y="4768862"/>
            <a:ext cx="7772400" cy="919497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4800" b="1">
                <a:solidFill>
                  <a:schemeClr val="tx1"/>
                </a:solidFill>
                <a:latin typeface="黑体" pitchFamily="2" charset="-122"/>
                <a:ea typeface="黑体" pitchFamily="2" charset="-122"/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611961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五边形 6">
            <a:hlinkClick action="ppaction://hlinksldjump?num=39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五边形 7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五边形 8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五边形 9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246955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39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03702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39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28942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39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36922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五边形 11">
            <a:hlinkClick action="ppaction://hlinksldjump?num=39"/>
          </p:cNvPr>
          <p:cNvSpPr/>
          <p:nvPr userDrawn="1"/>
        </p:nvSpPr>
        <p:spPr>
          <a:xfrm>
            <a:off x="8866488" y="175423"/>
            <a:ext cx="2511446" cy="574519"/>
          </a:xfrm>
          <a:prstGeom prst="homePlate">
            <a:avLst/>
          </a:prstGeom>
          <a:solidFill>
            <a:srgbClr val="D85C00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随堂训练　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3" name="五边形 12">
            <a:hlinkClick r:id="rId1" action="ppaction://hlinksldjump"/>
          </p:cNvPr>
          <p:cNvSpPr/>
          <p:nvPr userDrawn="1"/>
        </p:nvSpPr>
        <p:spPr>
          <a:xfrm>
            <a:off x="6633967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课堂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重难突破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4" name="五边形 13">
            <a:hlinkClick r:id="rId2" action="ppaction://hlinksldjump"/>
          </p:cNvPr>
          <p:cNvSpPr/>
          <p:nvPr userDrawn="1"/>
        </p:nvSpPr>
        <p:spPr>
          <a:xfrm>
            <a:off x="4401719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   课前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基础认知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5" name="五边形 14">
            <a:hlinkClick r:id="rId3" action="ppaction://hlinksldjump"/>
          </p:cNvPr>
          <p:cNvSpPr/>
          <p:nvPr userDrawn="1"/>
        </p:nvSpPr>
        <p:spPr>
          <a:xfrm>
            <a:off x="2169198" y="175424"/>
            <a:ext cx="2511446" cy="574519"/>
          </a:xfrm>
          <a:prstGeom prst="homePlate">
            <a:avLst/>
          </a:prstGeom>
          <a:solidFill>
            <a:srgbClr val="34AC8B"/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lvl="0" algn="ctr"/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素养</a:t>
            </a:r>
            <a:r>
              <a:rPr lang="en-US" altLang="zh-CN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•</a:t>
            </a:r>
            <a:r>
              <a:rPr lang="zh-CN" altLang="en-US" sz="240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目标定位</a:t>
            </a:r>
            <a:endParaRPr lang="zh-CN" altLang="en-US" sz="240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695591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image" Target="../media/image2.jpeg" /><Relationship Id="rId9" Type="http://schemas.openxmlformats.org/officeDocument/2006/relationships/image" Target="../media/image3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/>
        </p:nvGrpSpPr>
        <p:grpSpPr>
          <a:xfrm>
            <a:off x="-4945" y="-3856"/>
            <a:ext cx="11527019" cy="6484032"/>
            <a:chOff x="-4945" y="-3856"/>
            <a:chExt cx="11527019" cy="6484032"/>
          </a:xfrm>
        </p:grpSpPr>
        <p:pic>
          <p:nvPicPr>
            <p:cNvPr id="5" name="图片 4"/>
            <p:cNvPicPr>
              <a:picLocks noChangeAspect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4945" y="-3856"/>
              <a:ext cx="11527019" cy="776723"/>
            </a:xfrm>
            <a:prstGeom prst="rect">
              <a:avLst/>
            </a:prstGeom>
          </p:spPr>
        </p:pic>
        <p:pic>
          <p:nvPicPr>
            <p:cNvPr id="6" name="图片 5"/>
            <p:cNvPicPr>
              <a:picLocks noChangeAspect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6041348"/>
              <a:ext cx="11522074" cy="43882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45586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58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5pPr>
      <a:lvl6pPr marL="432008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6pPr>
      <a:lvl7pPr marL="864017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7pPr>
      <a:lvl8pPr marL="1296025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8pPr>
      <a:lvl9pPr marL="1728033" algn="ctr" rtl="0" eaLnBrk="1" fontAlgn="base" hangingPunct="1">
        <a:spcBef>
          <a:spcPct val="0"/>
        </a:spcBef>
        <a:spcAft>
          <a:spcPct val="0"/>
        </a:spcAft>
        <a:defRPr sz="4158">
          <a:solidFill>
            <a:schemeClr val="tx1"/>
          </a:solidFill>
          <a:latin typeface="Arial"/>
          <a:ea typeface="黑体" pitchFamily="2" charset="-122"/>
        </a:defRPr>
      </a:lvl9pPr>
    </p:titleStyle>
    <p:bodyStyle>
      <a:lvl1pPr marL="324006" indent="-324006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3024" kern="1200">
          <a:solidFill>
            <a:schemeClr val="tx1"/>
          </a:solidFill>
          <a:latin typeface="+mn-lt"/>
          <a:ea typeface="+mn-ea"/>
          <a:cs typeface="+mn-cs"/>
        </a:defRPr>
      </a:lvl1pPr>
      <a:lvl2pPr marL="702013" indent="-270005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2646" kern="1200">
          <a:solidFill>
            <a:schemeClr val="tx1"/>
          </a:solidFill>
          <a:latin typeface="+mn-lt"/>
          <a:ea typeface="+mn-ea"/>
          <a:cs typeface="+mn-cs"/>
        </a:defRPr>
      </a:lvl2pPr>
      <a:lvl3pPr marL="1080021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•"/>
        <a:defRPr sz="2268" kern="1200">
          <a:solidFill>
            <a:schemeClr val="tx1"/>
          </a:solidFill>
          <a:latin typeface="+mn-lt"/>
          <a:ea typeface="+mn-ea"/>
          <a:cs typeface="+mn-cs"/>
        </a:defRPr>
      </a:lvl3pPr>
      <a:lvl4pPr marL="1512029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–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44037" indent="-216004" algn="l" rtl="0" eaLnBrk="1" fontAlgn="base" hangingPunct="1">
        <a:spcBef>
          <a:spcPct val="20000"/>
        </a:spcBef>
        <a:spcAft>
          <a:spcPct val="0"/>
        </a:spcAft>
        <a:buFont typeface="Arial"/>
        <a:buChar char="»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376046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08054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240062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672070" indent="-216004" algn="l" defTabSz="864017" rtl="0" eaLnBrk="1" latinLnBrk="0" hangingPunct="1">
        <a:spcBef>
          <a:spcPct val="20000"/>
        </a:spcBef>
        <a:buFont typeface="Arial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1pPr>
      <a:lvl2pPr marL="432008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2pPr>
      <a:lvl3pPr marL="864017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3pPr>
      <a:lvl4pPr marL="1296025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4pPr>
      <a:lvl5pPr marL="1728033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5pPr>
      <a:lvl6pPr marL="2160041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6pPr>
      <a:lvl7pPr marL="2592050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7pPr>
      <a:lvl8pPr marL="3024058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8pPr>
      <a:lvl9pPr marL="3456066" algn="l" defTabSz="864017" rtl="0" eaLnBrk="1" latinLnBrk="0" hangingPunct="1">
        <a:defRPr sz="17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image" Target="../media/image5.emf" /><Relationship Id="rId4" Type="http://schemas.openxmlformats.org/officeDocument/2006/relationships/vmlDrawing" Target="../drawings/vmlDrawing1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package" Target="../embeddings/Microsoft_Word___2.docx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002416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/>
              <a:t>地  理</a:t>
            </a:r>
          </a:p>
        </p:txBody>
      </p:sp>
    </p:spTree>
    <p:extLst>
      <p:ext uri="{BB962C8B-B14F-4D97-AF65-F5344CB8AC3E}">
        <p14:creationId xmlns:p14="http://schemas.microsoft.com/office/powerpoint/2010/main" val="1143428277"/>
      </p:ext>
    </p:extLst>
  </p:cSld>
  <p:clrMapOvr>
    <a:masterClrMapping/>
  </p:clrMapOvr>
  <p:transition spd="slow">
    <p:comb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414014" y="2667114"/>
            <a:ext cx="10703571" cy="86100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z="480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第四节　海洋空间资源开发与国家安全</a:t>
            </a:r>
            <a:endParaRPr lang="zh-CN" altLang="zh-CN" sz="48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96046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267409" y="811273"/>
            <a:ext cx="11017224" cy="5112568"/>
            <a:chOff x="288429" y="811273"/>
            <a:chExt cx="11017224" cy="5112568"/>
          </a:xfrm>
        </p:grpSpPr>
        <p:sp>
          <p:nvSpPr>
            <p:cNvPr id="4" name="矩形 3"/>
            <p:cNvSpPr/>
            <p:nvPr/>
          </p:nvSpPr>
          <p:spPr>
            <a:xfrm>
              <a:off x="288429" y="1027297"/>
              <a:ext cx="11017224" cy="489654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圆角矩形 6"/>
            <p:cNvSpPr/>
            <p:nvPr/>
          </p:nvSpPr>
          <p:spPr>
            <a:xfrm>
              <a:off x="4680917" y="811273"/>
              <a:ext cx="2304256" cy="50405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r>
                <a:rPr lang="zh-CN" altLang="zh-CN" smtClean="0"/>
                <a:t>目 标 素 养</a:t>
              </a:r>
              <a:endParaRPr lang="zh-CN" altLang="en-US"/>
            </a:p>
          </p:txBody>
        </p:sp>
      </p:grpSp>
      <p:sp>
        <p:nvSpPr>
          <p:cNvPr id="2" name="矩形 1"/>
          <p:cNvSpPr>
            <a:spLocks noChangeAspect="1"/>
          </p:cNvSpPr>
          <p:nvPr/>
        </p:nvSpPr>
        <p:spPr>
          <a:xfrm>
            <a:off x="361950" y="1226991"/>
            <a:ext cx="10807700" cy="481978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通过对海洋空间资源开发的学习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认识海洋空间资源开发难度、开发意义与服务领域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培养区域认知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通过分析海洋空间资源对国家资源安全的影响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认识海洋空间资源开发形式及意义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理解海洋空间资源对国家资源安全的影响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培养综合思维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3.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通过分析海洋空间资源对国家海洋国土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安全</a:t>
            </a:r>
            <a:r>
              <a:rPr lang="zh-CN" altLang="en-US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理解我国海洋国土资源现状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学会分析开发和利用海洋空间资源的意义、海洋利益争端与国家安全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培养综合思维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3074080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267409" y="811273"/>
            <a:ext cx="11017224" cy="5112568"/>
            <a:chOff x="288429" y="811273"/>
            <a:chExt cx="11017224" cy="5112568"/>
          </a:xfrm>
        </p:grpSpPr>
        <p:sp>
          <p:nvSpPr>
            <p:cNvPr id="4" name="矩形 3"/>
            <p:cNvSpPr/>
            <p:nvPr/>
          </p:nvSpPr>
          <p:spPr>
            <a:xfrm>
              <a:off x="288429" y="1027297"/>
              <a:ext cx="11017224" cy="489654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圆角矩形 6"/>
            <p:cNvSpPr/>
            <p:nvPr/>
          </p:nvSpPr>
          <p:spPr>
            <a:xfrm>
              <a:off x="4680917" y="811273"/>
              <a:ext cx="2304256" cy="504056"/>
            </a:xfrm>
            <a:prstGeom prst="round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200" b="1" kern="1200">
                  <a:solidFill>
                    <a:srgbClr val="000000"/>
                  </a:solidFill>
                  <a:latin typeface="Times New Roman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r>
                <a:rPr lang="zh-CN" altLang="zh-CN"/>
                <a:t>知 识 概 览</a:t>
              </a:r>
              <a:endParaRPr lang="zh-CN" altLang="en-US"/>
            </a:p>
          </p:txBody>
        </p:sp>
      </p:grpSp>
      <p:pic>
        <p:nvPicPr>
          <p:cNvPr id="8" name="CDX3PRX40.eps"/>
          <p:cNvPicPr/>
          <p:nvPr/>
        </p:nvPicPr>
        <p:blipFill>
          <a:blip r:embed="rId2"/>
          <a:stretch>
            <a:fillRect/>
          </a:stretch>
        </p:blipFill>
        <p:spPr>
          <a:xfrm>
            <a:off x="1800597" y="1367879"/>
            <a:ext cx="7920880" cy="4466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93950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740827"/>
            <a:ext cx="10807700" cy="550189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一、海洋空间资源开发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滩涂概念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位于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大潮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时高潮线以下、低潮线以上的亦海亦陆的特殊地带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可为人类提供盐田、耕地、水产养殖、旅游等多种服务。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海洋空间资源开发难度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海洋不同于陆地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它的环境和生态条件有其复杂性和特殊性。海洋空间资源的开发与利用技术难度大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资金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投入大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风险大。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584573" y="1975842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1580400" y="2439940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7580237" y="4896271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7576064" y="5360369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2730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223863"/>
            <a:ext cx="10807700" cy="36379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海洋空间资源开发利用的意义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空间资源的开发利用对于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缓解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沿海地区人地矛盾、开发海洋资源、扩展人类生存空间具有不可估量的价值。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海洋空间资源服务领域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现代海洋空间资源的开发范围逐步向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深海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及海底延伸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服务于工业、农业、军事、交通运输等多个领域。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063875" y="1882568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6059702" y="2346666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7270939" y="3621393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7266766" y="4085491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57637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18349"/>
            <a:ext cx="10807700" cy="432002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二、对国家资源安全的影响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海洋空间资源开发形式及意义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围海造地、填海造陆、建造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人工岛屿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或海上城市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可以拓展人们的生产和生活空间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缓解陆上特别是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沿海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地区土地资源紧张的局面。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在海岸、海上或海底修建桥梁、隧道、机场、港口和管线等设施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可以改善岛屿与陆地的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通达性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203718" y="2242608"/>
            <a:ext cx="2217283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6199943" y="2706706"/>
            <a:ext cx="221477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9217421" y="2829305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9213248" y="3293403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7" name="矩形 6"/>
          <p:cNvSpPr/>
          <p:nvPr/>
        </p:nvSpPr>
        <p:spPr>
          <a:xfrm>
            <a:off x="6383477" y="4585073"/>
            <a:ext cx="183246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6379484" y="5049171"/>
            <a:ext cx="183039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306123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40827"/>
            <a:ext cx="10807700" cy="541071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海洋空间资源对国家资源安全的影响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海洋空间概念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海洋生物资源、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海水化学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资源、海洋石油天然气及其他矿产资源等海洋资源赋存的场所。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海洋空间资源对国家资源安全的影响。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拥有海洋空间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就拥有了对各种海洋资源开发和利用的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权利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开发与利用海洋资源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可以丰富资源类型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缓解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陆地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上资源紧缺的局面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对保障国家资源安全意义重大。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海底可为易燃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en-US" altLang="zh-CN" smtClean="0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mtClean="0">
                <a:ea typeface="楷体" panose="02010609060101010101" pitchFamily="49" charset="-122"/>
                <a:cs typeface="Times New Roman" panose="02020603050405020304" pitchFamily="18" charset="0"/>
              </a:rPr>
              <a:t>有毒</a:t>
            </a:r>
            <a:r>
              <a:rPr lang="en-US" altLang="zh-CN" smtClean="0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、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有放射性的资源提供储藏场所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556775" y="1378512"/>
            <a:ext cx="2439011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6553125" y="1842610"/>
            <a:ext cx="243625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384490" y="3722726"/>
            <a:ext cx="1272091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380317" y="4186824"/>
            <a:ext cx="1270651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9140273" y="4320207"/>
            <a:ext cx="1693153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9136338" y="4784305"/>
            <a:ext cx="169123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3873625" y="5461702"/>
            <a:ext cx="1051315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3869327" y="5925800"/>
            <a:ext cx="105012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9616520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423710"/>
            <a:ext cx="10807700" cy="296850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556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苏新诗柳楷简"/>
                <a:cs typeface="Times New Roman" panose="02020603050405020304" pitchFamily="18" charset="0"/>
              </a:rPr>
              <a:t>微思考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海底为易燃、有毒、有放射性的资源提供储藏场所的条件和意义是什么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?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条件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海底水温低且变化平缓、压力稳定。意义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可以节省日益紧缺的陆上土地资源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可以减少这些资源对陆上环境的潜在威胁。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1725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223863"/>
            <a:ext cx="10807700" cy="363791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3048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三、对国家海洋国土安全的影响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海洋国土概念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在国家主权管辖下的特定的海域及其上空和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底土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不仅包括一国的内水和领海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而且还包括该国管辖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en-US" altLang="zh-CN" smtClean="0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mtClean="0">
                <a:ea typeface="楷体" panose="02010609060101010101" pitchFamily="49" charset="-122"/>
                <a:cs typeface="Times New Roman" panose="02020603050405020304" pitchFamily="18" charset="0"/>
              </a:rPr>
              <a:t>专属经济区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和大陆架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是内水、领海、毗连区、专属经济区、大陆架等所有管辖海域的总称。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524551" y="2447999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8520378" y="2912097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8745263" y="3045329"/>
            <a:ext cx="2272357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8741091" y="3509427"/>
            <a:ext cx="2269785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727384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511895"/>
            <a:ext cx="10807700" cy="299043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我国海洋国土资源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中国可主张管辖海域面积约为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300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万平方千米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;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中国还拥有总长约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1.8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万千米的大陆岸线和总长约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1.4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万千米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</a:t>
            </a:r>
            <a:r>
              <a:rPr lang="en-US" altLang="zh-CN" smtClean="0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CN" altLang="zh-CN" smtClean="0">
                <a:ea typeface="楷体" panose="02010609060101010101" pitchFamily="49" charset="-122"/>
                <a:cs typeface="Times New Roman" panose="02020603050405020304" pitchFamily="18" charset="0"/>
              </a:rPr>
              <a:t>海岛岸线</a:t>
            </a:r>
            <a:r>
              <a:rPr lang="en-US" altLang="zh-CN" smtClean="0"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以及大大小小的海岛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11 000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多个。这些海域、海岸线和岛屿等一起构成了我国广阔的海洋空间资源。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285716" y="2757146"/>
            <a:ext cx="1665877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9281628" y="3221244"/>
            <a:ext cx="166399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4527793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511895"/>
            <a:ext cx="10807700" cy="299043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3.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开发和利用海洋空间资源的意义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是宣示海洋国土主权、体现和行使海洋权益的重要途径和手段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可以提高国家对海洋国土的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管控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能力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对保障国家领土和主权完整、确保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海上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通道安全、扩展战略纵深、维护国家海洋权益等方面均有重要的战略意义。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334835" y="2757297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" name="直接连接符 3"/>
          <p:cNvCxnSpPr/>
          <p:nvPr/>
        </p:nvCxnSpPr>
        <p:spPr>
          <a:xfrm>
            <a:off x="6330662" y="3221395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矩形 4"/>
          <p:cNvSpPr/>
          <p:nvPr/>
        </p:nvSpPr>
        <p:spPr>
          <a:xfrm>
            <a:off x="4596010" y="3322728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/>
        </p:nvCxnSpPr>
        <p:spPr>
          <a:xfrm>
            <a:off x="4591837" y="3786826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0842477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30317"/>
            <a:ext cx="10807700" cy="53541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4.</a:t>
            </a:r>
            <a:r>
              <a:rPr lang="zh-CN" altLang="zh-CN">
                <a:solidFill>
                  <a:srgbClr val="000000"/>
                </a:solidFill>
                <a:latin typeface="Arial" pitchFamily="34" charset="0"/>
                <a:cs typeface="Times New Roman" panose="02020603050405020304" pitchFamily="18" charset="0"/>
              </a:rPr>
              <a:t>海洋利益争端与国家安全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海洋利益争端影响国家安全。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随着各国对海洋空间资源开发和利用范围的扩大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相关国家之间产生海洋利益争端的概率也相应增加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尤其是在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争议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海域进行的空间资源的开发和利用活动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可能会导致国家间的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冲突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和摩擦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进而影响相关各国的国家安全。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解决途径。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在《联合国海洋法公约》和相关法律的框架下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通过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ea typeface="楷体" panose="02010609060101010101" pitchFamily="49" charset="-122"/>
                <a:cs typeface="Times New Roman" panose="02020603050405020304" pitchFamily="18" charset="0"/>
              </a:rPr>
              <a:t>对话协商</a:t>
            </a:r>
            <a:r>
              <a:rPr lang="zh-CN" altLang="zh-CN"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的方式和平处理海洋空间资源争端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保障国家安全。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 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81634" y="2520007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5" name="直接连接符 4"/>
          <p:cNvCxnSpPr/>
          <p:nvPr/>
        </p:nvCxnSpPr>
        <p:spPr>
          <a:xfrm>
            <a:off x="9577461" y="2984105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矩形 5"/>
          <p:cNvSpPr/>
          <p:nvPr/>
        </p:nvSpPr>
        <p:spPr>
          <a:xfrm>
            <a:off x="900565" y="3714667"/>
            <a:ext cx="1514434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/>
        </p:nvCxnSpPr>
        <p:spPr>
          <a:xfrm>
            <a:off x="896392" y="4178765"/>
            <a:ext cx="15127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9856887" y="4875005"/>
            <a:ext cx="137675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" name="直接连接符 8"/>
          <p:cNvCxnSpPr/>
          <p:nvPr/>
        </p:nvCxnSpPr>
        <p:spPr>
          <a:xfrm>
            <a:off x="9852636" y="5339103"/>
            <a:ext cx="1375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0" name="矩形 9"/>
          <p:cNvSpPr/>
          <p:nvPr/>
        </p:nvSpPr>
        <p:spPr>
          <a:xfrm>
            <a:off x="415616" y="5450918"/>
            <a:ext cx="1251598" cy="462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FFFF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1" name="直接连接符 10"/>
          <p:cNvCxnSpPr/>
          <p:nvPr/>
        </p:nvCxnSpPr>
        <p:spPr>
          <a:xfrm>
            <a:off x="411294" y="5915016"/>
            <a:ext cx="125018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497616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4" presetClass="exit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1515838" y="863823"/>
            <a:ext cx="8706422" cy="504056"/>
          </a:xfrm>
          <a:prstGeom prst="roundRect">
            <a:avLst/>
          </a:prstGeom>
          <a:solidFill>
            <a:srgbClr val="FF66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r>
              <a:rPr lang="zh-CN" altLang="zh-CN"/>
              <a:t>一</a:t>
            </a:r>
            <a:r>
              <a:rPr lang="en-US" altLang="zh-CN"/>
              <a:t>  </a:t>
            </a:r>
            <a:r>
              <a:rPr lang="zh-CN" altLang="zh-CN"/>
              <a:t>海洋运输空间的开发</a:t>
            </a:r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4746130" y="1401825"/>
            <a:ext cx="2039340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重难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归纳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 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75845212"/>
              </p:ext>
            </p:extLst>
          </p:nvPr>
        </p:nvGraphicFramePr>
        <p:xfrm>
          <a:off x="348850" y="2036516"/>
          <a:ext cx="10812879" cy="42578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99727" imgH="1532393" progId="Word.Document.12">
                  <p:embed/>
                </p:oleObj>
              </mc:Choice>
              <mc:Fallback>
                <p:oleObj name="文档" r:id="rId2" imgW="3899727" imgH="1532393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8850" y="2036516"/>
                        <a:ext cx="10812879" cy="42578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7104956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8322023"/>
              </p:ext>
            </p:extLst>
          </p:nvPr>
        </p:nvGraphicFramePr>
        <p:xfrm>
          <a:off x="363538" y="1007839"/>
          <a:ext cx="10807700" cy="52212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3899727" imgH="1888179" progId="Word.Document.12">
                  <p:embed/>
                </p:oleObj>
              </mc:Choice>
              <mc:Fallback>
                <p:oleObj name="文档" r:id="rId2" imgW="3899727" imgH="188817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63538" y="1007839"/>
                        <a:ext cx="10807700" cy="52212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56651616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情境体验H.eps" descr="id:2147491943;FounderCES"/>
          <p:cNvPicPr/>
          <p:nvPr/>
        </p:nvPicPr>
        <p:blipFill>
          <a:blip r:embed="rId2"/>
          <a:stretch>
            <a:fillRect/>
          </a:stretch>
        </p:blipFill>
        <p:spPr>
          <a:xfrm>
            <a:off x="4464893" y="832293"/>
            <a:ext cx="2339439" cy="698614"/>
          </a:xfrm>
          <a:prstGeom prst="rect">
            <a:avLst/>
          </a:prstGeom>
        </p:spPr>
      </p:pic>
      <p:sp>
        <p:nvSpPr>
          <p:cNvPr id="2" name="矩形 1"/>
          <p:cNvSpPr>
            <a:spLocks noChangeAspect="1"/>
          </p:cNvSpPr>
          <p:nvPr/>
        </p:nvSpPr>
        <p:spPr>
          <a:xfrm>
            <a:off x="361950" y="1557450"/>
            <a:ext cx="10807700" cy="415036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随着世界人口迅速增长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陆地空间显得越来越拥挤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海洋空间的开发利用问题得到越来越广泛的关注。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海洋空间有海上、海中、海底三个部分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具体包括海上人工岛、海上桥梁、海上机场、海上娱乐场、海上城市、海底隧道、海底光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电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缆、海底仓库等。目前海洋空间的利用已从传统的交通运输扩大到生产、通信、电力输送、储藏、文化娱乐等诸多新兴领域。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16540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>
            <a:spLocks noChangeAspect="1"/>
          </p:cNvSpPr>
          <p:nvPr/>
        </p:nvSpPr>
        <p:spPr>
          <a:xfrm>
            <a:off x="361950" y="1073505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分析开发利用海洋空间资源的重要性。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分析日益萎缩的海冰对航运的影响。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提示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海洋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空间</a:t>
            </a:r>
            <a:r>
              <a:rPr lang="zh-CN" altLang="en-US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资源的</a:t>
            </a:r>
            <a:r>
              <a:rPr lang="zh-CN" altLang="zh-CN" smtClean="0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开发利用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对于缓解沿海地区人地矛盾、开发海洋资源、拓展人类生存空间具有重要意义。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海冰融化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使北冰洋航线的开通成为可能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将大大缩短从太平洋沿岸前往西欧和北欧的航海距离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与经由苏伊士运河的航道相比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可以节约运输时间和燃料成本。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261591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1007839"/>
            <a:ext cx="10807700" cy="422885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典例剖析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2019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年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月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13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,40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余名专家学者在福州就台湾海峡通道的工程技术等议题展开研讨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分享研究成果和进展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并提出意见和建议。据此完成下列各题。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影响台湾海峡通道工程修建的主要因素是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社会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经济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地质地貌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矿产资源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气候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>
            <a:spLocks noChangeAspect="1"/>
          </p:cNvSpPr>
          <p:nvPr/>
        </p:nvSpPr>
        <p:spPr>
          <a:xfrm>
            <a:off x="8846871" y="3343625"/>
            <a:ext cx="481222" cy="68326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A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499554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1223863"/>
            <a:ext cx="10807700" cy="358136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专家认为不能通过填海造堤的方式修建该工程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其最主要的原因是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海水太深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投资太大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B.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地震活动频繁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破坏海洋环境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影响海运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D.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海潮、台风对海堤破坏大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>
            <a:spLocks noChangeAspect="1"/>
          </p:cNvSpPr>
          <p:nvPr/>
        </p:nvSpPr>
        <p:spPr>
          <a:xfrm>
            <a:off x="2787689" y="1799927"/>
            <a:ext cx="481222" cy="63171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</a:rPr>
              <a:t>C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563106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2087959"/>
            <a:ext cx="10807700" cy="180857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解析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修建台湾海峡通道工程可将台湾岛和祖国大陆连接起来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是两岸经济、贸易发展的需要。第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填海造堤阻碍海水运动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破坏海洋环境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影响海运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故这种方式不可取。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780828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>
            <a:spLocks noChangeAspect="1"/>
          </p:cNvSpPr>
          <p:nvPr/>
        </p:nvSpPr>
        <p:spPr>
          <a:xfrm>
            <a:off x="361950" y="719807"/>
            <a:ext cx="10807700" cy="121764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学以致用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读某区域简图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完成下列各题。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pic>
        <p:nvPicPr>
          <p:cNvPr id="4" name="NDX3QRX03.eps" descr="id:2147498440;FounderCES"/>
          <p:cNvPicPr/>
          <p:nvPr/>
        </p:nvPicPr>
        <p:blipFill>
          <a:blip r:embed="rId2"/>
          <a:stretch>
            <a:fillRect/>
          </a:stretch>
        </p:blipFill>
        <p:spPr>
          <a:xfrm>
            <a:off x="3096741" y="1967187"/>
            <a:ext cx="5616624" cy="397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237859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>
            <a:spLocks noChangeAspect="1"/>
          </p:cNvSpPr>
          <p:nvPr/>
        </p:nvSpPr>
        <p:spPr>
          <a:xfrm>
            <a:off x="361950" y="695968"/>
            <a:ext cx="10807700" cy="543494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①②③④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四地中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最适合建海滨浴场的是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r>
              <a:rPr lang="zh-CN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图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中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①②③④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四地中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最适合建港口的是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)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A.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B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 smtClean="0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②</a:t>
            </a:r>
            <a:r>
              <a:rPr lang="en-US" altLang="zh-CN" smtClean="0">
                <a:solidFill>
                  <a:srgbClr val="000000"/>
                </a:solidFill>
                <a:latin typeface="NEU-BZ-S92"/>
                <a:ea typeface="方正书宋_GBK" panose="03000509000000000000" pitchFamily="65" charset="-122"/>
                <a:cs typeface="Times New Roman" panose="02020603050405020304" pitchFamily="18" charset="0"/>
              </a:rPr>
              <a:t>	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C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</a:t>
            </a:r>
            <a:r>
              <a:rPr lang="en-US" altLang="zh-CN" smtClean="0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	D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.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答案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(1)C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　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(2)D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ts val="42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latin typeface="Arial" pitchFamily="34" charset="0"/>
                <a:cs typeface="Times New Roman" panose="02020603050405020304" pitchFamily="18" charset="0"/>
              </a:rPr>
              <a:t>解析</a:t>
            </a:r>
            <a:r>
              <a:rPr lang="en-US" altLang="zh-CN">
                <a:latin typeface="Arial" pitchFamily="34" charset="0"/>
                <a:cs typeface="Times New Roman" panose="02020603050405020304" pitchFamily="18" charset="0"/>
              </a:rPr>
              <a:t>: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③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处海水浅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海湾宽阔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沙滩面积广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距离河口有一段距离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受河流影响小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适合建海滨浴场。第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(2)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题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从图中的等深线可以看出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latin typeface="NEU-BZ-S92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处海水较深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从盛行风向来看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此处风浪较小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并且离河流的入海口较远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不易受河流带来的泥沙的影响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适合建港口。</a:t>
            </a:r>
            <a:endParaRPr lang="zh-CN" altLang="zh-CN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1762502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圆角矩形 1"/>
          <p:cNvSpPr/>
          <p:nvPr/>
        </p:nvSpPr>
        <p:spPr>
          <a:xfrm>
            <a:off x="1515838" y="1285361"/>
            <a:ext cx="8706422" cy="504056"/>
          </a:xfrm>
          <a:prstGeom prst="roundRect">
            <a:avLst/>
          </a:prstGeom>
          <a:solidFill>
            <a:srgbClr val="FF66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000000"/>
                </a:solidFill>
                <a:latin typeface="Times New Roman"/>
                <a:ea typeface="黑体" panose="02010609060101010101" pitchFamily="49" charset="-122"/>
                <a:cs typeface="+mn-cs"/>
              </a:defRPr>
            </a:lvl9pPr>
          </a:lstStyle>
          <a:p>
            <a:pPr algn="ctr"/>
            <a:r>
              <a:rPr lang="zh-CN" altLang="zh-CN"/>
              <a:t>二</a:t>
            </a:r>
            <a:r>
              <a:rPr lang="en-US" altLang="zh-CN"/>
              <a:t>  </a:t>
            </a:r>
            <a:r>
              <a:rPr lang="zh-CN" altLang="zh-CN"/>
              <a:t>海岸带开发带来的环境问题</a:t>
            </a:r>
            <a:endParaRPr lang="zh-CN" altLang="en-US"/>
          </a:p>
        </p:txBody>
      </p:sp>
      <p:sp>
        <p:nvSpPr>
          <p:cNvPr id="3" name="矩形 2"/>
          <p:cNvSpPr>
            <a:spLocks noChangeAspect="1"/>
          </p:cNvSpPr>
          <p:nvPr/>
        </p:nvSpPr>
        <p:spPr>
          <a:xfrm>
            <a:off x="361950" y="1862735"/>
            <a:ext cx="10807700" cy="245605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latin typeface="NEU-BZ-S92"/>
                <a:ea typeface="CTZhongYuanSJ"/>
                <a:cs typeface="Times New Roman" panose="02020603050405020304" pitchFamily="18" charset="0"/>
              </a:rPr>
              <a:t>重难归纳</a:t>
            </a:r>
            <a:endParaRPr lang="zh-CN" altLang="zh-CN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188085"/>
                <a:tab pos="2163445"/>
                <a:tab pos="3142615"/>
                <a:tab pos="4190365"/>
              </a:tabLst>
            </a:pP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随着沿海开发利用活动的不断增加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海洋生态环境问题日益突出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一些海区自然环境出现退化现象</a:t>
            </a:r>
            <a:r>
              <a:rPr lang="en-US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zh-CN" altLang="zh-CN">
                <a:solidFill>
                  <a:srgbClr val="000000"/>
                </a:solidFill>
                <a:ea typeface="宋体" panose="02010600030101010101" pitchFamily="2" charset="-122"/>
                <a:cs typeface="Times New Roman" panose="02020603050405020304" pitchFamily="18" charset="0"/>
              </a:rPr>
              <a:t>海洋生物多样性受到严重威胁。</a:t>
            </a:r>
            <a:endParaRPr lang="zh-CN" altLang="zh-CN">
              <a:solidFill>
                <a:srgbClr val="000000"/>
              </a:solidFill>
              <a:latin typeface="NEU-BZ-S92" panose="02020503000000020003" pitchFamily="18" charset="-122"/>
              <a:ea typeface="NEU-BZ-S92" panose="02020503000000020003" pitchFamily="18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175215"/>
      </p:ext>
    </p:ext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252075" cy="5210175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https://d.book118.com/707050024163006054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专业教辅课件Q:251490010">
  <a:themeElements>
    <a:clrScheme name="穿越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经典">
      <a:maj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宋体"/>
        <a:cs typeface="Arial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演示文稿2" id="{73BAEC52-59F7-4328-AB73-0F916ADBF193}" vid="{58DBEABC-D800-4B69-8CEC-6F66A7DFD12F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5">
      <vt:lpstr>Arial</vt:lpstr>
      <vt:lpstr>Calibri</vt:lpstr>
      <vt:lpstr>黑体</vt:lpstr>
      <vt:lpstr>Times New Roman</vt:lpstr>
      <vt:lpstr>宋体</vt:lpstr>
      <vt:lpstr>NEU-BZ-S92</vt:lpstr>
      <vt:lpstr>方正书宋_GBK</vt:lpstr>
      <vt:lpstr>楷体</vt:lpstr>
      <vt:lpstr>苏新诗柳楷简</vt:lpstr>
      <vt:lpstr>CTZhongYuanSJ</vt:lpstr>
      <vt:lpstr>Office Theme</vt:lpstr>
      <vt:lpstr>地  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2024-09-29T09:15:34.462</cp:lastPrinted>
  <dcterms:created xsi:type="dcterms:W3CDTF">2024-09-29T01:15:34Z</dcterms:created>
  <dcterms:modified xsi:type="dcterms:W3CDTF">2024-09-29T01:15:36Z</dcterms:modified>
</cp:coreProperties>
</file>