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EF9FC5-15B9-4121-8551-02C305510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C8FFF-C040-4DED-8E2F-EB4322787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050885-EEC9-47D6-B228-9E3F4935A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AD0F2B-5909-41BD-9EAD-8F1EBC1B9F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3FA76D-0544-45A8-92A3-B9A9EAA69D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6BCABE-8337-4214-8EB6-E3F18E4CAA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53B68F-6710-4E71-A22E-F6BBFF4DD8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CC857C-6AD3-46D6-8D2A-2C423C024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EFDDA-81E2-498E-B53D-07F296F48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7E440-4A51-424D-8742-E0D89E74D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F47F9E-C6A2-4D0B-8E16-84A1EF8C0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7" name="图片 6" descr="e70b82f502e3530466a2bd57b3f8644e"/>
          <p:cNvPicPr>
            <a:picLocks noChangeAspect="1"/>
          </p:cNvPicPr>
          <p:nvPr userDrawn="1"/>
        </p:nvPicPr>
        <p:blipFill>
          <a:blip r:embed="rId1"/>
          <a:stretch>
            <a:fillRect/>
          </a:stretch>
        </p:blipFill>
        <p:spPr>
          <a:xfrm rot="5400000" flipH="1">
            <a:off x="-315595" y="-328295"/>
            <a:ext cx="1461135" cy="206756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4" name="内容占位符 3"/>
          <p:cNvSpPr>
            <a:spLocks noGrp="1"/>
          </p:cNvSpPr>
          <p:nvPr>
            <p:ph sz="half" idx="2"/>
          </p:nvPr>
        </p:nvSpPr>
        <p:spPr>
          <a:xfrm>
            <a:off x="1186774" y="2665379"/>
            <a:ext cx="4873574" cy="3524284"/>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a:t>单击此处编辑母版文本样式</a:t>
            </a:r>
          </a:p>
        </p:txBody>
      </p:sp>
      <p:sp>
        <p:nvSpPr>
          <p:cNvPr id="6" name="内容占位符 5"/>
          <p:cNvSpPr>
            <a:spLocks noGrp="1"/>
          </p:cNvSpPr>
          <p:nvPr>
            <p:ph sz="quarter" idx="4"/>
          </p:nvPr>
        </p:nvSpPr>
        <p:spPr>
          <a:xfrm>
            <a:off x="6256938" y="2665379"/>
            <a:ext cx="4897576" cy="3524284"/>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838200" y="365125"/>
            <a:ext cx="10515600" cy="58118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nvPr>
        </p:nvSpPr>
        <p:spPr/>
        <p:txBody>
          <a:bodyPr/>
          <a:lstStyle/>
          <a:p>
            <a:fld id="{82F288E0-7875-42C4-84C8-98DBBD3BF4D2}" type="datetimeFigureOut">
              <a:rPr lang="zh-CN" altLang="en-US" smtClean="0"/>
              <a:t>2022/8/24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media/image2.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2F288E0-7875-42C4-84C8-98DBBD3BF4D2}" type="datetimeFigureOut">
              <a:rPr lang="zh-CN" altLang="en-US" smtClean="0"/>
              <a:t>2022/8/24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D9BB5D0-35E4-459D-AEF3-FE4D7C45CC19}" type="slidenum">
              <a:rPr lang="zh-CN" altLang="en-US" smtClean="0"/>
              <a:t>‹#›</a:t>
            </a:fld>
            <a:endParaRPr lang="zh-CN" altLang="en-US"/>
          </a:p>
        </p:txBody>
      </p:sp>
      <p:pic>
        <p:nvPicPr>
          <p:cNvPr id="7" name="图片 1073743875" descr="学科网 zxxk.com"/>
          <p:cNvPicPr>
            <a:picLocks noChangeAspect="1"/>
          </p:cNvPicPr>
          <p:nvPr/>
        </p:nvPicPr>
        <p:blipFill>
          <a:blip r:embed="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tags" Target="../tags/tag1.xml" /><Relationship Id="rId4" Type="http://schemas.openxmlformats.org/officeDocument/2006/relationships/image" Target="../media/image1.png" /><Relationship Id="rId5"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54016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custDataLst>
              <p:tags r:id="rId3"/>
            </p:custDataLst>
          </p:nvPr>
        </p:nvPicPr>
        <p:blipFill>
          <a:blip r:embed="rId2"/>
          <a:srcRect r="48613" b="51519"/>
          <a:stretch>
            <a:fillRect/>
          </a:stretch>
        </p:blipFill>
        <p:spPr>
          <a:xfrm flipH="1" flipV="1">
            <a:off x="0" y="-25400"/>
            <a:ext cx="3669665" cy="3445510"/>
          </a:xfrm>
          <a:prstGeom prst="rect">
            <a:avLst/>
          </a:prstGeom>
        </p:spPr>
      </p:pic>
      <p:sp>
        <p:nvSpPr>
          <p:cNvPr id="7" name="文本框 6"/>
          <p:cNvSpPr txBox="1"/>
          <p:nvPr/>
        </p:nvSpPr>
        <p:spPr>
          <a:xfrm>
            <a:off x="3311208" y="1828700"/>
            <a:ext cx="5727700" cy="830997"/>
          </a:xfrm>
          <a:prstGeom prst="rect">
            <a:avLst/>
          </a:prstGeom>
          <a:solidFill>
            <a:srgbClr val="433F9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4800">
                <a:solidFill>
                  <a:schemeClr val="bg1"/>
                </a:solidFill>
                <a:latin typeface="微软雅黑" pitchFamily="34" charset="-122"/>
                <a:ea typeface="微软雅黑" pitchFamily="34" charset="-122"/>
                <a:cs typeface="微软雅黑" panose="020b0503020204020204" pitchFamily="34" charset="-122"/>
                <a:sym typeface="+mn-ea"/>
              </a:rPr>
              <a:t>专题</a:t>
            </a:r>
            <a:r>
              <a:rPr lang="en-US" altLang="zh-CN" sz="4800">
                <a:solidFill>
                  <a:schemeClr val="bg1"/>
                </a:solidFill>
                <a:latin typeface="微软雅黑" pitchFamily="34" charset="-122"/>
                <a:ea typeface="微软雅黑" pitchFamily="34" charset="-122"/>
                <a:cs typeface="微软雅黑" panose="020b0503020204020204" pitchFamily="34" charset="-122"/>
                <a:sym typeface="+mn-ea"/>
              </a:rPr>
              <a:t>02 </a:t>
            </a:r>
            <a:r>
              <a:rPr lang="zh-CN" altLang="en-US" sz="4800">
                <a:solidFill>
                  <a:schemeClr val="bg1"/>
                </a:solidFill>
                <a:latin typeface="微软雅黑" pitchFamily="34" charset="-122"/>
                <a:ea typeface="微软雅黑" pitchFamily="34" charset="-122"/>
                <a:cs typeface="微软雅黑" panose="020b0503020204020204" pitchFamily="34" charset="-122"/>
                <a:sym typeface="+mn-ea"/>
              </a:rPr>
              <a:t>散文阅读</a:t>
            </a:r>
          </a:p>
        </p:txBody>
      </p:sp>
      <p:sp>
        <p:nvSpPr>
          <p:cNvPr id="9" name="文本框 8"/>
          <p:cNvSpPr txBox="1"/>
          <p:nvPr/>
        </p:nvSpPr>
        <p:spPr>
          <a:xfrm>
            <a:off x="2602548" y="3198091"/>
            <a:ext cx="714502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latinLnBrk="0" hangingPunct="0"/>
            <a:r>
              <a:rPr lang="zh-CN" altLang="en-US" sz="4000">
                <a:solidFill>
                  <a:srgbClr val="433F91"/>
                </a:solidFill>
                <a:latin typeface="黑体" charset="-122"/>
                <a:ea typeface="黑体" charset="-122"/>
                <a:cs typeface="黑体" panose="02010609060101010101" charset="-122"/>
                <a:sym typeface="+mn-ea"/>
              </a:rPr>
              <a:t>第</a:t>
            </a:r>
            <a:r>
              <a:rPr lang="en-US" altLang="zh-CN" sz="4000">
                <a:solidFill>
                  <a:srgbClr val="433F91"/>
                </a:solidFill>
                <a:latin typeface="黑体" charset="-122"/>
                <a:ea typeface="黑体" charset="-122"/>
                <a:cs typeface="黑体" panose="02010609060101010101" charset="-122"/>
                <a:sym typeface="+mn-ea"/>
              </a:rPr>
              <a:t>1</a:t>
            </a:r>
            <a:r>
              <a:rPr lang="zh-CN" altLang="en-US" sz="4000">
                <a:solidFill>
                  <a:srgbClr val="433F91"/>
                </a:solidFill>
                <a:latin typeface="黑体" charset="-122"/>
                <a:ea typeface="黑体" charset="-122"/>
                <a:cs typeface="黑体" panose="02010609060101010101" charset="-122"/>
                <a:sym typeface="+mn-ea"/>
              </a:rPr>
              <a:t>讲</a:t>
            </a:r>
            <a:r>
              <a:rPr lang="en-US" altLang="zh-CN" sz="4000">
                <a:solidFill>
                  <a:srgbClr val="433F91"/>
                </a:solidFill>
                <a:latin typeface="黑体" charset="-122"/>
                <a:ea typeface="黑体" charset="-122"/>
                <a:cs typeface="黑体" panose="02010609060101010101" charset="-122"/>
                <a:sym typeface="+mn-ea"/>
              </a:rPr>
              <a:t> </a:t>
            </a:r>
            <a:r>
              <a:rPr lang="zh-CN" altLang="en-US" sz="4000">
                <a:solidFill>
                  <a:srgbClr val="433F91"/>
                </a:solidFill>
                <a:latin typeface="黑体" charset="-122"/>
                <a:ea typeface="黑体" charset="-122"/>
                <a:cs typeface="黑体" panose="02010609060101010101" charset="-122"/>
                <a:sym typeface="+mn-ea"/>
              </a:rPr>
              <a:t>分析结构思路</a:t>
            </a:r>
          </a:p>
        </p:txBody>
      </p:sp>
      <p:pic>
        <p:nvPicPr>
          <p:cNvPr id="2" name="图片 1"/>
          <p:cNvPicPr>
            <a:picLocks noChangeAspect="1"/>
          </p:cNvPicPr>
          <p:nvPr>
            <p:custDataLst>
              <p:tags r:id="rId5"/>
            </p:custDataLst>
          </p:nvPr>
        </p:nvPicPr>
        <p:blipFill>
          <a:blip r:embed="rId4"/>
          <a:stretch>
            <a:fillRect/>
          </a:stretch>
        </p:blipFill>
        <p:spPr>
          <a:xfrm>
            <a:off x="8680450" y="1890395"/>
            <a:ext cx="3511550" cy="4967605"/>
          </a:xfrm>
          <a:prstGeom prst="rect">
            <a:avLst/>
          </a:prstGeom>
        </p:spPr>
      </p:pic>
    </p:spTree>
  </p:cSld>
  <p:clrMapOvr>
    <a:masterClrMapping/>
  </p:clrMapOvr>
  <mc:AlternateContent>
    <mc:Choice xmlns:p14="http://schemas.microsoft.com/office/powerpoint/2010/main" Requires="p14">
      <p:transition spd="slow" p14:dur="15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5" dur="2000" fill="hold" grpId="0" nodeType="afterEffect">
                                  <p:stCondLst>
                                    <p:cond delay="0"/>
                                  </p:stCondLst>
                                  <p:childTnLst>
                                    <p:set>
                                      <p:cBhvr>
                                        <p:cTn id="6" dur="2000" fill="hold">
                                          <p:stCondLst>
                                            <p:cond delay="0"/>
                                          </p:stCondLst>
                                        </p:cTn>
                                        <p:tgtEl>
                                          <p:spTgt spid="7"/>
                                        </p:tgtEl>
                                        <p:attrNameLst>
                                          <p:attrName>style.visibility</p:attrName>
                                        </p:attrNameLst>
                                      </p:cBhvr>
                                      <p:to>
                                        <p:strVal val="visible"/>
                                      </p:to>
                                    </p:set>
                                    <p:animEffect transition="in" filter="randombar(vertical)">
                                      <p:cBhvr>
                                        <p:cTn id="7" dur="2000"/>
                                        <p:tgtEl>
                                          <p:spTgt spid="7"/>
                                        </p:tgtEl>
                                      </p:cBhvr>
                                    </p:animEffect>
                                  </p:childTnLst>
                                </p:cTn>
                              </p:par>
                              <p:par>
                                <p:cTn id="8" presetID="14" presetClass="entr" presetSubtype="5" dur="2000" fill="hold" grpId="1" nodeType="withEffect">
                                  <p:stCondLst>
                                    <p:cond delay="0"/>
                                  </p:stCondLst>
                                  <p:childTnLst>
                                    <p:set>
                                      <p:cBhvr>
                                        <p:cTn id="9" dur="2000" fill="hold">
                                          <p:stCondLst>
                                            <p:cond delay="0"/>
                                          </p:stCondLst>
                                        </p:cTn>
                                        <p:tgtEl>
                                          <p:spTgt spid="9"/>
                                        </p:tgtEl>
                                        <p:attrNameLst>
                                          <p:attrName>style.visibility</p:attrName>
                                        </p:attrNameLst>
                                      </p:cBhvr>
                                      <p:to>
                                        <p:strVal val="visible"/>
                                      </p:to>
                                    </p:set>
                                    <p:animEffect transition="in" filter="randombar(vertical)">
                                      <p:cBhvr>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1"/>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8688070" y="1989455"/>
            <a:ext cx="3511550" cy="4967605"/>
          </a:xfrm>
          <a:prstGeom prst="rect">
            <a:avLst/>
          </a:prstGeom>
        </p:spPr>
      </p:pic>
      <p:sp>
        <p:nvSpPr>
          <p:cNvPr id="4" name="文本框 3"/>
          <p:cNvSpPr txBox="1"/>
          <p:nvPr/>
        </p:nvSpPr>
        <p:spPr>
          <a:xfrm>
            <a:off x="1022350" y="1491615"/>
            <a:ext cx="9883775"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50000"/>
              </a:lnSpc>
            </a:pPr>
            <a:r>
              <a:rPr lang="zh-CN" altLang="zh-CN" sz="2400" b="1">
                <a:ea typeface="宋体" pitchFamily="2" charset="-122"/>
                <a:sym typeface="+mn-ea"/>
              </a:rPr>
              <a:t>【考纲解读】</a:t>
            </a:r>
            <a:endParaRPr lang="zh-CN" altLang="zh-CN" sz="2400" b="1">
              <a:ea typeface="宋体" pitchFamily="2" charset="-122"/>
            </a:endParaRPr>
          </a:p>
          <a:p>
            <a:pPr indent="0">
              <a:lnSpc>
                <a:spcPct val="150000"/>
              </a:lnSpc>
            </a:pPr>
            <a:r>
              <a:rPr lang="zh-CN" altLang="zh-CN" sz="2400">
                <a:solidFill>
                  <a:srgbClr val="000000"/>
                </a:solidFill>
                <a:ea typeface="宋体" pitchFamily="2" charset="-122"/>
                <a:sym typeface="+mn-ea"/>
              </a:rPr>
              <a:t>    </a:t>
            </a:r>
            <a:r>
              <a:rPr lang="zh-CN" altLang="en-US" sz="2400">
                <a:solidFill>
                  <a:srgbClr val="433F91"/>
                </a:solidFill>
                <a:latin typeface="黑体" charset="-122"/>
                <a:ea typeface="黑体" charset="-122"/>
                <a:cs typeface="黑体" panose="02010609060101010101" charset="-122"/>
                <a:sym typeface="+mn-ea"/>
              </a:rPr>
              <a:t>分析散文结构思路主要涉及分析综合能力，散文</a:t>
            </a:r>
            <a:r>
              <a:rPr lang="en-US" altLang="zh-CN" sz="2400">
                <a:solidFill>
                  <a:srgbClr val="433F91"/>
                </a:solidFill>
                <a:latin typeface="黑体" charset="-122"/>
                <a:ea typeface="黑体" charset="-122"/>
                <a:cs typeface="黑体" panose="02010609060101010101" charset="-122"/>
                <a:sym typeface="+mn-ea"/>
              </a:rPr>
              <a:t>“</a:t>
            </a:r>
            <a:r>
              <a:rPr lang="zh-CN" altLang="en-US" sz="2400">
                <a:solidFill>
                  <a:srgbClr val="433F91"/>
                </a:solidFill>
                <a:latin typeface="黑体" charset="-122"/>
                <a:ea typeface="黑体" charset="-122"/>
                <a:cs typeface="黑体" panose="02010609060101010101" charset="-122"/>
                <a:sym typeface="+mn-ea"/>
              </a:rPr>
              <a:t>形散神不散</a:t>
            </a:r>
            <a:r>
              <a:rPr lang="en-US" altLang="zh-CN" sz="2400">
                <a:solidFill>
                  <a:srgbClr val="433F91"/>
                </a:solidFill>
                <a:latin typeface="黑体" charset="-122"/>
                <a:ea typeface="黑体" charset="-122"/>
                <a:cs typeface="黑体" panose="02010609060101010101" charset="-122"/>
                <a:sym typeface="+mn-ea"/>
              </a:rPr>
              <a:t>”</a:t>
            </a:r>
            <a:r>
              <a:rPr lang="zh-CN" altLang="en-US" sz="2400">
                <a:solidFill>
                  <a:srgbClr val="433F91"/>
                </a:solidFill>
                <a:latin typeface="黑体" charset="-122"/>
                <a:ea typeface="黑体" charset="-122"/>
                <a:cs typeface="黑体" panose="02010609060101010101" charset="-122"/>
                <a:sym typeface="+mn-ea"/>
              </a:rPr>
              <a:t>的特点决定了我们只有首先梳理清楚作品结构思路，才能理解散文内容。</a:t>
            </a:r>
          </a:p>
          <a:p>
            <a:pPr indent="0"/>
            <a:endParaRPr lang="zh-CN" altLang="en-US" sz="2400">
              <a:sym typeface="+mn-ea"/>
            </a:endParaRPr>
          </a:p>
          <a:p>
            <a:pPr indent="0"/>
            <a:r>
              <a:rPr lang="zh-CN" altLang="en-US" sz="2400">
                <a:sym typeface="+mn-ea"/>
              </a:rPr>
              <a:t>分析综合C</a:t>
            </a:r>
            <a:endParaRPr lang="zh-CN" altLang="en-US" sz="2400"/>
          </a:p>
          <a:p>
            <a:pPr indent="0"/>
            <a:r>
              <a:rPr lang="zh-CN" altLang="en-US" sz="2400">
                <a:sym typeface="+mn-ea"/>
              </a:rPr>
              <a:t>　（1）分析作品结构，概括作品主题</a:t>
            </a:r>
            <a:endParaRPr lang="zh-CN" sz="2400" b="1">
              <a:solidFill>
                <a:srgbClr val="0070C0"/>
              </a:solidFill>
              <a:latin typeface="宋体" pitchFamily="2" charset="-122"/>
              <a:ea typeface="宋体" pitchFamily="2" charset="-122"/>
              <a:cs typeface="宋体" panose="02010600030101010101" pitchFamily="2" charset="-122"/>
              <a:sym typeface="+mn-ea"/>
            </a:endParaRPr>
          </a:p>
        </p:txBody>
      </p:sp>
      <p:sp>
        <p:nvSpPr>
          <p:cNvPr id="5" name="圆角矩形 4"/>
          <p:cNvSpPr/>
          <p:nvPr/>
        </p:nvSpPr>
        <p:spPr>
          <a:xfrm>
            <a:off x="4928870" y="99695"/>
            <a:ext cx="2334260" cy="664210"/>
          </a:xfrm>
          <a:prstGeom prst="roundRect">
            <a:avLst/>
          </a:prstGeom>
          <a:solidFill>
            <a:srgbClr val="28234B"/>
          </a:solidFill>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2451115"/>
              <a:satOff val="-3380"/>
              <a:lumOff val="-1278"/>
              <a:alphaOff val="0"/>
            </a:schemeClr>
          </a:fillRef>
          <a:effectRef idx="2">
            <a:schemeClr val="accent5">
              <a:hueOff val="-2451115"/>
              <a:satOff val="-3380"/>
              <a:lumOff val="-1278"/>
              <a:alphaOff val="0"/>
            </a:schemeClr>
          </a:effectRef>
          <a:fontRef idx="minor">
            <a:schemeClr val="lt1"/>
          </a:fontRef>
        </p:style>
        <p:txBody>
          <a:bodyPr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sz="2800" b="1">
                <a:solidFill>
                  <a:schemeClr val="bg1"/>
                </a:solidFill>
                <a:latin typeface="黑体" charset="-122"/>
                <a:ea typeface="黑体" charset="-122"/>
                <a:sym typeface="+mn-ea"/>
              </a:rPr>
              <a:t>讲</a:t>
            </a:r>
            <a:r>
              <a:rPr lang="zh-CN" altLang="en-US" sz="2800" b="1">
                <a:solidFill>
                  <a:schemeClr val="bg1"/>
                </a:solidFill>
                <a:latin typeface="黑体" charset="-122"/>
                <a:ea typeface="黑体" charset="-122"/>
                <a:sym typeface="+mn-ea"/>
              </a:rPr>
              <a:t>考纲考情</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8688070" y="1989455"/>
            <a:ext cx="3511550" cy="4967605"/>
          </a:xfrm>
          <a:prstGeom prst="rect">
            <a:avLst/>
          </a:prstGeom>
        </p:spPr>
      </p:pic>
      <p:sp>
        <p:nvSpPr>
          <p:cNvPr id="4" name="文本框 3"/>
          <p:cNvSpPr txBox="1"/>
          <p:nvPr/>
        </p:nvSpPr>
        <p:spPr>
          <a:xfrm>
            <a:off x="289560" y="936625"/>
            <a:ext cx="9011920"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50000"/>
              </a:lnSpc>
            </a:pPr>
            <a:r>
              <a:rPr lang="zh-CN" altLang="zh-CN" sz="2400">
                <a:solidFill>
                  <a:srgbClr val="FF0000"/>
                </a:solidFill>
                <a:ea typeface="宋体" pitchFamily="2" charset="-122"/>
                <a:sym typeface="+mn-ea"/>
              </a:rPr>
              <a:t>“语言建构与运用”：</a:t>
            </a:r>
            <a:r>
              <a:rPr lang="zh-CN" altLang="zh-CN" sz="2400">
                <a:solidFill>
                  <a:schemeClr val="tx1"/>
                </a:solidFill>
                <a:ea typeface="宋体" pitchFamily="2" charset="-122"/>
                <a:sym typeface="+mn-ea"/>
              </a:rPr>
              <a:t>理清散文的写作思路</a:t>
            </a:r>
            <a:r>
              <a:rPr lang="zh-CN" altLang="zh-CN" sz="2400">
                <a:solidFill>
                  <a:srgbClr val="000000"/>
                </a:solidFill>
                <a:ea typeface="宋体" pitchFamily="2" charset="-122"/>
                <a:sym typeface="+mn-ea"/>
              </a:rPr>
              <a:t>；</a:t>
            </a:r>
          </a:p>
          <a:p>
            <a:pPr indent="0">
              <a:lnSpc>
                <a:spcPct val="150000"/>
              </a:lnSpc>
            </a:pPr>
            <a:r>
              <a:rPr lang="zh-CN" altLang="zh-CN" sz="2400">
                <a:solidFill>
                  <a:srgbClr val="FF0000"/>
                </a:solidFill>
                <a:ea typeface="宋体" pitchFamily="2" charset="-122"/>
                <a:sym typeface="+mn-ea"/>
              </a:rPr>
              <a:t>“思维发展与提升”</a:t>
            </a:r>
            <a:r>
              <a:rPr lang="zh-CN" altLang="zh-CN" sz="2400">
                <a:solidFill>
                  <a:srgbClr val="000000"/>
                </a:solidFill>
                <a:ea typeface="宋体" pitchFamily="2" charset="-122"/>
                <a:sym typeface="+mn-ea"/>
              </a:rPr>
              <a:t>：理解散文围绕中心思想来选择组织材料的特点</a:t>
            </a:r>
            <a:r>
              <a:rPr lang="zh-CN" altLang="en-US" sz="2400">
                <a:solidFill>
                  <a:srgbClr val="000000"/>
                </a:solidFill>
                <a:ea typeface="宋体" pitchFamily="2" charset="-122"/>
                <a:sym typeface="+mn-ea"/>
              </a:rPr>
              <a:t>；</a:t>
            </a:r>
            <a:endParaRPr lang="zh-CN" altLang="zh-CN" sz="2400">
              <a:solidFill>
                <a:srgbClr val="000000"/>
              </a:solidFill>
              <a:ea typeface="宋体" pitchFamily="2" charset="-122"/>
              <a:sym typeface="+mn-ea"/>
            </a:endParaRPr>
          </a:p>
          <a:p>
            <a:pPr indent="0">
              <a:lnSpc>
                <a:spcPct val="150000"/>
              </a:lnSpc>
            </a:pPr>
            <a:r>
              <a:rPr lang="zh-CN" altLang="zh-CN" sz="2400">
                <a:solidFill>
                  <a:srgbClr val="FF0000"/>
                </a:solidFill>
                <a:ea typeface="宋体" pitchFamily="2" charset="-122"/>
                <a:sym typeface="+mn-ea"/>
              </a:rPr>
              <a:t>“审美鉴赏与创造”</a:t>
            </a:r>
            <a:r>
              <a:rPr lang="zh-CN" altLang="zh-CN" sz="2400">
                <a:solidFill>
                  <a:srgbClr val="000000"/>
                </a:solidFill>
                <a:ea typeface="宋体" pitchFamily="2" charset="-122"/>
                <a:sym typeface="+mn-ea"/>
              </a:rPr>
              <a:t>：通过对散文内容的赏析，获得审美体验和审美判断，提升审美情趣和审美品味，并在此过程中逐步掌握表现美、创造美的方法；</a:t>
            </a:r>
          </a:p>
          <a:p>
            <a:pPr indent="0">
              <a:lnSpc>
                <a:spcPct val="150000"/>
              </a:lnSpc>
            </a:pPr>
            <a:r>
              <a:rPr lang="zh-CN" altLang="zh-CN" sz="2400">
                <a:solidFill>
                  <a:srgbClr val="FF0000"/>
                </a:solidFill>
                <a:ea typeface="宋体" pitchFamily="2" charset="-122"/>
                <a:sym typeface="+mn-ea"/>
              </a:rPr>
              <a:t>“文化传承与理解”：</a:t>
            </a:r>
            <a:r>
              <a:rPr lang="zh-CN" altLang="zh-CN" sz="2400">
                <a:solidFill>
                  <a:srgbClr val="000000"/>
                </a:solidFill>
                <a:ea typeface="宋体" pitchFamily="2" charset="-122"/>
                <a:sym typeface="+mn-ea"/>
              </a:rPr>
              <a:t>阅读优秀的、经典的散文，传承中国传统文化。</a:t>
            </a:r>
          </a:p>
          <a:p>
            <a:pPr indent="0">
              <a:lnSpc>
                <a:spcPct val="150000"/>
              </a:lnSpc>
            </a:pPr>
            <a:r>
              <a:rPr lang="zh-CN" altLang="zh-CN" sz="2400">
                <a:solidFill>
                  <a:srgbClr val="000000"/>
                </a:solidFill>
                <a:ea typeface="宋体" pitchFamily="2" charset="-122"/>
                <a:sym typeface="+mn-ea"/>
              </a:rPr>
              <a:t>注意：考点和核心素养不是一一对应的关系，而是相互渗透、相互包含的。</a:t>
            </a:r>
            <a:endParaRPr lang="zh-CN" sz="2400" b="1">
              <a:solidFill>
                <a:srgbClr val="0070C0"/>
              </a:solidFill>
              <a:latin typeface="宋体" pitchFamily="2" charset="-122"/>
              <a:ea typeface="宋体" pitchFamily="2" charset="-122"/>
              <a:cs typeface="宋体" panose="02010600030101010101" pitchFamily="2" charset="-122"/>
              <a:sym typeface="+mn-ea"/>
            </a:endParaRPr>
          </a:p>
        </p:txBody>
      </p:sp>
      <p:sp>
        <p:nvSpPr>
          <p:cNvPr id="5" name="圆角矩形 4"/>
          <p:cNvSpPr/>
          <p:nvPr/>
        </p:nvSpPr>
        <p:spPr>
          <a:xfrm>
            <a:off x="4928870" y="99695"/>
            <a:ext cx="2334260" cy="664210"/>
          </a:xfrm>
          <a:prstGeom prst="roundRect">
            <a:avLst/>
          </a:prstGeom>
          <a:solidFill>
            <a:srgbClr val="28234B"/>
          </a:solidFill>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2451115"/>
              <a:satOff val="-3378"/>
              <a:lumOff val="-1276"/>
              <a:alphaOff val="0"/>
            </a:schemeClr>
          </a:fillRef>
          <a:effectRef idx="2">
            <a:schemeClr val="accent5">
              <a:hueOff val="-2451115"/>
              <a:satOff val="-3378"/>
              <a:lumOff val="-1276"/>
              <a:alphaOff val="0"/>
            </a:schemeClr>
          </a:effectRef>
          <a:fontRef idx="minor">
            <a:schemeClr val="lt1"/>
          </a:fontRef>
        </p:style>
        <p:txBody>
          <a:bodyPr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sz="2800" b="1">
                <a:solidFill>
                  <a:schemeClr val="bg1"/>
                </a:solidFill>
                <a:latin typeface="黑体" charset="-122"/>
                <a:ea typeface="黑体" charset="-122"/>
                <a:sym typeface="+mn-ea"/>
              </a:rPr>
              <a:t>讲</a:t>
            </a:r>
            <a:r>
              <a:rPr lang="zh-CN" altLang="en-US" sz="2800" b="1">
                <a:solidFill>
                  <a:schemeClr val="bg1"/>
                </a:solidFill>
                <a:latin typeface="黑体" charset="-122"/>
                <a:ea typeface="黑体" charset="-122"/>
                <a:sym typeface="+mn-ea"/>
              </a:rPr>
              <a:t>核心素养</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圆角矩形 4"/>
          <p:cNvSpPr/>
          <p:nvPr/>
        </p:nvSpPr>
        <p:spPr>
          <a:xfrm>
            <a:off x="4928870" y="67310"/>
            <a:ext cx="2334260" cy="664210"/>
          </a:xfrm>
          <a:prstGeom prst="roundRect">
            <a:avLst/>
          </a:prstGeom>
          <a:solidFill>
            <a:srgbClr val="28234B"/>
          </a:solidFill>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2451115"/>
              <a:satOff val="-3376"/>
              <a:lumOff val="-1274"/>
              <a:alphaOff val="0"/>
            </a:schemeClr>
          </a:fillRef>
          <a:effectRef idx="2">
            <a:schemeClr val="accent5">
              <a:hueOff val="-2451115"/>
              <a:satOff val="-3376"/>
              <a:lumOff val="-1274"/>
              <a:alphaOff val="0"/>
            </a:schemeClr>
          </a:effectRef>
          <a:fontRef idx="minor">
            <a:schemeClr val="lt1"/>
          </a:fontRef>
        </p:style>
        <p:txBody>
          <a:bodyPr anchor="ctr" anchorCtr="0"/>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sz="2800" b="1">
                <a:solidFill>
                  <a:schemeClr val="bg1"/>
                </a:solidFill>
                <a:latin typeface="黑体" charset="-122"/>
                <a:ea typeface="黑体" charset="-122"/>
                <a:sym typeface="+mn-ea"/>
              </a:rPr>
              <a:t>构</a:t>
            </a:r>
            <a:r>
              <a:rPr lang="zh-CN" altLang="en-US" sz="2800" b="1">
                <a:solidFill>
                  <a:schemeClr val="bg1"/>
                </a:solidFill>
                <a:latin typeface="黑体" charset="-122"/>
                <a:ea typeface="黑体" charset="-122"/>
                <a:sym typeface="+mn-ea"/>
              </a:rPr>
              <a:t>思维导图</a:t>
            </a:r>
          </a:p>
        </p:txBody>
      </p:sp>
      <p:pic>
        <p:nvPicPr>
          <p:cNvPr id="3" name="图片 2"/>
          <p:cNvPicPr>
            <a:picLocks noChangeAspect="1"/>
          </p:cNvPicPr>
          <p:nvPr>
            <p:custDataLst>
              <p:tags r:id="rId3"/>
            </p:custDataLst>
          </p:nvPr>
        </p:nvPicPr>
        <p:blipFill>
          <a:blip r:embed="rId2"/>
          <a:stretch>
            <a:fillRect/>
          </a:stretch>
        </p:blipFill>
        <p:spPr>
          <a:xfrm>
            <a:off x="0" y="880745"/>
            <a:ext cx="12192000" cy="509651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文本框 11"/>
          <p:cNvSpPr txBox="1"/>
          <p:nvPr/>
        </p:nvSpPr>
        <p:spPr>
          <a:xfrm>
            <a:off x="3284220" y="3649345"/>
            <a:ext cx="6924040"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a:solidFill>
                  <a:srgbClr val="212179"/>
                </a:solidFill>
                <a:latin typeface="黑体" charset="-122"/>
                <a:ea typeface="黑体" charset="-122"/>
                <a:cs typeface="黑体" panose="02010609060101010101" charset="-122"/>
                <a:sym typeface="+mn-ea"/>
              </a:rPr>
              <a:t>考点梳理</a:t>
            </a:r>
          </a:p>
        </p:txBody>
      </p:sp>
      <p:pic>
        <p:nvPicPr>
          <p:cNvPr id="2" name="图片 1"/>
          <p:cNvPicPr>
            <a:picLocks noChangeAspect="1"/>
          </p:cNvPicPr>
          <p:nvPr/>
        </p:nvPicPr>
        <p:blipFill>
          <a:blip r:embed="rId2"/>
          <a:srcRect t="-333" r="39677" b="70"/>
          <a:stretch>
            <a:fillRect/>
          </a:stretch>
        </p:blipFill>
        <p:spPr>
          <a:xfrm flipH="1" flipV="1">
            <a:off x="0" y="1034415"/>
            <a:ext cx="2894330" cy="4788535"/>
          </a:xfrm>
          <a:prstGeom prst="rect">
            <a:avLst/>
          </a:prstGeom>
        </p:spPr>
      </p:pic>
      <p:sp>
        <p:nvSpPr>
          <p:cNvPr id="5" name="圆角矩形 4"/>
          <p:cNvSpPr/>
          <p:nvPr/>
        </p:nvSpPr>
        <p:spPr>
          <a:xfrm>
            <a:off x="3398520" y="1845310"/>
            <a:ext cx="6696075" cy="3168015"/>
          </a:xfrm>
          <a:prstGeom prst="roundRect">
            <a:avLst/>
          </a:prstGeom>
          <a:noFill/>
          <a:ln>
            <a:solidFill>
              <a:srgbClr val="433F9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nvSpPr>
        <p:spPr>
          <a:xfrm>
            <a:off x="5805181" y="1946245"/>
            <a:ext cx="2223083" cy="156966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b="1">
                <a:solidFill>
                  <a:srgbClr val="212179"/>
                </a:solidFill>
                <a:latin typeface="微软雅黑" pitchFamily="34" charset="-122"/>
                <a:ea typeface="微软雅黑" pitchFamily="34" charset="-122"/>
                <a:cs typeface="黑体" panose="02010609060101010101" charset="-122"/>
                <a:sym typeface="+mn-ea"/>
              </a:rPr>
              <a:t>01</a:t>
            </a:r>
            <a:endParaRPr lang="zh-CN" altLang="en-US" sz="9600">
              <a:latin typeface="微软雅黑" pitchFamily="34" charset="-122"/>
              <a:ea typeface="微软雅黑" pitchFamily="3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457200" y="730885"/>
            <a:ext cx="11104880" cy="48926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b="1">
                <a:solidFill>
                  <a:srgbClr val="FF0000"/>
                </a:solidFill>
                <a:latin typeface="宋体" pitchFamily="2" charset="-122"/>
                <a:ea typeface="宋体" pitchFamily="2" charset="-122"/>
                <a:cs typeface="宋体" panose="02010600030101010101" pitchFamily="2" charset="-122"/>
              </a:rPr>
              <a:t>    </a:t>
            </a:r>
            <a:r>
              <a:rPr sz="2800" b="1">
                <a:solidFill>
                  <a:srgbClr val="FF0000"/>
                </a:solidFill>
                <a:highlight>
                  <a:srgbClr val="FFFF00"/>
                </a:highlight>
                <a:latin typeface="宋体" pitchFamily="2" charset="-122"/>
                <a:ea typeface="宋体" pitchFamily="2" charset="-122"/>
                <a:cs typeface="宋体" panose="02010600030101010101" pitchFamily="2" charset="-122"/>
              </a:rPr>
              <a:t>【题型1】行文思路分析</a:t>
            </a:r>
          </a:p>
          <a:p>
            <a:pPr>
              <a:lnSpc>
                <a:spcPct val="150000"/>
              </a:lnSpc>
            </a:pPr>
            <a:r>
              <a:rPr lang="en-US" sz="2000" b="1">
                <a:latin typeface="宋体" pitchFamily="2" charset="-122"/>
                <a:ea typeface="宋体" pitchFamily="2" charset="-122"/>
                <a:cs typeface="宋体" panose="02010600030101010101" pitchFamily="2" charset="-122"/>
              </a:rPr>
              <a:t>    </a:t>
            </a:r>
            <a:r>
              <a:rPr sz="2000" b="1">
                <a:latin typeface="宋体" pitchFamily="2" charset="-122"/>
                <a:ea typeface="宋体" pitchFamily="2" charset="-122"/>
                <a:cs typeface="宋体" panose="02010600030101010101" pitchFamily="2" charset="-122"/>
              </a:rPr>
              <a:t>行文思路是作者按照一定条理表达思想的路径、脉络，是作品的整体构思布局；行文思路分析就是梳理分析作者的这一构思布局。高考考查行文思路分析题的侧重点在“梳理”上，又有两种考法：一是直接考查(即明考型)，梳理行文思路；二是间接考查(即暗考型)，梳理人物心理(感情)变化。</a:t>
            </a:r>
          </a:p>
          <a:p>
            <a:pPr>
              <a:lnSpc>
                <a:spcPct val="150000"/>
              </a:lnSpc>
            </a:pPr>
            <a:r>
              <a:rPr sz="2000" b="1">
                <a:solidFill>
                  <a:srgbClr val="FF0000"/>
                </a:solidFill>
                <a:latin typeface="宋体" pitchFamily="2" charset="-122"/>
                <a:ea typeface="宋体" pitchFamily="2" charset="-122"/>
                <a:cs typeface="宋体" panose="02010600030101010101" pitchFamily="2" charset="-122"/>
              </a:rPr>
              <a:t>1．把握结构思路的技巧：</a:t>
            </a:r>
          </a:p>
          <a:p>
            <a:pPr>
              <a:lnSpc>
                <a:spcPct val="150000"/>
              </a:lnSpc>
            </a:pPr>
            <a:r>
              <a:rPr sz="2000" b="1">
                <a:latin typeface="宋体" pitchFamily="2" charset="-122"/>
                <a:ea typeface="宋体" pitchFamily="2" charset="-122"/>
                <a:cs typeface="宋体" panose="02010600030101010101" pitchFamily="2" charset="-122"/>
              </a:rPr>
              <a:t>（1）明确文体，把握全貌。通过阅读，把握散文内容，是写人叙事、写景状物，还是阐发哲理，概括文章主要叙述了什么事情或者谈的是什么问题，不同的文章类型，行文思路应该有所不同。</a:t>
            </a:r>
          </a:p>
          <a:p>
            <a:pPr>
              <a:lnSpc>
                <a:spcPct val="150000"/>
              </a:lnSpc>
            </a:pPr>
            <a:r>
              <a:rPr sz="2000" b="1">
                <a:latin typeface="宋体" pitchFamily="2" charset="-122"/>
                <a:ea typeface="宋体" pitchFamily="2" charset="-122"/>
                <a:cs typeface="宋体" panose="02010600030101010101" pitchFamily="2" charset="-122"/>
              </a:rPr>
              <a:t>（2）圈点勾画，抓关键词。在阅读过程中，要特别关注文章的开头、结尾，每一段的起始句、收束句，这些地方往往被作者安排上中心句，以起到道听总领或收束内容的作用。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543560" y="1721485"/>
            <a:ext cx="11104880" cy="28613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400" b="1">
                <a:latin typeface="宋体" pitchFamily="2" charset="-122"/>
                <a:ea typeface="宋体" pitchFamily="2" charset="-122"/>
                <a:cs typeface="宋体" panose="02010600030101010101" pitchFamily="2" charset="-122"/>
              </a:rPr>
              <a:t>（3）标示段意，显示脉络。找出中心句。或用一句简明扼要的话标示出文段的段意。这样做的目的是把成百上千字的文章浓缩成几句话，显露出文章内在的脉络。</a:t>
            </a:r>
          </a:p>
          <a:p>
            <a:pPr>
              <a:lnSpc>
                <a:spcPct val="150000"/>
              </a:lnSpc>
            </a:pPr>
            <a:r>
              <a:rPr sz="2400" b="1">
                <a:latin typeface="宋体" pitchFamily="2" charset="-122"/>
                <a:ea typeface="宋体" pitchFamily="2" charset="-122"/>
                <a:cs typeface="宋体" panose="02010600030101010101" pitchFamily="2" charset="-122"/>
              </a:rPr>
              <a:t>（4）理清思路，把握结构。分析段落之间的内在联系，划分文章层次。重视具有前后衔接、勾连、照应作用的语言标志；重视有区分层次作用的标点符号，如分号、冒号、句号等。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543560" y="730885"/>
            <a:ext cx="11104880" cy="51695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000" b="1">
                <a:solidFill>
                  <a:srgbClr val="FF0000"/>
                </a:solidFill>
                <a:latin typeface="宋体" pitchFamily="2" charset="-122"/>
                <a:ea typeface="宋体" pitchFamily="2" charset="-122"/>
                <a:cs typeface="宋体" panose="02010600030101010101" pitchFamily="2" charset="-122"/>
              </a:rPr>
              <a:t>2．解答结构思路题的步骤：</a:t>
            </a:r>
          </a:p>
          <a:p>
            <a:pPr>
              <a:lnSpc>
                <a:spcPct val="150000"/>
              </a:lnSpc>
            </a:pPr>
            <a:r>
              <a:rPr sz="2000" b="1">
                <a:latin typeface="宋体" pitchFamily="2" charset="-122"/>
                <a:ea typeface="宋体" pitchFamily="2" charset="-122"/>
                <a:cs typeface="宋体" panose="02010600030101010101" pitchFamily="2" charset="-122"/>
              </a:rPr>
              <a:t>第一步：审清题干，把握要求</a:t>
            </a:r>
          </a:p>
          <a:p>
            <a:pPr>
              <a:lnSpc>
                <a:spcPct val="150000"/>
              </a:lnSpc>
            </a:pPr>
            <a:r>
              <a:rPr sz="2000" b="1">
                <a:latin typeface="宋体" pitchFamily="2" charset="-122"/>
                <a:ea typeface="宋体" pitchFamily="2" charset="-122"/>
                <a:cs typeface="宋体" panose="02010600030101010101" pitchFamily="2" charset="-122"/>
              </a:rPr>
              <a:t>根据题干中的关键词，确认题目是要求直接梳理行文思路，还是要求梳理人物心理(感情)变化。</a:t>
            </a:r>
          </a:p>
          <a:p>
            <a:pPr>
              <a:lnSpc>
                <a:spcPct val="150000"/>
              </a:lnSpc>
            </a:pPr>
            <a:r>
              <a:rPr sz="2000" b="1">
                <a:latin typeface="宋体" pitchFamily="2" charset="-122"/>
                <a:ea typeface="宋体" pitchFamily="2" charset="-122"/>
                <a:cs typeface="宋体" panose="02010600030101010101" pitchFamily="2" charset="-122"/>
              </a:rPr>
              <a:t>第二步：通读全文，梳理结构</a:t>
            </a:r>
          </a:p>
          <a:p>
            <a:pPr>
              <a:lnSpc>
                <a:spcPct val="150000"/>
              </a:lnSpc>
            </a:pPr>
            <a:r>
              <a:rPr sz="2000" b="1">
                <a:latin typeface="宋体" pitchFamily="2" charset="-122"/>
                <a:ea typeface="宋体" pitchFamily="2" charset="-122"/>
                <a:cs typeface="宋体" panose="02010600030101010101" pitchFamily="2" charset="-122"/>
              </a:rPr>
              <a:t>要根据题目要求和文本具体内容，或侧重划分层次，或侧重找寻线索，或侧重梳理心理(感情)变化。梳理时要注意勾画圈点关键词或关键句，尤其是梳理心理(感情)变化，更要注意提炼出“心理词(感情词)”。</a:t>
            </a:r>
          </a:p>
          <a:p>
            <a:pPr>
              <a:lnSpc>
                <a:spcPct val="150000"/>
              </a:lnSpc>
            </a:pPr>
            <a:r>
              <a:rPr sz="2000" b="1">
                <a:latin typeface="宋体" pitchFamily="2" charset="-122"/>
                <a:ea typeface="宋体" pitchFamily="2" charset="-122"/>
                <a:cs typeface="宋体" panose="02010600030101010101" pitchFamily="2" charset="-122"/>
              </a:rPr>
              <a:t>第三步：分条陈述，规范作答</a:t>
            </a:r>
          </a:p>
          <a:p>
            <a:pPr>
              <a:lnSpc>
                <a:spcPct val="150000"/>
              </a:lnSpc>
            </a:pPr>
            <a:r>
              <a:rPr sz="2000" b="1">
                <a:latin typeface="宋体" pitchFamily="2" charset="-122"/>
                <a:ea typeface="宋体" pitchFamily="2" charset="-122"/>
                <a:cs typeface="宋体" panose="02010600030101010101" pitchFamily="2" charset="-122"/>
              </a:rPr>
              <a:t>模式一(采用表次序的词语表述)：文章围绕×××(线索)，首先写了×××，其次写了×××，最后写了×××。</a:t>
            </a:r>
          </a:p>
          <a:p>
            <a:pPr>
              <a:lnSpc>
                <a:spcPct val="150000"/>
              </a:lnSpc>
            </a:pPr>
            <a:r>
              <a:rPr sz="2000" b="1">
                <a:latin typeface="宋体" pitchFamily="2" charset="-122"/>
                <a:ea typeface="宋体" pitchFamily="2" charset="-122"/>
                <a:cs typeface="宋体" panose="02010600030101010101" pitchFamily="2" charset="-122"/>
              </a:rPr>
              <a:t>模式二(采用分条表述)：①写×××；②写×××；③写×××；④全文整体上写×××。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793115" y="511175"/>
            <a:ext cx="10606405" cy="40614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latin typeface="宋体" pitchFamily="2" charset="-122"/>
                <a:ea typeface="宋体" pitchFamily="2" charset="-122"/>
                <a:cs typeface="宋体" panose="02010600030101010101" pitchFamily="2" charset="-122"/>
              </a:rPr>
              <a:t>   </a:t>
            </a:r>
            <a:r>
              <a:rPr sz="2800" b="1">
                <a:solidFill>
                  <a:srgbClr val="FF0000"/>
                </a:solidFill>
                <a:highlight>
                  <a:srgbClr val="FFFF00"/>
                </a:highlight>
                <a:latin typeface="宋体" pitchFamily="2" charset="-122"/>
                <a:ea typeface="宋体" pitchFamily="2" charset="-122"/>
                <a:cs typeface="宋体" panose="02010600030101010101" pitchFamily="2" charset="-122"/>
              </a:rPr>
              <a:t>【题型2】线索作用分析</a:t>
            </a:r>
          </a:p>
          <a:p>
            <a:pPr>
              <a:lnSpc>
                <a:spcPct val="150000"/>
              </a:lnSpc>
            </a:pPr>
            <a:r>
              <a:rPr lang="en-US" sz="2400" b="1">
                <a:latin typeface="宋体" pitchFamily="2" charset="-122"/>
                <a:ea typeface="宋体" pitchFamily="2" charset="-122"/>
                <a:cs typeface="宋体" panose="02010600030101010101" pitchFamily="2" charset="-122"/>
              </a:rPr>
              <a:t>    </a:t>
            </a:r>
            <a:r>
              <a:rPr sz="2400" b="1">
                <a:latin typeface="宋体" pitchFamily="2" charset="-122"/>
                <a:ea typeface="宋体" pitchFamily="2" charset="-122"/>
                <a:cs typeface="宋体" panose="02010600030101010101" pitchFamily="2" charset="-122"/>
              </a:rPr>
              <a:t>行文思路是作者写作时为了深化和表达其思想感情而遵循的思维活动的线路，回答的是先写什么、后写什么的问题；而线索则是文章前后内容中都有的某个共同的东西，回答的是围绕什么展开的问题。</a:t>
            </a:r>
          </a:p>
          <a:p>
            <a:pPr>
              <a:lnSpc>
                <a:spcPct val="150000"/>
              </a:lnSpc>
            </a:pPr>
            <a:r>
              <a:rPr lang="en-US" sz="2400" b="1">
                <a:latin typeface="宋体" pitchFamily="2" charset="-122"/>
                <a:ea typeface="宋体" pitchFamily="2" charset="-122"/>
                <a:cs typeface="宋体" panose="02010600030101010101" pitchFamily="2" charset="-122"/>
              </a:rPr>
              <a:t>    </a:t>
            </a:r>
            <a:r>
              <a:rPr sz="2400" b="1">
                <a:latin typeface="宋体" pitchFamily="2" charset="-122"/>
                <a:ea typeface="宋体" pitchFamily="2" charset="-122"/>
                <a:cs typeface="宋体" panose="02010600030101010101" pitchFamily="2" charset="-122"/>
              </a:rPr>
              <a:t>虽然在“行文思路分析题”中已涉及线索，但这种涉及只是将线索作为解题的一种手段，围绕线索去梳理行文思路，并不是考查线索本身；而高考却常就散文线索自身方面设题，考查的重点往往是线索的作用。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603885" y="494665"/>
            <a:ext cx="10983595"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000" b="1">
                <a:latin typeface="宋体" pitchFamily="2" charset="-122"/>
                <a:ea typeface="宋体" pitchFamily="2" charset="-122"/>
                <a:cs typeface="宋体" panose="02010600030101010101" pitchFamily="2" charset="-122"/>
              </a:rPr>
              <a:t>线索作用分析题的解题步骤：</a:t>
            </a:r>
          </a:p>
          <a:p>
            <a:pPr>
              <a:lnSpc>
                <a:spcPct val="150000"/>
              </a:lnSpc>
            </a:pPr>
            <a:r>
              <a:rPr sz="2000" b="1">
                <a:solidFill>
                  <a:srgbClr val="FF0000"/>
                </a:solidFill>
                <a:latin typeface="宋体" pitchFamily="2" charset="-122"/>
                <a:ea typeface="宋体" pitchFamily="2" charset="-122"/>
                <a:cs typeface="宋体" panose="02010600030101010101" pitchFamily="2" charset="-122"/>
              </a:rPr>
              <a:t>第一步：找出并点明文章的线索</a:t>
            </a:r>
          </a:p>
          <a:p>
            <a:pPr>
              <a:lnSpc>
                <a:spcPct val="150000"/>
              </a:lnSpc>
            </a:pPr>
            <a:r>
              <a:rPr sz="2000" b="1">
                <a:latin typeface="宋体" pitchFamily="2" charset="-122"/>
                <a:ea typeface="宋体" pitchFamily="2" charset="-122"/>
                <a:cs typeface="宋体" panose="02010600030101010101" pitchFamily="2" charset="-122"/>
              </a:rPr>
              <a:t>找线索时注意以下三点：</a:t>
            </a:r>
          </a:p>
          <a:p>
            <a:pPr>
              <a:lnSpc>
                <a:spcPct val="150000"/>
              </a:lnSpc>
            </a:pPr>
            <a:r>
              <a:rPr sz="2000" b="1">
                <a:latin typeface="宋体" pitchFamily="2" charset="-122"/>
                <a:ea typeface="宋体" pitchFamily="2" charset="-122"/>
                <a:cs typeface="宋体" panose="02010600030101010101" pitchFamily="2" charset="-122"/>
              </a:rPr>
              <a:t>①区分散文类别，找准线索</a:t>
            </a:r>
          </a:p>
          <a:p>
            <a:pPr>
              <a:lnSpc>
                <a:spcPct val="150000"/>
              </a:lnSpc>
            </a:pPr>
            <a:r>
              <a:rPr sz="2000" b="1">
                <a:latin typeface="宋体" pitchFamily="2" charset="-122"/>
                <a:ea typeface="宋体" pitchFamily="2" charset="-122"/>
                <a:cs typeface="宋体" panose="02010600030101010101" pitchFamily="2" charset="-122"/>
              </a:rPr>
              <a:t>以物喻人的散文一般以作者对“物”的理解或情感为线索，写景散文一般以游踪或某一景物为线索，叙事记人散文一般以事情发生、发展的过程或与人物交往的过程为线索，抒情散文往往以感情变化为线索。阅读时抓住线索有助于把握文章的主旨。</a:t>
            </a:r>
          </a:p>
          <a:p>
            <a:pPr>
              <a:lnSpc>
                <a:spcPct val="150000"/>
              </a:lnSpc>
            </a:pPr>
            <a:r>
              <a:rPr sz="2000" b="1">
                <a:latin typeface="宋体" pitchFamily="2" charset="-122"/>
                <a:ea typeface="宋体" pitchFamily="2" charset="-122"/>
                <a:cs typeface="宋体" panose="02010600030101010101" pitchFamily="2" charset="-122"/>
              </a:rPr>
              <a:t>②标题显线索</a:t>
            </a:r>
          </a:p>
          <a:p>
            <a:pPr>
              <a:lnSpc>
                <a:spcPct val="150000"/>
              </a:lnSpc>
            </a:pPr>
            <a:r>
              <a:rPr sz="2000" b="1">
                <a:latin typeface="宋体" pitchFamily="2" charset="-122"/>
                <a:ea typeface="宋体" pitchFamily="2" charset="-122"/>
                <a:cs typeface="宋体" panose="02010600030101010101" pitchFamily="2" charset="-122"/>
              </a:rPr>
              <a:t>注意文章标题(有的标题本身就是线索，或者直接显示线索)。</a:t>
            </a:r>
          </a:p>
          <a:p>
            <a:pPr>
              <a:lnSpc>
                <a:spcPct val="150000"/>
              </a:lnSpc>
            </a:pPr>
            <a:r>
              <a:rPr sz="2000" b="1">
                <a:latin typeface="宋体" pitchFamily="2" charset="-122"/>
                <a:ea typeface="宋体" pitchFamily="2" charset="-122"/>
                <a:cs typeface="宋体" panose="02010600030101010101" pitchFamily="2" charset="-122"/>
              </a:rPr>
              <a:t>③反复出现的语句</a:t>
            </a:r>
          </a:p>
          <a:p>
            <a:pPr>
              <a:lnSpc>
                <a:spcPct val="150000"/>
              </a:lnSpc>
            </a:pPr>
            <a:r>
              <a:rPr sz="2000" b="1">
                <a:latin typeface="宋体" pitchFamily="2" charset="-122"/>
                <a:ea typeface="宋体" pitchFamily="2" charset="-122"/>
                <a:cs typeface="宋体" panose="02010600030101010101" pitchFamily="2" charset="-122"/>
              </a:rPr>
              <a:t>注意文中反复出现的词语、句子。还要特别注意文中的议论、抒情部分，因为散文中的“情”，通常紧扣线索，或者显示线索。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741680" y="672465"/>
            <a:ext cx="10983595" cy="45231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400" b="1">
                <a:solidFill>
                  <a:srgbClr val="FF0000"/>
                </a:solidFill>
                <a:latin typeface="宋体" pitchFamily="2" charset="-122"/>
                <a:ea typeface="宋体" pitchFamily="2" charset="-122"/>
                <a:cs typeface="宋体" panose="02010600030101010101" pitchFamily="2" charset="-122"/>
              </a:rPr>
              <a:t>第二步：分析线索的作用</a:t>
            </a:r>
          </a:p>
          <a:p>
            <a:pPr>
              <a:lnSpc>
                <a:spcPct val="150000"/>
              </a:lnSpc>
            </a:pPr>
            <a:r>
              <a:rPr sz="2400" b="1">
                <a:latin typeface="宋体" pitchFamily="2" charset="-122"/>
                <a:ea typeface="宋体" pitchFamily="2" charset="-122"/>
                <a:cs typeface="宋体" panose="02010600030101010101" pitchFamily="2" charset="-122"/>
              </a:rPr>
              <a:t>1．结构方面的作用</a:t>
            </a:r>
          </a:p>
          <a:p>
            <a:pPr>
              <a:lnSpc>
                <a:spcPct val="150000"/>
              </a:lnSpc>
            </a:pPr>
            <a:r>
              <a:rPr sz="2400" b="1">
                <a:latin typeface="宋体" pitchFamily="2" charset="-122"/>
                <a:ea typeface="宋体" pitchFamily="2" charset="-122"/>
                <a:cs typeface="宋体" panose="02010600030101010101" pitchFamily="2" charset="-122"/>
              </a:rPr>
              <a:t>(1)组织材料，贯串全文。(2)使结构清晰，情节集中。(3)使行文富于变化。</a:t>
            </a:r>
          </a:p>
          <a:p>
            <a:pPr>
              <a:lnSpc>
                <a:spcPct val="150000"/>
              </a:lnSpc>
            </a:pPr>
            <a:r>
              <a:rPr sz="2400" b="1">
                <a:latin typeface="宋体" pitchFamily="2" charset="-122"/>
                <a:ea typeface="宋体" pitchFamily="2" charset="-122"/>
                <a:cs typeface="宋体" panose="02010600030101010101" pitchFamily="2" charset="-122"/>
              </a:rPr>
              <a:t>2．内容方面的作用</a:t>
            </a:r>
          </a:p>
          <a:p>
            <a:pPr>
              <a:lnSpc>
                <a:spcPct val="150000"/>
              </a:lnSpc>
            </a:pPr>
            <a:r>
              <a:rPr sz="2400" b="1">
                <a:latin typeface="宋体" pitchFamily="2" charset="-122"/>
                <a:ea typeface="宋体" pitchFamily="2" charset="-122"/>
                <a:cs typeface="宋体" panose="02010600030101010101" pitchFamily="2" charset="-122"/>
              </a:rPr>
              <a:t>(1)表达某种情感或思想。(2)揭示主题。(3)呈现某种情景或状态。</a:t>
            </a:r>
          </a:p>
          <a:p>
            <a:pPr>
              <a:lnSpc>
                <a:spcPct val="150000"/>
              </a:lnSpc>
            </a:pPr>
            <a:r>
              <a:rPr sz="2400" b="1">
                <a:latin typeface="宋体" pitchFamily="2" charset="-122"/>
                <a:ea typeface="宋体" pitchFamily="2" charset="-122"/>
                <a:cs typeface="宋体" panose="02010600030101010101" pitchFamily="2" charset="-122"/>
              </a:rPr>
              <a:t>【特别提示】　要注意区分不同性质的线索的不同作用，如物象线索有象征、呼应作用，情感线索有使情感浓厚、不断深化的作用等。</a:t>
            </a:r>
          </a:p>
          <a:p>
            <a:pPr>
              <a:lnSpc>
                <a:spcPct val="150000"/>
              </a:lnSpc>
            </a:pPr>
            <a:endParaRPr sz="2400" b="1">
              <a:latin typeface="宋体" pitchFamily="2" charset="-122"/>
              <a:ea typeface="宋体" pitchFamily="2" charset="-122"/>
              <a:cs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642620" y="26035"/>
            <a:ext cx="11176635" cy="6831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latin typeface="宋体" pitchFamily="2" charset="-122"/>
                <a:ea typeface="宋体" pitchFamily="2" charset="-122"/>
                <a:cs typeface="宋体" panose="02010600030101010101" pitchFamily="2" charset="-122"/>
              </a:rPr>
              <a:t>   </a:t>
            </a:r>
            <a:r>
              <a:rPr sz="2800" b="1">
                <a:solidFill>
                  <a:srgbClr val="FF0000"/>
                </a:solidFill>
                <a:highlight>
                  <a:srgbClr val="FFFF00"/>
                </a:highlight>
                <a:latin typeface="宋体" pitchFamily="2" charset="-122"/>
                <a:ea typeface="宋体" pitchFamily="2" charset="-122"/>
                <a:cs typeface="宋体" panose="02010600030101010101" pitchFamily="2" charset="-122"/>
              </a:rPr>
              <a:t>【题型</a:t>
            </a:r>
            <a:r>
              <a:rPr lang="en-US" sz="2800" b="1">
                <a:solidFill>
                  <a:srgbClr val="FF0000"/>
                </a:solidFill>
                <a:highlight>
                  <a:srgbClr val="FFFF00"/>
                </a:highlight>
                <a:latin typeface="宋体" pitchFamily="2" charset="-122"/>
                <a:ea typeface="宋体" pitchFamily="2" charset="-122"/>
                <a:cs typeface="宋体" panose="02010600030101010101" pitchFamily="2" charset="-122"/>
              </a:rPr>
              <a:t>3</a:t>
            </a:r>
            <a:r>
              <a:rPr sz="2800" b="1">
                <a:solidFill>
                  <a:srgbClr val="FF0000"/>
                </a:solidFill>
                <a:highlight>
                  <a:srgbClr val="FFFF00"/>
                </a:highlight>
                <a:latin typeface="宋体" pitchFamily="2" charset="-122"/>
                <a:ea typeface="宋体" pitchFamily="2" charset="-122"/>
                <a:cs typeface="宋体" panose="02010600030101010101" pitchFamily="2" charset="-122"/>
              </a:rPr>
              <a:t>】句段作用分析</a:t>
            </a:r>
          </a:p>
          <a:p>
            <a:pPr>
              <a:lnSpc>
                <a:spcPct val="150000"/>
              </a:lnSpc>
            </a:pPr>
            <a:r>
              <a:rPr lang="en-US" sz="2400" b="1">
                <a:latin typeface="宋体" pitchFamily="2" charset="-122"/>
                <a:ea typeface="宋体" pitchFamily="2" charset="-122"/>
                <a:cs typeface="宋体" panose="02010600030101010101" pitchFamily="2" charset="-122"/>
              </a:rPr>
              <a:t>    </a:t>
            </a:r>
            <a:r>
              <a:rPr sz="2400" b="1">
                <a:latin typeface="宋体" pitchFamily="2" charset="-122"/>
                <a:ea typeface="宋体" pitchFamily="2" charset="-122"/>
                <a:cs typeface="宋体" panose="02010600030101010101" pitchFamily="2" charset="-122"/>
              </a:rPr>
              <a:t>句段作用分析就是选择“牵一发而动全身”的句子或段落，分析其在全篇结构思路中的作用，这些句段往往是全文行文思路上的重点句子或段落，它们在结构上、内容上有特殊作用，表达上富有特色。</a:t>
            </a:r>
          </a:p>
          <a:p>
            <a:pPr>
              <a:lnSpc>
                <a:spcPct val="150000"/>
              </a:lnSpc>
            </a:pPr>
            <a:r>
              <a:rPr sz="2400" b="1">
                <a:solidFill>
                  <a:srgbClr val="FF0000"/>
                </a:solidFill>
                <a:latin typeface="宋体" pitchFamily="2" charset="-122"/>
                <a:ea typeface="宋体" pitchFamily="2" charset="-122"/>
                <a:cs typeface="宋体" panose="02010600030101010101" pitchFamily="2" charset="-122"/>
              </a:rPr>
              <a:t>1．常考句段的作用</a:t>
            </a:r>
          </a:p>
          <a:p>
            <a:pPr>
              <a:lnSpc>
                <a:spcPct val="150000"/>
              </a:lnSpc>
            </a:pPr>
            <a:r>
              <a:rPr sz="2400" b="1">
                <a:latin typeface="宋体" pitchFamily="2" charset="-122"/>
                <a:ea typeface="宋体" pitchFamily="2" charset="-122"/>
                <a:cs typeface="宋体" panose="02010600030101010101" pitchFamily="2" charset="-122"/>
              </a:rPr>
              <a:t>（1）开篇</a:t>
            </a:r>
          </a:p>
          <a:p>
            <a:pPr>
              <a:lnSpc>
                <a:spcPct val="150000"/>
              </a:lnSpc>
            </a:pPr>
            <a:r>
              <a:rPr sz="2400" b="1">
                <a:latin typeface="宋体" pitchFamily="2" charset="-122"/>
                <a:ea typeface="宋体" pitchFamily="2" charset="-122"/>
                <a:cs typeface="宋体" panose="02010600030101010101" pitchFamily="2" charset="-122"/>
              </a:rPr>
              <a:t>①开篇点题，往往是总领全文，点明主旨，或表达与主旨相关的某种情感(奠定感情基调)。②开篇不点题，那么，开头句段的作用就是开启(引出)下文，或与下文形成对照，或为下文做铺垫。③开篇描写景物，那么，首段的作用，从结构上看，它可能是铺垫；从景物描写上看，作用是衬托、勾勒环境、提供背景、营造(渲染)某种氛围等。④开篇设置悬念，吸引读者。⑤开篇抒情，引起读者共鸣；抑扬开篇，强化读者印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6" name="文本框 5"/>
          <p:cNvSpPr txBox="1"/>
          <p:nvPr/>
        </p:nvSpPr>
        <p:spPr>
          <a:xfrm>
            <a:off x="929005" y="59055"/>
            <a:ext cx="11104880" cy="67392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400" b="1">
                <a:latin typeface="宋体" pitchFamily="2" charset="-122"/>
                <a:ea typeface="宋体" pitchFamily="2" charset="-122"/>
                <a:cs typeface="宋体" panose="02010600030101010101" pitchFamily="2" charset="-122"/>
              </a:rPr>
              <a:t>（2）中间</a:t>
            </a:r>
          </a:p>
          <a:p>
            <a:pPr>
              <a:lnSpc>
                <a:spcPct val="150000"/>
              </a:lnSpc>
            </a:pPr>
            <a:r>
              <a:rPr sz="2400" b="1">
                <a:latin typeface="宋体" pitchFamily="2" charset="-122"/>
                <a:ea typeface="宋体" pitchFamily="2" charset="-122"/>
                <a:cs typeface="宋体" panose="02010600030101010101" pitchFamily="2" charset="-122"/>
              </a:rPr>
              <a:t>①结构上承上启下(总结上文，领起下文)，起过渡作用。②内容上扩展思路，丰富内涵(由写景转向抒情、由叙述转向议论、由正面转向反面等)。</a:t>
            </a:r>
          </a:p>
          <a:p>
            <a:pPr>
              <a:lnSpc>
                <a:spcPct val="150000"/>
              </a:lnSpc>
            </a:pPr>
            <a:r>
              <a:rPr sz="2400" b="1">
                <a:latin typeface="宋体" pitchFamily="2" charset="-122"/>
                <a:ea typeface="宋体" pitchFamily="2" charset="-122"/>
                <a:cs typeface="宋体" panose="02010600030101010101" pitchFamily="2" charset="-122"/>
              </a:rPr>
              <a:t>（3）结尾</a:t>
            </a:r>
          </a:p>
          <a:p>
            <a:pPr>
              <a:lnSpc>
                <a:spcPct val="150000"/>
              </a:lnSpc>
            </a:pPr>
            <a:r>
              <a:rPr sz="2400" b="1">
                <a:latin typeface="宋体" pitchFamily="2" charset="-122"/>
                <a:ea typeface="宋体" pitchFamily="2" charset="-122"/>
                <a:cs typeface="宋体" panose="02010600030101010101" pitchFamily="2" charset="-122"/>
              </a:rPr>
              <a:t>①篇末点题，卒章显志。②升华情感，深化主题。③照应前文，结构严谨。④发人深思，意蕴深远(给读者留下思考、回味的空间)。</a:t>
            </a:r>
          </a:p>
          <a:p>
            <a:pPr>
              <a:lnSpc>
                <a:spcPct val="150000"/>
              </a:lnSpc>
            </a:pPr>
            <a:r>
              <a:rPr sz="2400" b="1">
                <a:latin typeface="宋体" pitchFamily="2" charset="-122"/>
                <a:ea typeface="宋体" pitchFamily="2" charset="-122"/>
                <a:cs typeface="宋体" panose="02010600030101010101" pitchFamily="2" charset="-122"/>
              </a:rPr>
              <a:t>（4）插入段</a:t>
            </a:r>
          </a:p>
          <a:p>
            <a:pPr>
              <a:lnSpc>
                <a:spcPct val="150000"/>
              </a:lnSpc>
            </a:pPr>
            <a:r>
              <a:rPr sz="2400" b="1">
                <a:latin typeface="宋体" pitchFamily="2" charset="-122"/>
                <a:ea typeface="宋体" pitchFamily="2" charset="-122"/>
                <a:cs typeface="宋体" panose="02010600030101010101" pitchFamily="2" charset="-122"/>
              </a:rPr>
              <a:t>①与上下文构成虚实相映、正反对照、层进烘托、总分印证关系。②对全文中心起强化、突出作用。③在结构上宕开一笔，形成波澜。</a:t>
            </a:r>
          </a:p>
          <a:p>
            <a:pPr>
              <a:lnSpc>
                <a:spcPct val="150000"/>
              </a:lnSpc>
            </a:pPr>
            <a:r>
              <a:rPr sz="2400" b="1">
                <a:latin typeface="宋体" pitchFamily="2" charset="-122"/>
                <a:ea typeface="宋体" pitchFamily="2" charset="-122"/>
                <a:cs typeface="宋体" panose="02010600030101010101" pitchFamily="2" charset="-122"/>
              </a:rPr>
              <a:t>（5）反复出现的句子</a:t>
            </a:r>
          </a:p>
          <a:p>
            <a:pPr>
              <a:lnSpc>
                <a:spcPct val="150000"/>
              </a:lnSpc>
            </a:pPr>
            <a:r>
              <a:rPr sz="2400" b="1">
                <a:latin typeface="宋体" pitchFamily="2" charset="-122"/>
                <a:ea typeface="宋体" pitchFamily="2" charset="-122"/>
                <a:cs typeface="宋体" panose="02010600030101010101" pitchFamily="2" charset="-122"/>
              </a:rPr>
              <a:t>①在内容上，有突出内容(主旨)、强化感情等作用。②在结构上，有交代线索、前后呼应等作用。③在表达上，有强化或一唱三叹之效。</a:t>
            </a:r>
          </a:p>
        </p:txBody>
      </p:sp>
      <p:pic>
        <p:nvPicPr>
          <p:cNvPr id="9" name="图片 8"/>
          <p:cNvPicPr/>
          <p:nvPr/>
        </p:nvPicPr>
        <p:blipFill>
          <a:blip r:embed="rId2"/>
          <a:stretch>
            <a:fillRect/>
          </a:stretch>
        </p:blipFill>
        <p:spPr>
          <a:xfrm>
            <a:off x="3556000" y="3552190"/>
            <a:ext cx="6350" cy="6350"/>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543560" y="613410"/>
            <a:ext cx="11104880" cy="5631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solidFill>
                  <a:srgbClr val="FF0000"/>
                </a:solidFill>
                <a:latin typeface="宋体" pitchFamily="2" charset="-122"/>
                <a:ea typeface="宋体" pitchFamily="2" charset="-122"/>
                <a:cs typeface="宋体" panose="02010600030101010101" pitchFamily="2" charset="-122"/>
              </a:rPr>
              <a:t>2．句段作用题的分析角度</a:t>
            </a:r>
          </a:p>
          <a:p>
            <a:pPr>
              <a:lnSpc>
                <a:spcPct val="150000"/>
              </a:lnSpc>
            </a:pPr>
            <a:r>
              <a:rPr lang="zh-CN" sz="2400" b="1">
                <a:latin typeface="宋体" pitchFamily="2" charset="-122"/>
                <a:ea typeface="宋体" pitchFamily="2" charset="-122"/>
                <a:cs typeface="宋体" panose="02010600030101010101" pitchFamily="2" charset="-122"/>
              </a:rPr>
              <a:t>（1）内容、主题。内容角度就是要考虑内容对人物刻画、情感表达、基调奠定等方面的作用。主题角度可考虑对主题强化、深化、突出、揭示等作用。</a:t>
            </a:r>
          </a:p>
          <a:p>
            <a:pPr>
              <a:lnSpc>
                <a:spcPct val="150000"/>
              </a:lnSpc>
            </a:pPr>
            <a:r>
              <a:rPr lang="zh-CN" sz="2400" b="1">
                <a:latin typeface="宋体" pitchFamily="2" charset="-122"/>
                <a:ea typeface="宋体" pitchFamily="2" charset="-122"/>
                <a:cs typeface="宋体" panose="02010600030101010101" pitchFamily="2" charset="-122"/>
              </a:rPr>
              <a:t>（2）结构、思路。结构角度可考虑设置悬念、做铺垫、伏笔照应、结构完整、承上启下等作用。思路角度可考虑暗示、揭示了什么样的思路等作用。</a:t>
            </a:r>
          </a:p>
          <a:p>
            <a:pPr>
              <a:lnSpc>
                <a:spcPct val="150000"/>
              </a:lnSpc>
            </a:pPr>
            <a:r>
              <a:rPr lang="zh-CN" sz="2400" b="1">
                <a:latin typeface="宋体" pitchFamily="2" charset="-122"/>
                <a:ea typeface="宋体" pitchFamily="2" charset="-122"/>
                <a:cs typeface="宋体" panose="02010600030101010101" pitchFamily="2" charset="-122"/>
              </a:rPr>
              <a:t>（3）表达技巧。不是所有的句段都有表达上的特点。如果特点较突出，则要从该技巧出发考虑渲染气氛、画龙点睛、对比衬托、象征等作用，也要注意表达技巧自身的作用。</a:t>
            </a:r>
          </a:p>
          <a:p>
            <a:pPr>
              <a:lnSpc>
                <a:spcPct val="150000"/>
              </a:lnSpc>
            </a:pPr>
            <a:r>
              <a:rPr lang="zh-CN" sz="2400" b="1">
                <a:latin typeface="宋体" pitchFamily="2" charset="-122"/>
                <a:ea typeface="宋体" pitchFamily="2" charset="-122"/>
                <a:cs typeface="宋体" panose="02010600030101010101" pitchFamily="2" charset="-122"/>
              </a:rPr>
              <a:t>（4）读者情感或心理。从这个角度可考虑加深印象、激发情感、产生共鸣、深受启发、发人深思、催人想象、回味不尽、想象无穷等作用。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6" name="文本框 5"/>
          <p:cNvSpPr txBox="1"/>
          <p:nvPr/>
        </p:nvSpPr>
        <p:spPr>
          <a:xfrm>
            <a:off x="687070" y="829945"/>
            <a:ext cx="10818495" cy="452310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400" b="1">
                <a:solidFill>
                  <a:srgbClr val="FF0000"/>
                </a:solidFill>
                <a:latin typeface="宋体" pitchFamily="2" charset="-122"/>
                <a:ea typeface="宋体" pitchFamily="2" charset="-122"/>
                <a:cs typeface="宋体" panose="02010600030101010101" pitchFamily="2" charset="-122"/>
              </a:rPr>
              <a:t>3．句段作用分析题的解题步骤</a:t>
            </a:r>
          </a:p>
          <a:p>
            <a:pPr>
              <a:lnSpc>
                <a:spcPct val="150000"/>
              </a:lnSpc>
            </a:pPr>
            <a:r>
              <a:rPr lang="zh-CN" sz="2400" b="1">
                <a:latin typeface="宋体" pitchFamily="2" charset="-122"/>
                <a:ea typeface="宋体" pitchFamily="2" charset="-122"/>
                <a:cs typeface="宋体" panose="02010600030101010101" pitchFamily="2" charset="-122"/>
              </a:rPr>
              <a:t>第一步：明确句段位置，读懂句段内容。</a:t>
            </a:r>
          </a:p>
          <a:p>
            <a:pPr>
              <a:lnSpc>
                <a:spcPct val="150000"/>
              </a:lnSpc>
            </a:pPr>
            <a:r>
              <a:rPr lang="zh-CN" sz="2400" b="1">
                <a:latin typeface="宋体" pitchFamily="2" charset="-122"/>
                <a:ea typeface="宋体" pitchFamily="2" charset="-122"/>
                <a:cs typeface="宋体" panose="02010600030101010101" pitchFamily="2" charset="-122"/>
              </a:rPr>
              <a:t>因为不同位置的句段在文中的作用有所不同，明确句段位置就显得特别重要，而读懂句段内容又是分析句段作用的前提。</a:t>
            </a:r>
          </a:p>
          <a:p>
            <a:pPr>
              <a:lnSpc>
                <a:spcPct val="150000"/>
              </a:lnSpc>
            </a:pPr>
            <a:r>
              <a:rPr lang="zh-CN" sz="2400" b="1">
                <a:latin typeface="宋体" pitchFamily="2" charset="-122"/>
                <a:ea typeface="宋体" pitchFamily="2" charset="-122"/>
                <a:cs typeface="宋体" panose="02010600030101010101" pitchFamily="2" charset="-122"/>
              </a:rPr>
              <a:t>第二步：确定分析角度，结合文本分析。</a:t>
            </a:r>
          </a:p>
          <a:p>
            <a:pPr>
              <a:lnSpc>
                <a:spcPct val="150000"/>
              </a:lnSpc>
            </a:pPr>
            <a:r>
              <a:rPr lang="zh-CN" sz="2400" b="1">
                <a:latin typeface="宋体" pitchFamily="2" charset="-122"/>
                <a:ea typeface="宋体" pitchFamily="2" charset="-122"/>
                <a:cs typeface="宋体" panose="02010600030101010101" pitchFamily="2" charset="-122"/>
              </a:rPr>
              <a:t>依据句段位置，确定对句段作用分析的角度，然后结合文本具体内容分析作答。</a:t>
            </a:r>
          </a:p>
          <a:p>
            <a:pPr>
              <a:lnSpc>
                <a:spcPct val="150000"/>
              </a:lnSpc>
            </a:pPr>
            <a:r>
              <a:rPr lang="zh-CN" sz="2400" b="1">
                <a:latin typeface="宋体" pitchFamily="2" charset="-122"/>
                <a:ea typeface="宋体" pitchFamily="2" charset="-122"/>
                <a:cs typeface="宋体" panose="02010600030101010101" pitchFamily="2" charset="-122"/>
              </a:rPr>
              <a:t>【特别提示】　要注意与句段作用相近的题型。</a:t>
            </a:r>
          </a:p>
          <a:p>
            <a:pPr>
              <a:lnSpc>
                <a:spcPct val="150000"/>
              </a:lnSpc>
            </a:pPr>
            <a:endParaRPr lang="zh-CN" sz="2400" b="1">
              <a:latin typeface="宋体" pitchFamily="2" charset="-122"/>
              <a:ea typeface="宋体" pitchFamily="2" charset="-122"/>
              <a:cs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https://d.book118.com/707054016162006051</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6566,&quot;width&quot;:6023}"/>
</p:tagLst>
</file>

<file path=ppt/tags/tag2.xml><?xml version="1.0" encoding="utf-8"?>
<p:tagLst xmlns:p="http://schemas.openxmlformats.org/presentationml/2006/main">
  <p:tag name="KSO_WM_UNIT_PLACING_PICTURE_USER_VIEWPORT" val="{&quot;height&quot;:7823,&quot;width&quot;:5530}"/>
</p:tagLst>
</file>

<file path=ppt/tags/tag3.xml><?xml version="1.0" encoding="utf-8"?>
<p:tagLst xmlns:p="http://schemas.openxmlformats.org/presentationml/2006/main">
  <p:tag name="KSO_WM_UNIT_PLACING_PICTURE_USER_VIEWPORT" val="{&quot;height&quot;:8026,&quot;width&quot;:19200}"/>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Calibri Light</vt:lpstr>
      <vt:lpstr>宋体</vt:lpstr>
      <vt:lpstr>微软雅黑</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2024-09-25T05:20:15.540</cp:lastPrinted>
  <dcterms:created xsi:type="dcterms:W3CDTF">2024-09-24T21:20:15Z</dcterms:created>
  <dcterms:modified xsi:type="dcterms:W3CDTF">2024-09-24T21:20:17Z</dcterms:modified>
</cp:coreProperties>
</file>