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15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3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57BBD9-8F36-4435-AE4B-A680341EC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0EF8BE-DC78-404B-930B-E00AACCC2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2E919-3271-4A06-B6BC-F3D9A2DEF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C8CA1C-D370-477D-9F3C-D89667D70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ABB0B7-8DC3-4CC4-921A-77CC7DFD0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98CEB2-E339-407F-B28D-49A6C141E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418526-6493-41F3-BF48-FECEE88D7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5B8A7A-2F64-43FD-B3A3-DFCF45EF4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1381F7-5273-4E66-844E-BD03EC98C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3CDDC1-5287-49DC-9087-4B7E4501D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F4121-E290-4029-B772-45CFF8B84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141" r:id="rId2"/>
    <p:sldLayoutId id="2147497142" r:id="rId3"/>
    <p:sldLayoutId id="2147497143" r:id="rId4"/>
    <p:sldLayoutId id="2147497144" r:id="rId5"/>
    <p:sldLayoutId id="2147497145" r:id="rId6"/>
    <p:sldLayoutId id="2147497146" r:id="rId7"/>
    <p:sldLayoutId id="2147497147" r:id="rId8"/>
    <p:sldLayoutId id="2147497148" r:id="rId9"/>
    <p:sldLayoutId id="2147497149" r:id="rId10"/>
    <p:sldLayoutId id="2147497150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14" Type="http://schemas.openxmlformats.org/officeDocument/2006/relationships/tags" Target="../tags/tag111.xml" /><Relationship Id="rId15" Type="http://schemas.openxmlformats.org/officeDocument/2006/relationships/tags" Target="../tags/tag112.xml" /><Relationship Id="rId16" Type="http://schemas.openxmlformats.org/officeDocument/2006/relationships/tags" Target="../tags/tag113.xml" /><Relationship Id="rId17" Type="http://schemas.openxmlformats.org/officeDocument/2006/relationships/tags" Target="../tags/tag114.xml" /><Relationship Id="rId18" Type="http://schemas.openxmlformats.org/officeDocument/2006/relationships/tags" Target="../tags/tag115.xml" /><Relationship Id="rId19" Type="http://schemas.openxmlformats.org/officeDocument/2006/relationships/tags" Target="../tags/tag116.xml" /><Relationship Id="rId2" Type="http://schemas.openxmlformats.org/officeDocument/2006/relationships/tags" Target="../tags/tag99.xml" /><Relationship Id="rId20" Type="http://schemas.openxmlformats.org/officeDocument/2006/relationships/tags" Target="../tags/tag117.xml" /><Relationship Id="rId21" Type="http://schemas.openxmlformats.org/officeDocument/2006/relationships/tags" Target="../tags/tag118.xml" /><Relationship Id="rId22" Type="http://schemas.openxmlformats.org/officeDocument/2006/relationships/tags" Target="../tags/tag119.xml" /><Relationship Id="rId23" Type="http://schemas.openxmlformats.org/officeDocument/2006/relationships/tags" Target="../tags/tag120.xml" /><Relationship Id="rId24" Type="http://schemas.openxmlformats.org/officeDocument/2006/relationships/tags" Target="../tags/tag121.xml" /><Relationship Id="rId25" Type="http://schemas.openxmlformats.org/officeDocument/2006/relationships/tags" Target="../tags/tag122.xml" /><Relationship Id="rId26" Type="http://schemas.openxmlformats.org/officeDocument/2006/relationships/tags" Target="../tags/tag123.xml" /><Relationship Id="rId27" Type="http://schemas.openxmlformats.org/officeDocument/2006/relationships/tags" Target="../tags/tag124.xml" /><Relationship Id="rId28" Type="http://schemas.openxmlformats.org/officeDocument/2006/relationships/tags" Target="../tags/tag125.xml" /><Relationship Id="rId29" Type="http://schemas.openxmlformats.org/officeDocument/2006/relationships/tags" Target="../tags/tag126.xml" /><Relationship Id="rId3" Type="http://schemas.openxmlformats.org/officeDocument/2006/relationships/tags" Target="../tags/tag100.xml" /><Relationship Id="rId30" Type="http://schemas.openxmlformats.org/officeDocument/2006/relationships/tags" Target="../tags/tag127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tags" Target="../tags/tag172.xml" /><Relationship Id="rId18" Type="http://schemas.openxmlformats.org/officeDocument/2006/relationships/tags" Target="../tags/tag173.xml" /><Relationship Id="rId19" Type="http://schemas.openxmlformats.org/officeDocument/2006/relationships/tags" Target="../tags/tag174.xml" /><Relationship Id="rId2" Type="http://schemas.openxmlformats.org/officeDocument/2006/relationships/tags" Target="../tags/tag157.xml" /><Relationship Id="rId20" Type="http://schemas.openxmlformats.org/officeDocument/2006/relationships/tags" Target="../tags/tag175.xml" /><Relationship Id="rId21" Type="http://schemas.openxmlformats.org/officeDocument/2006/relationships/tags" Target="../tags/tag176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06200415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2023年模具主管年终业务工作总结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工作目标完成情况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团队管理与培训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模具设计及制造工作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成本控制与优化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技术创新与提升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工作目标完成情况</a:t>
            </a:r>
            <a:endParaRPr lang="zh-CN" altLang="en-US"/>
          </a:p>
        </p:txBody>
      </p:sp>
      <p:sp>
        <p:nvSpPr>
          <p:cNvPr id="10489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业务目标</a:t>
            </a:r>
            <a:endParaRPr lang="zh-CN" altLang="en-US"/>
          </a:p>
        </p:txBody>
      </p:sp>
      <p:sp>
        <p:nvSpPr>
          <p:cNvPr id="1048946" name="椭圆 262"/>
          <p:cNvSpPr/>
          <p:nvPr>
            <p:custDataLst>
              <p:tags r:id="rId2"/>
            </p:custDataLst>
          </p:nvPr>
        </p:nvSpPr>
        <p:spPr>
          <a:xfrm>
            <a:off x="2687367" y="4101549"/>
            <a:ext cx="6813746" cy="178263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8" name="椭圆 263"/>
          <p:cNvSpPr/>
          <p:nvPr>
            <p:custDataLst>
              <p:tags r:id="rId3"/>
            </p:custDataLst>
          </p:nvPr>
        </p:nvSpPr>
        <p:spPr>
          <a:xfrm>
            <a:off x="3476649" y="4175998"/>
            <a:ext cx="5166079" cy="153086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0" name="椭圆 264"/>
          <p:cNvSpPr/>
          <p:nvPr>
            <p:custDataLst>
              <p:tags r:id="rId4"/>
            </p:custDataLst>
          </p:nvPr>
        </p:nvSpPr>
        <p:spPr>
          <a:xfrm>
            <a:off x="4215693" y="4395109"/>
            <a:ext cx="3687157" cy="109261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2" name="椭圆 265"/>
          <p:cNvSpPr/>
          <p:nvPr>
            <p:custDataLst>
              <p:tags r:id="rId5"/>
            </p:custDataLst>
          </p:nvPr>
        </p:nvSpPr>
        <p:spPr>
          <a:xfrm>
            <a:off x="4840340" y="4580324"/>
            <a:ext cx="2437632" cy="72234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4" name="椭圆 266"/>
          <p:cNvSpPr/>
          <p:nvPr>
            <p:custDataLst>
              <p:tags r:id="rId6"/>
            </p:custDataLst>
          </p:nvPr>
        </p:nvSpPr>
        <p:spPr>
          <a:xfrm>
            <a:off x="5480724" y="4769776"/>
            <a:ext cx="1402138" cy="415495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109245" y="4700774"/>
            <a:ext cx="0" cy="78486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6" name="椭圆 268"/>
          <p:cNvSpPr/>
          <p:nvPr>
            <p:custDataLst>
              <p:tags r:id="rId8"/>
            </p:custDataLst>
          </p:nvPr>
        </p:nvSpPr>
        <p:spPr>
          <a:xfrm flipV="1">
            <a:off x="3024507" y="4528270"/>
            <a:ext cx="161959" cy="161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8" name="椭圆 269"/>
          <p:cNvSpPr/>
          <p:nvPr>
            <p:custDataLst>
              <p:tags r:id="rId9"/>
            </p:custDataLst>
          </p:nvPr>
        </p:nvSpPr>
        <p:spPr>
          <a:xfrm flipV="1">
            <a:off x="3063244" y="4567613"/>
            <a:ext cx="83916" cy="83912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0" name="椭圆 270"/>
          <p:cNvSpPr/>
          <p:nvPr>
            <p:custDataLst>
              <p:tags r:id="rId10"/>
            </p:custDataLst>
          </p:nvPr>
        </p:nvSpPr>
        <p:spPr>
          <a:xfrm flipV="1">
            <a:off x="7663356" y="3774094"/>
            <a:ext cx="97497" cy="9749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12384" y="3880623"/>
            <a:ext cx="0" cy="178263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2" name="椭圆 272"/>
          <p:cNvSpPr/>
          <p:nvPr>
            <p:custDataLst>
              <p:tags r:id="rId12"/>
            </p:custDataLst>
          </p:nvPr>
        </p:nvSpPr>
        <p:spPr>
          <a:xfrm flipV="1">
            <a:off x="4165455" y="3657881"/>
            <a:ext cx="358997" cy="35898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344012" y="4046469"/>
            <a:ext cx="0" cy="9419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55657" y="3757146"/>
            <a:ext cx="0" cy="78486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4" name="椭圆 275"/>
          <p:cNvSpPr/>
          <p:nvPr>
            <p:custDataLst>
              <p:tags r:id="rId15"/>
            </p:custDataLst>
          </p:nvPr>
        </p:nvSpPr>
        <p:spPr>
          <a:xfrm flipV="1">
            <a:off x="6970918" y="3584642"/>
            <a:ext cx="161959" cy="161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6" name="椭圆 276"/>
          <p:cNvSpPr/>
          <p:nvPr>
            <p:custDataLst>
              <p:tags r:id="rId16"/>
            </p:custDataLst>
          </p:nvPr>
        </p:nvSpPr>
        <p:spPr>
          <a:xfrm flipV="1">
            <a:off x="7009656" y="3623985"/>
            <a:ext cx="83916" cy="83912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8" name="椭圆 277"/>
          <p:cNvSpPr/>
          <p:nvPr>
            <p:custDataLst>
              <p:tags r:id="rId17"/>
            </p:custDataLst>
          </p:nvPr>
        </p:nvSpPr>
        <p:spPr>
          <a:xfrm flipV="1">
            <a:off x="3932423" y="4381793"/>
            <a:ext cx="97497" cy="9749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81451" y="4488322"/>
            <a:ext cx="0" cy="10307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0" name="椭圆 279"/>
          <p:cNvSpPr/>
          <p:nvPr>
            <p:custDataLst>
              <p:tags r:id="rId19"/>
            </p:custDataLst>
          </p:nvPr>
        </p:nvSpPr>
        <p:spPr>
          <a:xfrm flipV="1">
            <a:off x="8350952" y="4600298"/>
            <a:ext cx="244537" cy="24452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472007" y="4871463"/>
            <a:ext cx="0" cy="3824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2" name="椭圆 281"/>
          <p:cNvSpPr/>
          <p:nvPr>
            <p:custDataLst>
              <p:tags r:id="rId21"/>
            </p:custDataLst>
          </p:nvPr>
        </p:nvSpPr>
        <p:spPr>
          <a:xfrm flipV="1">
            <a:off x="5035240" y="4889016"/>
            <a:ext cx="302904" cy="30289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84138" y="5240077"/>
            <a:ext cx="0" cy="6691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4" name="图形 15"/>
          <p:cNvSpPr/>
          <p:nvPr>
            <p:custDataLst>
              <p:tags r:id="rId23"/>
            </p:custDataLst>
          </p:nvPr>
        </p:nvSpPr>
        <p:spPr>
          <a:xfrm>
            <a:off x="5097583" y="4953780"/>
            <a:ext cx="173201" cy="16876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6" name="图形 19"/>
          <p:cNvSpPr/>
          <p:nvPr>
            <p:custDataLst>
              <p:tags r:id="rId24"/>
            </p:custDataLst>
          </p:nvPr>
        </p:nvSpPr>
        <p:spPr>
          <a:xfrm>
            <a:off x="8413901" y="4668695"/>
            <a:ext cx="118617" cy="10681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8" name="图形 27"/>
          <p:cNvSpPr/>
          <p:nvPr>
            <p:custDataLst>
              <p:tags r:id="rId25"/>
            </p:custDataLst>
          </p:nvPr>
        </p:nvSpPr>
        <p:spPr>
          <a:xfrm>
            <a:off x="4261089" y="3772883"/>
            <a:ext cx="167743" cy="12901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0" name="任意多边形: 形状 286"/>
          <p:cNvSpPr/>
          <p:nvPr>
            <p:custDataLst>
              <p:tags r:id="rId26"/>
            </p:custDataLst>
          </p:nvPr>
        </p:nvSpPr>
        <p:spPr>
          <a:xfrm>
            <a:off x="5472250" y="3725672"/>
            <a:ext cx="1243945" cy="124395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2" name="正文"/>
          <p:cNvSpPr txBox="1"/>
          <p:nvPr>
            <p:custDataLst>
              <p:tags r:id="rId27"/>
            </p:custDataLst>
          </p:nvPr>
        </p:nvSpPr>
        <p:spPr>
          <a:xfrm>
            <a:off x="1014984" y="3792858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完成模具生产任务：按时按质完成生产任务，确保产品质量和交期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正文"/>
          <p:cNvSpPr txBox="1"/>
          <p:nvPr>
            <p:custDataLst>
              <p:tags r:id="rId28"/>
            </p:custDataLst>
          </p:nvPr>
        </p:nvSpPr>
        <p:spPr>
          <a:xfrm>
            <a:off x="9175340" y="3792858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提高员工技能：通过培训、考核等方式提高员工技能，提高生产效率和质量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正文"/>
          <p:cNvSpPr txBox="1"/>
          <p:nvPr>
            <p:custDataLst>
              <p:tags r:id="rId29"/>
            </p:custDataLst>
          </p:nvPr>
        </p:nvSpPr>
        <p:spPr>
          <a:xfrm>
            <a:off x="6993314" y="1826310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降低成本：通过采购成本控制、节能降耗等方式降低生产成本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正文"/>
          <p:cNvSpPr txBox="1"/>
          <p:nvPr>
            <p:custDataLst>
              <p:tags r:id="rId30"/>
            </p:custDataLst>
          </p:nvPr>
        </p:nvSpPr>
        <p:spPr>
          <a:xfrm>
            <a:off x="3197011" y="1826310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提高生产效率：通过优化生产流程、改进工艺等方式提高生产效率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质量目标</a:t>
            </a:r>
            <a:endParaRPr lang="zh-CN" altLang="en-US"/>
          </a:p>
        </p:txBody>
      </p:sp>
      <p:sp>
        <p:nvSpPr>
          <p:cNvPr id="1049026" name="弧形 58"/>
          <p:cNvSpPr/>
          <p:nvPr>
            <p:custDataLst>
              <p:tags r:id="rId2"/>
            </p:custDataLst>
          </p:nvPr>
        </p:nvSpPr>
        <p:spPr>
          <a:xfrm>
            <a:off x="7960385" y="2261121"/>
            <a:ext cx="3214326" cy="3214326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弧形 57"/>
          <p:cNvSpPr/>
          <p:nvPr>
            <p:custDataLst>
              <p:tags r:id="rId3"/>
            </p:custDataLst>
          </p:nvPr>
        </p:nvSpPr>
        <p:spPr>
          <a:xfrm>
            <a:off x="1014984" y="2261121"/>
            <a:ext cx="3214326" cy="3214326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椭圆 22"/>
          <p:cNvSpPr/>
          <p:nvPr>
            <p:custDataLst>
              <p:tags r:id="rId4"/>
            </p:custDataLst>
          </p:nvPr>
        </p:nvSpPr>
        <p:spPr>
          <a:xfrm>
            <a:off x="8276361" y="2516332"/>
            <a:ext cx="2703159" cy="2703159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椭圆 23"/>
          <p:cNvSpPr/>
          <p:nvPr>
            <p:custDataLst>
              <p:tags r:id="rId5"/>
            </p:custDataLst>
          </p:nvPr>
        </p:nvSpPr>
        <p:spPr>
          <a:xfrm>
            <a:off x="8634005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正文"/>
          <p:cNvSpPr txBox="1"/>
          <p:nvPr>
            <p:custDataLst>
              <p:tags r:id="rId6"/>
            </p:custDataLst>
          </p:nvPr>
        </p:nvSpPr>
        <p:spPr>
          <a:xfrm>
            <a:off x="8695638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质量检验和测试结果的分析和改进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36" name="椭圆 24"/>
          <p:cNvSpPr/>
          <p:nvPr>
            <p:custDataLst>
              <p:tags r:id="rId7"/>
            </p:custDataLst>
          </p:nvPr>
        </p:nvSpPr>
        <p:spPr>
          <a:xfrm>
            <a:off x="6023728" y="2516332"/>
            <a:ext cx="2703159" cy="2703159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椭圆 25"/>
          <p:cNvSpPr/>
          <p:nvPr>
            <p:custDataLst>
              <p:tags r:id="rId8"/>
            </p:custDataLst>
          </p:nvPr>
        </p:nvSpPr>
        <p:spPr>
          <a:xfrm>
            <a:off x="6380504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正文"/>
          <p:cNvSpPr txBox="1"/>
          <p:nvPr>
            <p:custDataLst>
              <p:tags r:id="rId9"/>
            </p:custDataLst>
          </p:nvPr>
        </p:nvSpPr>
        <p:spPr>
          <a:xfrm>
            <a:off x="6443005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产品质量标准的制定和执行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椭圆 7"/>
          <p:cNvSpPr/>
          <p:nvPr>
            <p:custDataLst>
              <p:tags r:id="rId10"/>
            </p:custDataLst>
          </p:nvPr>
        </p:nvSpPr>
        <p:spPr>
          <a:xfrm>
            <a:off x="3771096" y="2516332"/>
            <a:ext cx="2703159" cy="2703159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椭圆 9"/>
          <p:cNvSpPr/>
          <p:nvPr>
            <p:custDataLst>
              <p:tags r:id="rId11"/>
            </p:custDataLst>
          </p:nvPr>
        </p:nvSpPr>
        <p:spPr>
          <a:xfrm>
            <a:off x="4127871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正文"/>
          <p:cNvSpPr txBox="1"/>
          <p:nvPr>
            <p:custDataLst>
              <p:tags r:id="rId12"/>
            </p:custDataLst>
          </p:nvPr>
        </p:nvSpPr>
        <p:spPr>
          <a:xfrm>
            <a:off x="4190372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质量控制方法的改进和优化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48" name="椭圆 5"/>
          <p:cNvSpPr/>
          <p:nvPr>
            <p:custDataLst>
              <p:tags r:id="rId13"/>
            </p:custDataLst>
          </p:nvPr>
        </p:nvSpPr>
        <p:spPr>
          <a:xfrm>
            <a:off x="1262383" y="2516332"/>
            <a:ext cx="2703159" cy="2703159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椭圆 4"/>
          <p:cNvSpPr/>
          <p:nvPr>
            <p:custDataLst>
              <p:tags r:id="rId14"/>
            </p:custDataLst>
          </p:nvPr>
        </p:nvSpPr>
        <p:spPr>
          <a:xfrm>
            <a:off x="1619158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正文"/>
          <p:cNvSpPr txBox="1"/>
          <p:nvPr>
            <p:custDataLst>
              <p:tags r:id="rId15"/>
            </p:custDataLst>
          </p:nvPr>
        </p:nvSpPr>
        <p:spPr>
          <a:xfrm>
            <a:off x="1681659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质量管理体系的建立和实施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效率目标</a:t>
            </a:r>
            <a:endParaRPr lang="zh-CN" altLang="en-US"/>
          </a:p>
        </p:txBody>
      </p:sp>
      <p:sp>
        <p:nvSpPr>
          <p:cNvPr id="1049090" name="矩形 15"/>
          <p:cNvSpPr/>
          <p:nvPr>
            <p:custDataLst>
              <p:tags r:id="rId2"/>
            </p:custDataLst>
          </p:nvPr>
        </p:nvSpPr>
        <p:spPr>
          <a:xfrm>
            <a:off x="2865350" y="1845040"/>
            <a:ext cx="6461125" cy="56811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提高生产效率：通过优化生产流程、改进设备等方式，提高生产效率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任意多边形 17"/>
          <p:cNvSpPr/>
          <p:nvPr>
            <p:custDataLst>
              <p:tags r:id="rId3"/>
            </p:custDataLst>
          </p:nvPr>
        </p:nvSpPr>
        <p:spPr>
          <a:xfrm flipV="1">
            <a:off x="2796401" y="1773936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任意多边形 18"/>
          <p:cNvSpPr/>
          <p:nvPr>
            <p:custDataLst>
              <p:tags r:id="rId4"/>
            </p:custDataLst>
          </p:nvPr>
        </p:nvSpPr>
        <p:spPr>
          <a:xfrm flipH="1">
            <a:off x="8237650" y="2267354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矩形 27"/>
          <p:cNvSpPr/>
          <p:nvPr>
            <p:custDataLst>
              <p:tags r:id="rId5"/>
            </p:custDataLst>
          </p:nvPr>
        </p:nvSpPr>
        <p:spPr>
          <a:xfrm>
            <a:off x="2865350" y="3004250"/>
            <a:ext cx="6461125" cy="56811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降低成本：通过采购成本控制、生产过程优化等方式，降低生产成本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任意多边形 29"/>
          <p:cNvSpPr/>
          <p:nvPr>
            <p:custDataLst>
              <p:tags r:id="rId6"/>
            </p:custDataLst>
          </p:nvPr>
        </p:nvSpPr>
        <p:spPr>
          <a:xfrm flipV="1">
            <a:off x="2796401" y="2933146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任意多边形 30"/>
          <p:cNvSpPr/>
          <p:nvPr>
            <p:custDataLst>
              <p:tags r:id="rId7"/>
            </p:custDataLst>
          </p:nvPr>
        </p:nvSpPr>
        <p:spPr>
          <a:xfrm flipH="1">
            <a:off x="8237650" y="3426565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矩形 5"/>
          <p:cNvSpPr/>
          <p:nvPr>
            <p:custDataLst>
              <p:tags r:id="rId8"/>
            </p:custDataLst>
          </p:nvPr>
        </p:nvSpPr>
        <p:spPr>
          <a:xfrm>
            <a:off x="2865350" y="4163460"/>
            <a:ext cx="6461125" cy="56811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提高产品质量：通过加强质量管理、改进生产工艺等方式，提高产品质量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任意多边形 7"/>
          <p:cNvSpPr/>
          <p:nvPr>
            <p:custDataLst>
              <p:tags r:id="rId9"/>
            </p:custDataLst>
          </p:nvPr>
        </p:nvSpPr>
        <p:spPr>
          <a:xfrm flipV="1">
            <a:off x="2796401" y="4092356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任意多边形 8"/>
          <p:cNvSpPr/>
          <p:nvPr>
            <p:custDataLst>
              <p:tags r:id="rId10"/>
            </p:custDataLst>
          </p:nvPr>
        </p:nvSpPr>
        <p:spPr>
          <a:xfrm flipH="1">
            <a:off x="8237650" y="4585775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矩形 10"/>
          <p:cNvSpPr/>
          <p:nvPr>
            <p:custDataLst>
              <p:tags r:id="rId11"/>
            </p:custDataLst>
          </p:nvPr>
        </p:nvSpPr>
        <p:spPr>
          <a:xfrm>
            <a:off x="2865350" y="5322671"/>
            <a:ext cx="6461125" cy="56811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提高客户满意度：通过加强与客户的沟通、提高产品质量和交货速度等方式，提高客户满意度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任意多边形 12"/>
          <p:cNvSpPr/>
          <p:nvPr>
            <p:custDataLst>
              <p:tags r:id="rId12"/>
            </p:custDataLst>
          </p:nvPr>
        </p:nvSpPr>
        <p:spPr>
          <a:xfrm flipV="1">
            <a:off x="2796401" y="5251567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任意多边形 13"/>
          <p:cNvSpPr/>
          <p:nvPr>
            <p:custDataLst>
              <p:tags r:id="rId13"/>
            </p:custDataLst>
          </p:nvPr>
        </p:nvSpPr>
        <p:spPr>
          <a:xfrm flipH="1">
            <a:off x="8237650" y="5744985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模具设计及制造工作</a:t>
            </a:r>
            <a:endParaRPr lang="zh-CN" altLang="en-US"/>
          </a:p>
        </p:txBody>
      </p:sp>
      <p:sp>
        <p:nvSpPr>
          <p:cNvPr id="104915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新模具设计</a:t>
            </a:r>
            <a:endParaRPr lang="zh-CN" altLang="en-US"/>
          </a:p>
        </p:txBody>
      </p:sp>
      <p:sp>
        <p:nvSpPr>
          <p:cNvPr id="104919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53873" y="1780267"/>
            <a:ext cx="792419" cy="230577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073458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任意多边形 18"/>
          <p:cNvSpPr/>
          <p:nvPr>
            <p:custDataLst>
              <p:tags r:id="rId4"/>
            </p:custDataLst>
          </p:nvPr>
        </p:nvSpPr>
        <p:spPr>
          <a:xfrm>
            <a:off x="641526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任意多边形 19"/>
          <p:cNvSpPr/>
          <p:nvPr>
            <p:custDataLst>
              <p:tags r:id="rId5"/>
            </p:custDataLst>
          </p:nvPr>
        </p:nvSpPr>
        <p:spPr>
          <a:xfrm flipV="1">
            <a:off x="6297157" y="1941699"/>
            <a:ext cx="2305771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771106" y="178086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791879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任意多边形 4"/>
          <p:cNvSpPr/>
          <p:nvPr>
            <p:custDataLst>
              <p:tags r:id="rId8"/>
            </p:custDataLst>
          </p:nvPr>
        </p:nvSpPr>
        <p:spPr>
          <a:xfrm>
            <a:off x="113368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任意多边形 5"/>
          <p:cNvSpPr/>
          <p:nvPr>
            <p:custDataLst>
              <p:tags r:id="rId9"/>
            </p:custDataLst>
          </p:nvPr>
        </p:nvSpPr>
        <p:spPr>
          <a:xfrm flipV="1">
            <a:off x="1014984" y="194169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13368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设计理念：创新、实用、高效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1526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设计工具：CAD、CAE、CAM等软件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1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80446" y="179273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500625" y="436081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任意多边形 11"/>
          <p:cNvSpPr/>
          <p:nvPr>
            <p:custDataLst>
              <p:tags r:id="rId14"/>
            </p:custDataLst>
          </p:nvPr>
        </p:nvSpPr>
        <p:spPr>
          <a:xfrm>
            <a:off x="3842430" y="2545291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8" name="任意多边形 12"/>
          <p:cNvSpPr/>
          <p:nvPr>
            <p:custDataLst>
              <p:tags r:id="rId15"/>
            </p:custDataLst>
          </p:nvPr>
        </p:nvSpPr>
        <p:spPr>
          <a:xfrm flipV="1">
            <a:off x="3724323" y="1954163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626113" y="1815877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646292" y="4382775"/>
            <a:ext cx="753304" cy="207040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4" name="任意多边形 25"/>
          <p:cNvSpPr/>
          <p:nvPr>
            <p:custDataLst>
              <p:tags r:id="rId18"/>
            </p:custDataLst>
          </p:nvPr>
        </p:nvSpPr>
        <p:spPr>
          <a:xfrm>
            <a:off x="8987504" y="2568438"/>
            <a:ext cx="2070405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6" name="任意多边形 26"/>
          <p:cNvSpPr/>
          <p:nvPr>
            <p:custDataLst>
              <p:tags r:id="rId19"/>
            </p:custDataLst>
          </p:nvPr>
        </p:nvSpPr>
        <p:spPr>
          <a:xfrm flipV="1">
            <a:off x="8869991" y="197730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8988098" y="3225445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设计成果：满足客户需求，提高生产效率，降低成本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842430" y="3202299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设计过程：需求分析、方案设计、详细设计、验证优化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模具制造与调试</a:t>
            </a:r>
            <a:endParaRPr lang="zh-CN" altLang="en-US"/>
          </a:p>
        </p:txBody>
      </p:sp>
      <p:sp>
        <p:nvSpPr>
          <p:cNvPr id="1049268" name="对角圆角矩形 15"/>
          <p:cNvSpPr/>
          <p:nvPr>
            <p:custDataLst>
              <p:tags r:id="rId2"/>
            </p:custDataLst>
          </p:nvPr>
        </p:nvSpPr>
        <p:spPr>
          <a:xfrm>
            <a:off x="2052404" y="4152861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对角圆角矩形 16"/>
          <p:cNvSpPr/>
          <p:nvPr>
            <p:custDataLst>
              <p:tags r:id="rId3"/>
            </p:custDataLst>
          </p:nvPr>
        </p:nvSpPr>
        <p:spPr>
          <a:xfrm>
            <a:off x="2052404" y="4029118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直角三角形 17"/>
          <p:cNvSpPr/>
          <p:nvPr>
            <p:custDataLst>
              <p:tags r:id="rId4"/>
            </p:custDataLst>
          </p:nvPr>
        </p:nvSpPr>
        <p:spPr>
          <a:xfrm>
            <a:off x="2544537" y="4029686"/>
            <a:ext cx="74131" cy="12355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文本框 27"/>
          <p:cNvSpPr txBox="1"/>
          <p:nvPr>
            <p:custDataLst>
              <p:tags r:id="rId5"/>
            </p:custDataLst>
          </p:nvPr>
        </p:nvSpPr>
        <p:spPr>
          <a:xfrm>
            <a:off x="2576324" y="4162510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模具调试：在制造完成后，对模具进行调试，确保其符合设计要求和产品质量标准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对角圆角矩形 52"/>
          <p:cNvSpPr/>
          <p:nvPr>
            <p:custDataLst>
              <p:tags r:id="rId6"/>
            </p:custDataLst>
          </p:nvPr>
        </p:nvSpPr>
        <p:spPr>
          <a:xfrm>
            <a:off x="2052404" y="189824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对角圆角矩形 53"/>
          <p:cNvSpPr/>
          <p:nvPr>
            <p:custDataLst>
              <p:tags r:id="rId7"/>
            </p:custDataLst>
          </p:nvPr>
        </p:nvSpPr>
        <p:spPr>
          <a:xfrm>
            <a:off x="2052404" y="1773936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直角三角形 54"/>
          <p:cNvSpPr/>
          <p:nvPr>
            <p:custDataLst>
              <p:tags r:id="rId8"/>
            </p:custDataLst>
          </p:nvPr>
        </p:nvSpPr>
        <p:spPr>
          <a:xfrm>
            <a:off x="2544537" y="1774504"/>
            <a:ext cx="74131" cy="12355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文本框 56"/>
          <p:cNvSpPr txBox="1"/>
          <p:nvPr>
            <p:custDataLst>
              <p:tags r:id="rId9"/>
            </p:custDataLst>
          </p:nvPr>
        </p:nvSpPr>
        <p:spPr>
          <a:xfrm>
            <a:off x="2576324" y="1901084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模具设计：根据产品需求，设计出符合要求的模具结构</a:t>
            </a:r>
            <a:endParaRPr lang="zh-CN" altLang="en-US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对角圆角矩形 5"/>
          <p:cNvSpPr/>
          <p:nvPr>
            <p:custDataLst>
              <p:tags r:id="rId10"/>
            </p:custDataLst>
          </p:nvPr>
        </p:nvSpPr>
        <p:spPr>
          <a:xfrm>
            <a:off x="2052404" y="3025553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对角圆角矩形 6"/>
          <p:cNvSpPr/>
          <p:nvPr>
            <p:custDataLst>
              <p:tags r:id="rId11"/>
            </p:custDataLst>
          </p:nvPr>
        </p:nvSpPr>
        <p:spPr>
          <a:xfrm>
            <a:off x="2052404" y="2901243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直角三角形 7"/>
          <p:cNvSpPr/>
          <p:nvPr>
            <p:custDataLst>
              <p:tags r:id="rId12"/>
            </p:custDataLst>
          </p:nvPr>
        </p:nvSpPr>
        <p:spPr>
          <a:xfrm>
            <a:off x="2544537" y="2902378"/>
            <a:ext cx="74131" cy="12355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文本框 8"/>
          <p:cNvSpPr txBox="1"/>
          <p:nvPr>
            <p:custDataLst>
              <p:tags r:id="rId13"/>
            </p:custDataLst>
          </p:nvPr>
        </p:nvSpPr>
        <p:spPr>
          <a:xfrm>
            <a:off x="2576324" y="3035203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模具制造：按照设计图纸，选用合适的材料和工艺，制造出模具</a:t>
            </a:r>
            <a:endParaRPr lang="zh-CN" altLang="en-US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对角圆角矩形 9"/>
          <p:cNvSpPr/>
          <p:nvPr>
            <p:custDataLst>
              <p:tags r:id="rId14"/>
            </p:custDataLst>
          </p:nvPr>
        </p:nvSpPr>
        <p:spPr>
          <a:xfrm>
            <a:off x="2052404" y="528073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对角圆角矩形 10"/>
          <p:cNvSpPr/>
          <p:nvPr>
            <p:custDataLst>
              <p:tags r:id="rId15"/>
            </p:custDataLst>
          </p:nvPr>
        </p:nvSpPr>
        <p:spPr>
          <a:xfrm>
            <a:off x="2052404" y="5156425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直角三角形 11"/>
          <p:cNvSpPr/>
          <p:nvPr>
            <p:custDataLst>
              <p:tags r:id="rId16"/>
            </p:custDataLst>
          </p:nvPr>
        </p:nvSpPr>
        <p:spPr>
          <a:xfrm>
            <a:off x="2544537" y="5156993"/>
            <a:ext cx="74131" cy="12355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文本框 12"/>
          <p:cNvSpPr txBox="1"/>
          <p:nvPr>
            <p:custDataLst>
              <p:tags r:id="rId17"/>
            </p:custDataLst>
          </p:nvPr>
        </p:nvSpPr>
        <p:spPr>
          <a:xfrm>
            <a:off x="2576324" y="5289818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模具维护：对模具进行定期维护和保养，确保其使用寿命和生产效率</a:t>
            </a:r>
            <a:endParaRPr lang="en-US" altLang="zh-CN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模具维修与改造</a:t>
            </a:r>
            <a:endParaRPr lang="zh-CN" altLang="en-US"/>
          </a:p>
        </p:txBody>
      </p:sp>
      <p:sp>
        <p:nvSpPr>
          <p:cNvPr id="1049336" name="五边形 30"/>
          <p:cNvSpPr/>
          <p:nvPr>
            <p:custDataLst>
              <p:tags r:id="rId2"/>
            </p:custDataLst>
          </p:nvPr>
        </p:nvSpPr>
        <p:spPr>
          <a:xfrm>
            <a:off x="1014984" y="3333723"/>
            <a:ext cx="2692576" cy="1094496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8" name="燕尾形 36"/>
          <p:cNvSpPr/>
          <p:nvPr>
            <p:custDataLst>
              <p:tags r:id="rId3"/>
            </p:custDataLst>
          </p:nvPr>
        </p:nvSpPr>
        <p:spPr>
          <a:xfrm>
            <a:off x="3434139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0" name="燕尾形 37"/>
          <p:cNvSpPr/>
          <p:nvPr>
            <p:custDataLst>
              <p:tags r:id="rId4"/>
            </p:custDataLst>
          </p:nvPr>
        </p:nvSpPr>
        <p:spPr>
          <a:xfrm>
            <a:off x="8272450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2" name="燕尾形 38"/>
          <p:cNvSpPr/>
          <p:nvPr>
            <p:custDataLst>
              <p:tags r:id="rId5"/>
            </p:custDataLst>
          </p:nvPr>
        </p:nvSpPr>
        <p:spPr>
          <a:xfrm>
            <a:off x="5853295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4" name="文本框 3"/>
          <p:cNvSpPr txBox="1"/>
          <p:nvPr>
            <p:custDataLst>
              <p:tags r:id="rId6"/>
            </p:custDataLst>
          </p:nvPr>
        </p:nvSpPr>
        <p:spPr>
          <a:xfrm>
            <a:off x="3377823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维修方法：更换损坏部件、调整模具结构、优化工艺参数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6" name="文本框 6"/>
          <p:cNvSpPr txBox="1"/>
          <p:nvPr>
            <p:custDataLst>
              <p:tags r:id="rId7"/>
            </p:custDataLst>
          </p:nvPr>
        </p:nvSpPr>
        <p:spPr>
          <a:xfrm>
            <a:off x="1014984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维修原则：及时、准确、高效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8" name="文本框 7"/>
          <p:cNvSpPr txBox="1"/>
          <p:nvPr>
            <p:custDataLst>
              <p:tags r:id="rId8"/>
            </p:custDataLst>
          </p:nvPr>
        </p:nvSpPr>
        <p:spPr>
          <a:xfrm>
            <a:off x="5851663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改造目的：提高模具使用寿命、降低生产成本、提高生产效率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0" name="文本框 8"/>
          <p:cNvSpPr txBox="1"/>
          <p:nvPr>
            <p:custDataLst>
              <p:tags r:id="rId9"/>
            </p:custDataLst>
          </p:nvPr>
        </p:nvSpPr>
        <p:spPr>
          <a:xfrm>
            <a:off x="8270002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改造措施：采用新材料、新工艺、新技术，优化模具设计，提高模具性能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8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团队管理与培训</a:t>
            </a:r>
            <a:endParaRPr lang="zh-CN" altLang="en-US"/>
          </a:p>
        </p:txBody>
      </p:sp>
      <p:sp>
        <p:nvSpPr>
          <p:cNvPr id="104938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团队建设与分工</a:t>
            </a:r>
            <a:endParaRPr lang="zh-CN" altLang="en-US"/>
          </a:p>
        </p:txBody>
      </p:sp>
      <p:sp>
        <p:nvSpPr>
          <p:cNvPr id="1049430" name="对角圆角矩形 15"/>
          <p:cNvSpPr/>
          <p:nvPr>
            <p:custDataLst>
              <p:tags r:id="rId2"/>
            </p:custDataLst>
          </p:nvPr>
        </p:nvSpPr>
        <p:spPr>
          <a:xfrm>
            <a:off x="2052404" y="4152861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对角圆角矩形 16"/>
          <p:cNvSpPr/>
          <p:nvPr>
            <p:custDataLst>
              <p:tags r:id="rId3"/>
            </p:custDataLst>
          </p:nvPr>
        </p:nvSpPr>
        <p:spPr>
          <a:xfrm>
            <a:off x="2052404" y="4029118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4" name="直角三角形 17"/>
          <p:cNvSpPr/>
          <p:nvPr>
            <p:custDataLst>
              <p:tags r:id="rId4"/>
            </p:custDataLst>
          </p:nvPr>
        </p:nvSpPr>
        <p:spPr>
          <a:xfrm>
            <a:off x="2544537" y="4029686"/>
            <a:ext cx="74131" cy="12355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6" name="文本框 27"/>
          <p:cNvSpPr txBox="1"/>
          <p:nvPr>
            <p:custDataLst>
              <p:tags r:id="rId5"/>
            </p:custDataLst>
          </p:nvPr>
        </p:nvSpPr>
        <p:spPr>
          <a:xfrm>
            <a:off x="2576324" y="4162510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培训计划：制定培训计划，提高团队成员的技能和素质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对角圆角矩形 52"/>
          <p:cNvSpPr/>
          <p:nvPr>
            <p:custDataLst>
              <p:tags r:id="rId6"/>
            </p:custDataLst>
          </p:nvPr>
        </p:nvSpPr>
        <p:spPr>
          <a:xfrm>
            <a:off x="2052404" y="189824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0" name="对角圆角矩形 53"/>
          <p:cNvSpPr/>
          <p:nvPr>
            <p:custDataLst>
              <p:tags r:id="rId7"/>
            </p:custDataLst>
          </p:nvPr>
        </p:nvSpPr>
        <p:spPr>
          <a:xfrm>
            <a:off x="2052404" y="1773936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2" name="直角三角形 54"/>
          <p:cNvSpPr/>
          <p:nvPr>
            <p:custDataLst>
              <p:tags r:id="rId8"/>
            </p:custDataLst>
          </p:nvPr>
        </p:nvSpPr>
        <p:spPr>
          <a:xfrm>
            <a:off x="2544537" y="1774504"/>
            <a:ext cx="74131" cy="12355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4" name="文本框 56"/>
          <p:cNvSpPr txBox="1"/>
          <p:nvPr>
            <p:custDataLst>
              <p:tags r:id="rId9"/>
            </p:custDataLst>
          </p:nvPr>
        </p:nvSpPr>
        <p:spPr>
          <a:xfrm>
            <a:off x="2576324" y="1901084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团队组建：根据业务需求，合理配置人员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对角圆角矩形 5"/>
          <p:cNvSpPr/>
          <p:nvPr>
            <p:custDataLst>
              <p:tags r:id="rId10"/>
            </p:custDataLst>
          </p:nvPr>
        </p:nvSpPr>
        <p:spPr>
          <a:xfrm>
            <a:off x="2052404" y="3025553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8" name="对角圆角矩形 6"/>
          <p:cNvSpPr/>
          <p:nvPr>
            <p:custDataLst>
              <p:tags r:id="rId11"/>
            </p:custDataLst>
          </p:nvPr>
        </p:nvSpPr>
        <p:spPr>
          <a:xfrm>
            <a:off x="2052404" y="2901243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0" name="直角三角形 7"/>
          <p:cNvSpPr/>
          <p:nvPr>
            <p:custDataLst>
              <p:tags r:id="rId12"/>
            </p:custDataLst>
          </p:nvPr>
        </p:nvSpPr>
        <p:spPr>
          <a:xfrm>
            <a:off x="2544537" y="2902378"/>
            <a:ext cx="74131" cy="12355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2" name="文本框 8"/>
          <p:cNvSpPr txBox="1"/>
          <p:nvPr>
            <p:custDataLst>
              <p:tags r:id="rId13"/>
            </p:custDataLst>
          </p:nvPr>
        </p:nvSpPr>
        <p:spPr>
          <a:xfrm>
            <a:off x="2576324" y="3035203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职责明确：明确各团队成员的职责和任务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对角圆角矩形 9"/>
          <p:cNvSpPr/>
          <p:nvPr>
            <p:custDataLst>
              <p:tags r:id="rId14"/>
            </p:custDataLst>
          </p:nvPr>
        </p:nvSpPr>
        <p:spPr>
          <a:xfrm>
            <a:off x="2052404" y="528073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对角圆角矩形 10"/>
          <p:cNvSpPr/>
          <p:nvPr>
            <p:custDataLst>
              <p:tags r:id="rId15"/>
            </p:custDataLst>
          </p:nvPr>
        </p:nvSpPr>
        <p:spPr>
          <a:xfrm>
            <a:off x="2052404" y="5156425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8" name="直角三角形 11"/>
          <p:cNvSpPr/>
          <p:nvPr>
            <p:custDataLst>
              <p:tags r:id="rId16"/>
            </p:custDataLst>
          </p:nvPr>
        </p:nvSpPr>
        <p:spPr>
          <a:xfrm>
            <a:off x="2544537" y="5156993"/>
            <a:ext cx="74131" cy="12355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0" name="文本框 12"/>
          <p:cNvSpPr txBox="1"/>
          <p:nvPr>
            <p:custDataLst>
              <p:tags r:id="rId17"/>
            </p:custDataLst>
          </p:nvPr>
        </p:nvSpPr>
        <p:spPr>
          <a:xfrm>
            <a:off x="2576324" y="5289818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激励机制：建立合理的激励机制，激发团队成员的积极性和创造力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员工培训与提升</a:t>
            </a:r>
            <a:endParaRPr lang="zh-CN" altLang="en-US"/>
          </a:p>
        </p:txBody>
      </p:sp>
      <p:sp>
        <p:nvSpPr>
          <p:cNvPr id="1049498" name="圆角矩形 3"/>
          <p:cNvSpPr/>
          <p:nvPr>
            <p:custDataLst>
              <p:tags r:id="rId2"/>
            </p:custDataLst>
          </p:nvPr>
        </p:nvSpPr>
        <p:spPr>
          <a:xfrm rot="16200000">
            <a:off x="5668896" y="-2623722"/>
            <a:ext cx="849913" cy="96456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圆角矩形 4"/>
          <p:cNvSpPr/>
          <p:nvPr>
            <p:custDataLst>
              <p:tags r:id="rId3"/>
            </p:custDataLst>
          </p:nvPr>
        </p:nvSpPr>
        <p:spPr>
          <a:xfrm rot="16200000">
            <a:off x="910140" y="2135034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02" name="圆角矩形 5"/>
          <p:cNvSpPr/>
          <p:nvPr>
            <p:custDataLst>
              <p:tags r:id="rId4"/>
            </p:custDataLst>
          </p:nvPr>
        </p:nvSpPr>
        <p:spPr>
          <a:xfrm rot="16200000">
            <a:off x="5670017" y="-1503982"/>
            <a:ext cx="849913" cy="96463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圆角矩形 6"/>
          <p:cNvSpPr/>
          <p:nvPr>
            <p:custDataLst>
              <p:tags r:id="rId5"/>
            </p:custDataLst>
          </p:nvPr>
        </p:nvSpPr>
        <p:spPr>
          <a:xfrm rot="16200000">
            <a:off x="911261" y="3255335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6" name="圆角矩形 9"/>
          <p:cNvSpPr/>
          <p:nvPr>
            <p:custDataLst>
              <p:tags r:id="rId6"/>
            </p:custDataLst>
          </p:nvPr>
        </p:nvSpPr>
        <p:spPr>
          <a:xfrm rot="16200000">
            <a:off x="5668896" y="-405549"/>
            <a:ext cx="849913" cy="96456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圆角矩形 10"/>
          <p:cNvSpPr/>
          <p:nvPr>
            <p:custDataLst>
              <p:tags r:id="rId7"/>
            </p:custDataLst>
          </p:nvPr>
        </p:nvSpPr>
        <p:spPr>
          <a:xfrm rot="16200000">
            <a:off x="910140" y="4353208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10" name="圆角矩形 11"/>
          <p:cNvSpPr/>
          <p:nvPr>
            <p:custDataLst>
              <p:tags r:id="rId8"/>
            </p:custDataLst>
          </p:nvPr>
        </p:nvSpPr>
        <p:spPr>
          <a:xfrm rot="16200000">
            <a:off x="5670017" y="713631"/>
            <a:ext cx="849913" cy="96463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圆角矩形 12"/>
          <p:cNvSpPr/>
          <p:nvPr>
            <p:custDataLst>
              <p:tags r:id="rId9"/>
            </p:custDataLst>
          </p:nvPr>
        </p:nvSpPr>
        <p:spPr>
          <a:xfrm rot="16200000">
            <a:off x="911261" y="5472948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4" name="文本框 7"/>
          <p:cNvSpPr txBox="1"/>
          <p:nvPr>
            <p:custDataLst>
              <p:tags r:id="rId10"/>
            </p:custDataLst>
          </p:nvPr>
        </p:nvSpPr>
        <p:spPr>
          <a:xfrm>
            <a:off x="1676071" y="3992110"/>
            <a:ext cx="9240611" cy="84991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培训效果：定期评估培训效果，确保员工技能得到提升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16" name="文本框 8"/>
          <p:cNvSpPr txBox="1"/>
          <p:nvPr>
            <p:custDataLst>
              <p:tags r:id="rId11"/>
            </p:custDataLst>
          </p:nvPr>
        </p:nvSpPr>
        <p:spPr>
          <a:xfrm>
            <a:off x="1676071" y="5112411"/>
            <a:ext cx="9240611" cy="849213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员工激励：设立员工激励机制，鼓励员工积极参与培训和学习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18" name="文本框 13"/>
          <p:cNvSpPr txBox="1"/>
          <p:nvPr>
            <p:custDataLst>
              <p:tags r:id="rId12"/>
            </p:custDataLst>
          </p:nvPr>
        </p:nvSpPr>
        <p:spPr>
          <a:xfrm>
            <a:off x="1676071" y="1773936"/>
            <a:ext cx="9240611" cy="84991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培训计划：制定年度培训计划，包括技能培训、安全培训等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20" name="文本框 14"/>
          <p:cNvSpPr txBox="1"/>
          <p:nvPr>
            <p:custDataLst>
              <p:tags r:id="rId13"/>
            </p:custDataLst>
          </p:nvPr>
        </p:nvSpPr>
        <p:spPr>
          <a:xfrm>
            <a:off x="1676071" y="2895358"/>
            <a:ext cx="9240611" cy="849213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培训方式：采用内部培训、外部培训、在线培训等多种方式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https://d.book118.com/707062004155006043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6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03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汉仪粗圆简</vt:lpstr>
      <vt:lpstr>汉仪正圆-75W</vt:lpstr>
      <vt:lpstr>汉仪正圆-45W</vt:lpstr>
      <vt:lpstr>微软雅黑</vt:lpstr>
      <vt:lpstr>宋体</vt:lpstr>
      <vt:lpstr>Office Theme</vt:lpstr>
      <vt:lpstr>2023年模具主管年终业务工作总结</vt:lpstr>
      <vt:lpstr>目录</vt:lpstr>
      <vt:lpstr>添加章节标题</vt:lpstr>
      <vt:lpstr>工作目标完成情况</vt:lpstr>
      <vt:lpstr>业务目标</vt:lpstr>
      <vt:lpstr>质量目标</vt:lpstr>
      <vt:lpstr>效率目标</vt:lpstr>
      <vt:lpstr>模具设计及制造工作</vt:lpstr>
      <vt:lpstr>新模具设计</vt:lpstr>
      <vt:lpstr>模具制造与调试</vt:lpstr>
      <vt:lpstr>模具维修与改造</vt:lpstr>
      <vt:lpstr>团队管理与培训</vt:lpstr>
      <vt:lpstr>团队建设与分工</vt:lpstr>
      <vt:lpstr>员工培训与提升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2024-09-17T22:50:00.935</cp:lastPrinted>
  <dcterms:created xsi:type="dcterms:W3CDTF">2024-09-17T14:50:00Z</dcterms:created>
  <dcterms:modified xsi:type="dcterms:W3CDTF">2024-09-17T14:50:03Z</dcterms:modified>
</cp:coreProperties>
</file>