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31D7C-8FBF-4302-89FB-A7BE24414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10B80-563E-4879-9C9D-FF10ED5F9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AFD50-AEAF-40BA-B984-EEDB3E0A2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848D5-ACA4-4FF8-85CF-EFFA5427B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BE394D-AA2F-4B27-8262-7CD0BF609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F310E6-A2D6-4644-A5A0-3958E0F1E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4851B1-2400-4B4B-A467-B20B6A35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3C8AA-6CFB-4405-A3BF-F328352EA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E481DA-E420-44D4-8BC3-EC6953B75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063E6-A51B-4680-9642-CEDF2DC8D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9FBF8-47E9-4B24-8026-900662C21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63162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三甲胺细分市场调研报告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4221" y="4216095"/>
            <a:ext cx="2402700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8293" y="4216095"/>
            <a:ext cx="2726874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三甲胺细分市场分析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三甲胺市场竞争格局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三甲胺市场发展趋势与机遇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三甲胺市场风险与挑战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三甲胺市场投资前景与建议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基础特性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它是一种无色至淡黄色的液体，具有强烈的鱼腥味。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三甲胺的沸点为21.2℃，熔点为-110℃，相对密度为0.765（25℃）。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三甲胺（trimethylamine，TMA）是一种有机化合物，具有三个甲基基团（-CH3）连接到氮原子上。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三甲胺的定义与特性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三甲胺是一种重要的有机原料，广泛应用于医药、农药、染料、炸药、燃料等领域。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在医药领域，三甲胺是合成多种药物的中间体，如抗菌剂、抗炎药等。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此外，三甲胺还用于染料、炸药和燃料的生产中。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在农药领域，三甲胺用于合成杀虫剂、除草剂等。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三甲胺的应用领域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三甲胺的市场规模与增长趋势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稳步增长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近年来，随着化工行业的快速发展，三甲胺市场规模不断扩大。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根据市场研究报告，全球三甲胺市场规模预计在未来几年内将以年均5%左右的速度增长。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这一增长趋势主要得益于化工行业的发展以及三甲胺在医药、农药等领域应用的不断拓展。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同时，新兴市场的需求增长也将为三甲胺市场的发展提供更多机会。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三甲胺细分市场分析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随着全球农药市场的不断扩大，对农药中间体的需求也在逐年增加，从而带动了三甲胺市场的增长。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国内农药中间体生产企业众多，市场竞争激烈，企业需要不断提高产品质量和降低成本以获得竞争优势。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605" r="760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农药中间体市场是三甲胺最大的应用领域，主要用于生产有机磷农药和氨基甲酸酯类农药。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农药中间体市场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医药中间体市场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医药中间体市场是三甲胺的重要应用领域，主要用于生产抗肿瘤药、抗病毒药、抗生素和心血管药物等。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医药中间体的生产需要严格的质量控制和安全保障，对三甲胺的质量和纯度要求较高。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随着全球人口老龄化和人们健康意识的提高，对医药中间体的需求将持续增长，为三甲胺市场带来新的增长点。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表面活性剂市场竞争激烈，企业需要不断开发新产品和降低成本以获得竞争优势。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表面活性剂市场是三甲胺的另一重要应用领域，主要用于生产阴离子型、阳离子型和非离子型表面活性剂。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随着洗涤剂、化妆品、食品和制药等行业的快速发展，对表面活性剂的需求不断增长，从而拉动了三甲胺市场的需求。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表面活性剂市场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518246" y="3031027"/>
            <a:ext cx="1788760" cy="673166"/>
          </a:xfrm>
          <a:custGeom>
            <a:rect l="l" t="t" r="r" b="b"/>
            <a:pathLst>
              <a:path w="1400" h="527">
                <a:moveTo>
                  <a:pt x="0" y="108"/>
                </a:moveTo>
                <a:lnTo>
                  <a:pt x="837" y="527"/>
                </a:lnTo>
                <a:lnTo>
                  <a:pt x="1400" y="332"/>
                </a:lnTo>
                <a:lnTo>
                  <a:pt x="281" y="0"/>
                </a:lnTo>
                <a:lnTo>
                  <a:pt x="0" y="10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735450" y="3096651"/>
            <a:ext cx="2091473" cy="876386"/>
          </a:xfrm>
          <a:custGeom>
            <a:rect l="l" t="t" r="r" b="b"/>
            <a:pathLst>
              <a:path w="1698" h="710">
                <a:moveTo>
                  <a:pt x="1002" y="710"/>
                </a:moveTo>
                <a:lnTo>
                  <a:pt x="1698" y="366"/>
                </a:lnTo>
                <a:lnTo>
                  <a:pt x="591" y="0"/>
                </a:lnTo>
                <a:lnTo>
                  <a:pt x="0" y="202"/>
                </a:lnTo>
                <a:lnTo>
                  <a:pt x="1002" y="71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893380" y="3977271"/>
            <a:ext cx="4191413" cy="1771824"/>
          </a:xfrm>
          <a:custGeom>
            <a:rect l="l" t="t" r="r" b="b"/>
            <a:pathLst>
              <a:path w="3282" h="1388">
                <a:moveTo>
                  <a:pt x="0" y="332"/>
                </a:moveTo>
                <a:lnTo>
                  <a:pt x="1065" y="869"/>
                </a:lnTo>
                <a:lnTo>
                  <a:pt x="177" y="1388"/>
                </a:lnTo>
                <a:lnTo>
                  <a:pt x="3283" y="1388"/>
                </a:lnTo>
                <a:lnTo>
                  <a:pt x="2529" y="96"/>
                </a:lnTo>
                <a:lnTo>
                  <a:pt x="1981" y="414"/>
                </a:lnTo>
                <a:lnTo>
                  <a:pt x="685" y="0"/>
                </a:lnTo>
                <a:lnTo>
                  <a:pt x="0" y="332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H="1" flipV="1">
            <a:off x="2921288" y="2643640"/>
            <a:ext cx="827699" cy="453011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3748986" y="3704194"/>
            <a:ext cx="1665980" cy="104362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7633452" y="3367611"/>
            <a:ext cx="1134645" cy="857334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2294693" y="4747814"/>
            <a:ext cx="1953876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69567" y="1762125"/>
            <a:ext cx="23622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三甲胺还广泛应用于其他领域，如染料、香料、炸药、燃料添加剂等。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55669" y="4444384"/>
            <a:ext cx="2362200" cy="21717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这些领域对三甲胺的需求量相对较小，但具有较高的技术门槛和特定的市场需求，为三甲胺市场提供了多样化的应用场景。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877359" y="2407424"/>
            <a:ext cx="2361910" cy="187379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企业需要不断拓展新的应用领域，加强技术研发和创新，以满足市场的多样化需求。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其他应用领域市场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三甲胺市场竞争格局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产能10万吨/年，占据市场份额25%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生产商B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产能8万吨/年，占据市场份额20%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生产商C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产能6万吨/年，占据市场份额15%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其他生产商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产能共计11万吨/年，占据市场份额30%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国内主要生产商及产能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价格竞争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各生产商之间通过价格竞争抢占市场份额，价格波动较大。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技术竞争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随着环保要求的提高，技术领先的企业在市场中更具竞争力。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渠道竞争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各生产商积极布局销售渠道，扩大销售网络。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国内市场集中度分析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CR3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前三家生产商占据市场份额60%，市场集中度相对较高。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HHI指数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HHI指数为0.4，表明市场集中度较高，但仍有不少小型企业参与竞争。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https://d.book118.com/707063162102006025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2024-08-30T01:20:30.074</cp:lastPrinted>
  <dcterms:created xsi:type="dcterms:W3CDTF">2024-08-29T17:20:30Z</dcterms:created>
  <dcterms:modified xsi:type="dcterms:W3CDTF">2024-08-29T17:20:32Z</dcterms:modified>
</cp:coreProperties>
</file>