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B16F138-F19D-48A7-85AA-1310251C5B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EE8726-5E36-4C60-8A48-4480C1765F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57542D2-35BF-4898-B555-7A8BC416DB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203A40B-5A2A-4678-A447-5B145317D6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0361813-ECFD-483B-8557-3F4A2655728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E59DDA1-9468-4521-A3AB-1E034D06A9F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0E668A1-0F5D-4D14-A44D-1F1A375727D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634E1E5-A57C-4E65-84AF-6B2AE7680C2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40A3F6D-B699-480B-B5F5-2438BC4AD02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4509BE2-1F39-43DF-9E15-E30EE9CEFA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FAEA9FC-C72E-4D15-BA78-59214D1A14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7066002031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715000" y="137012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1648232"/>
            <a:ext cx="59055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chemeClr val="accent1">
                    <a:alpha val="100000"/>
                  </a:schemeClr>
                </a:solidFill>
                <a:latin typeface="Microsoft Yahei"/>
                <a:ea typeface="Microsoft Yahei"/>
                <a:cs typeface="Microsoft Yahei"/>
              </a:rPr>
              <a:t>护理信息学概论--医学信息管理基础知识</a:t>
            </a:r>
          </a:p>
        </p:txBody>
      </p:sp>
      <p:sp>
        <p:nvSpPr>
          <p:cNvPr id="5" name="TextBox 5"/>
          <p:cNvSpPr txBox="1"/>
          <p:nvPr/>
        </p:nvSpPr>
        <p:spPr>
          <a:xfrm>
            <a:off x="602337" y="3858344"/>
            <a:ext cx="2233724"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汇报人：AA</a:t>
            </a:r>
          </a:p>
        </p:txBody>
      </p:sp>
      <p:sp>
        <p:nvSpPr>
          <p:cNvPr id="6" name="TextBox 6"/>
          <p:cNvSpPr txBox="1"/>
          <p:nvPr/>
        </p:nvSpPr>
        <p:spPr>
          <a:xfrm>
            <a:off x="3203717" y="3858344"/>
            <a:ext cx="2016318"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2024-01-29</a:t>
            </a:r>
          </a:p>
        </p:txBody>
      </p:sp>
      <p:sp>
        <p:nvSpPr>
          <p:cNvPr id="7" name="TextBox 7"/>
          <p:cNvSpPr txBox="1"/>
          <p:nvPr/>
        </p:nvSpPr>
        <p:spPr>
          <a:xfrm rot="-5400000">
            <a:off x="9748407" y="2912789"/>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8" name="TextBox 8"/>
          <p:cNvSpPr txBox="1"/>
          <p:nvPr/>
        </p:nvSpPr>
        <p:spPr>
          <a:xfrm>
            <a:off x="485857" y="60717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9" name="TextBox 9"/>
          <p:cNvSpPr txBox="1"/>
          <p:nvPr/>
        </p:nvSpPr>
        <p:spPr>
          <a:xfrm>
            <a:off x="6853792" y="542407"/>
            <a:ext cx="1369877"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10" name="TextBox 10"/>
          <p:cNvSpPr txBox="1"/>
          <p:nvPr/>
        </p:nvSpPr>
        <p:spPr>
          <a:xfrm>
            <a:off x="8276461" y="54240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11" name="TextBox 11"/>
          <p:cNvSpPr txBox="1"/>
          <p:nvPr/>
        </p:nvSpPr>
        <p:spPr>
          <a:xfrm>
            <a:off x="9300171" y="542407"/>
            <a:ext cx="1432732"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12" name="TextBox 12"/>
          <p:cNvSpPr txBox="1"/>
          <p:nvPr/>
        </p:nvSpPr>
        <p:spPr>
          <a:xfrm>
            <a:off x="10732903" y="542407"/>
            <a:ext cx="1333656"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029669" y="2444055"/>
            <a:ext cx="1562100" cy="10572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chemeClr val="accent1">
                    <a:alpha val="100000"/>
                  </a:schemeClr>
                </a:solidFill>
                <a:latin typeface="Microsoft Yahei"/>
                <a:ea typeface="Microsoft Yahei"/>
                <a:cs typeface="Microsoft Yahei"/>
              </a:rPr>
              <a:t>目录</a:t>
            </a:r>
          </a:p>
        </p:txBody>
      </p:sp>
      <p:sp>
        <p:nvSpPr>
          <p:cNvPr id="3" name="TextBox 3"/>
          <p:cNvSpPr txBox="1"/>
          <p:nvPr/>
        </p:nvSpPr>
        <p:spPr>
          <a:xfrm>
            <a:off x="966804" y="3424039"/>
            <a:ext cx="1687830" cy="396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CONTENTS</a:t>
            </a:r>
          </a:p>
        </p:txBody>
      </p:sp>
      <p:sp>
        <p:nvSpPr>
          <p:cNvPr id="4" name="TextBox 4"/>
          <p:cNvSpPr txBox="1"/>
          <p:nvPr/>
        </p:nvSpPr>
        <p:spPr>
          <a:xfrm>
            <a:off x="5825237" y="764861"/>
            <a:ext cx="5384590" cy="522176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医学信息管理基础知识</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护理信息学应用领域</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医学信息安全与伦理问题</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医学信息技术发展趋势及前景展望</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总结回顾与课程考核要求</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01</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护理信息学的研究领域</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包括护理信息系统、护理信息管理、护理信息教育、护理信息研究等。</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护理信息学在医疗体系中的作用</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通过信息技术支持护理实践，提高医疗体系的整体效能，促进患者安全和满意度。</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护理信息学的定义</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护理信息学是护理学和信息科学的交叉学科，旨在通过信息技术和护理实践的结合，提高护理质量和效率。</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a:endParaRPr/>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护理信息学概述</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blip>
          <a:srcRect l="14833" r="1483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医学信息管理在医疗体系中的作用</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通过有效的医学信息管理，可以提高医疗决策的准确性、医疗资源的利用效率以及医疗服务的质量。</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医学信息的定义</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医学信息是指与医学相关的各种信息，包括医学知识、医疗数据、患者信息等。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医学信息管理的内容</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包括医学信息的收集、整理、存储、传递和利用等。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医学信息管理的重要性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课程目标</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本课程的目标是使学生掌握护理信息学和医学信息管理的基本概念和原理，了解其在医疗体系中的应用和意义，具备基本的护理信息处理和医学信息管理能力。</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学习内容</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本课程将涵盖护理信息学和医学信息管理的基本理论、方法和技术，包括护理信息系统、医学数据库、医学信息检索、医学图像处理、远程医疗等方面的内容。同时，还将介绍相关的伦理、法律和隐私问题。</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课程目标与学习内容</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02</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医学信息管理基础知识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信息管理</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是人类为了有效地开发和利用信息资源，以现代信息技术为手段，对信息资源进行计划、组织、领导和控制的社会活动。</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医学信息</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是医学领域的信息资源，包括医学知识、技术、经验和情报等。</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信息</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指事物运动的状态及其变化方式，是物质的一种属性。</a:t>
            </a:r>
          </a:p>
        </p:txBody>
      </p:sp>
      <p:pic>
        <p:nvPicPr>
          <p:cNvPr id="10" name="Picture 10"/>
          <p:cNvPicPr>
            <a:picLocks noChangeAspect="1"/>
          </p:cNvPicPr>
          <p:nvPr/>
        </p:nvPicPr>
        <p:blipFill>
          <a:blip r:embed="rId2"/>
          <a:srcRect l="21875" r="21875"/>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信息与信息管理概念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028" r="3602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9077" r="29077"/>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医学信息涉及医学领域的专业知识和技能。</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专业性</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医学信息包括文字、数据、图像、声音等多种形式。</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多样性</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医学信息的特点与分类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7185294" y="1548543"/>
            <a:ext cx="3728630" cy="4162004"/>
          </a:xfrm>
          <a:prstGeom prst="roundRect">
            <a:avLst>
              <a:gd name="adj" fmla="val 6064"/>
            </a:avLst>
          </a:prstGeom>
          <a:solidFill>
            <a:schemeClr val="accent1">
              <a:alpha val="2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1254377" y="1410097"/>
            <a:ext cx="4438895" cy="4438895"/>
          </a:xfrm>
          <a:prstGeom prst="ellipse">
            <a:avLst/>
          </a:prstGeom>
          <a:noFill/>
          <a:ln w="76200">
            <a:solidFill>
              <a:schemeClr val="accent1">
                <a:alpha val="2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a:endParaRPr/>
          </a:p>
        </p:txBody>
      </p:sp>
      <p:sp>
        <p:nvSpPr>
          <p:cNvPr id="4" name="Freeform 4"/>
          <p:cNvSpPr/>
          <p:nvPr/>
        </p:nvSpPr>
        <p:spPr>
          <a:xfrm>
            <a:off x="2068173" y="2224607"/>
            <a:ext cx="2811304" cy="2809875"/>
          </a:xfrm>
          <a:custGeom>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77" y="10800"/>
                </a:moveTo>
                <a:cubicBezTo>
                  <a:pt x="1177" y="16115"/>
                  <a:pt x="5485" y="20423"/>
                  <a:pt x="10800" y="20423"/>
                </a:cubicBezTo>
                <a:cubicBezTo>
                  <a:pt x="16115" y="20423"/>
                  <a:pt x="20423" y="16115"/>
                  <a:pt x="20423" y="10800"/>
                </a:cubicBezTo>
                <a:cubicBezTo>
                  <a:pt x="20423" y="5485"/>
                  <a:pt x="16115" y="1177"/>
                  <a:pt x="10800" y="1177"/>
                </a:cubicBezTo>
                <a:cubicBezTo>
                  <a:pt x="5485" y="1177"/>
                  <a:pt x="1177" y="5485"/>
                  <a:pt x="1177" y="10800"/>
                </a:cubicBezTo>
                <a:close/>
              </a:path>
            </a:pathLst>
          </a:custGeom>
          <a:solidFill>
            <a:schemeClr val="accent1">
              <a:alpha val="5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a:off x="2326728" y="2547282"/>
            <a:ext cx="2294194" cy="2200553"/>
          </a:xfrm>
          <a:custGeom>
            <a:rect l="l" t="t" r="r" b="b"/>
            <a:pathLst>
              <a:path w="1905000" h="1905000">
                <a:moveTo>
                  <a:pt x="47625" y="666750"/>
                </a:moveTo>
                <a:lnTo>
                  <a:pt x="381000" y="190500"/>
                </a:lnTo>
                <a:lnTo>
                  <a:pt x="952500" y="0"/>
                </a:lnTo>
                <a:lnTo>
                  <a:pt x="1524000" y="190500"/>
                </a:lnTo>
                <a:lnTo>
                  <a:pt x="1857375" y="666750"/>
                </a:lnTo>
                <a:lnTo>
                  <a:pt x="1857375" y="1238250"/>
                </a:lnTo>
                <a:lnTo>
                  <a:pt x="1524000" y="1714500"/>
                </a:lnTo>
                <a:lnTo>
                  <a:pt x="952500" y="1905000"/>
                </a:lnTo>
                <a:lnTo>
                  <a:pt x="381000" y="1714500"/>
                </a:lnTo>
                <a:lnTo>
                  <a:pt x="47625" y="123825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3011408" y="3167128"/>
            <a:ext cx="924834" cy="92483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医学信息的特点与分类</a:t>
              </a:r>
            </a:p>
          </p:txBody>
        </p:sp>
      </p:grpSp>
      <p:sp>
        <p:nvSpPr>
          <p:cNvPr id="29" name="AutoShape 29"/>
          <p:cNvSpPr/>
          <p:nvPr/>
        </p:nvSpPr>
        <p:spPr>
          <a:xfrm>
            <a:off x="10948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9675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3021165" y="541488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Freeform 32"/>
          <p:cNvSpPr/>
          <p:nvPr/>
        </p:nvSpPr>
        <p:spPr>
          <a:xfrm>
            <a:off x="1365333" y="2365115"/>
            <a:ext cx="364336" cy="364336"/>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Freeform 33"/>
          <p:cNvSpPr/>
          <p:nvPr/>
        </p:nvSpPr>
        <p:spPr>
          <a:xfrm>
            <a:off x="5238033" y="2344636"/>
            <a:ext cx="364336" cy="34814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Freeform 34"/>
          <p:cNvSpPr/>
          <p:nvPr/>
        </p:nvSpPr>
        <p:spPr>
          <a:xfrm>
            <a:off x="3291657" y="5684996"/>
            <a:ext cx="364336" cy="36433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35" name="Connector 35"/>
          <p:cNvCxnSpPr/>
          <p:nvPr/>
        </p:nvCxnSpPr>
        <p:spPr>
          <a:xfrm>
            <a:off x="5858880" y="3629545"/>
            <a:ext cx="750753" cy="0"/>
          </a:xfrm>
          <a:prstGeom prst="line">
            <a:avLst/>
          </a:prstGeom>
          <a:ln w="57150">
            <a:solidFill>
              <a:schemeClr val="accent1"/>
            </a:solidFill>
            <a:prstDash val="sys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按内容分类</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包括基础医学信息、临床医学信息、预防医学信息、药学信息、中医学信息等。</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按载体分类</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包括纸质载体信息、电子载体信息、缩微载体信息等。</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按传递方式分类</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包括正式交流信息（如学术期刊、学术会议等）和非正式交流信息（如学术沙龙、电子邮件等）。</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医学信息的特点与分类</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医学信息管理流程与方法</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信息收集</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通过各种途径收集医学信息，包括文献检索、数据库查询、专家咨询等。</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信息整理</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对收集到的信息进行分类、编目、标引等处理，以便于存储和检索。</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3403" r="13403"/>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信息存储</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将整理好的信息存储在适当的载体上，如图书馆、数据库等。</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信息检索</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根据用户需求，采用相应的检索方法和工具，从存储的信息中查找出所需的信息。</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信息传递</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将检索到的信息以适当的方式传递给用户，如打印、电子邮件等。</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医学信息管理流程与方法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对纸质载体的医学信息进行管理，包括文献分类、编目、借阅等。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文献管理法</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对电子载体的医学信息进行管理，包括数据库设计、数据录入、数据维护等。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数据库管理法</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医学信息管理流程与方法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网络管理法</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对网络上的医学信息进行管理，包括网站维护、信息更新、网络安全等。</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知识管理法</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对医学领域的知识进行管理，包括知识获取、知识组织、知识传递等。</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医学信息管理流程与方法</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03</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护理信息学应用领域</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https://d.book118.com/707066002031006040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108</Paragraphs>
  <Slides>17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17</vt:i4>
      </vt:variant>
    </vt:vector>
  </HeadingPairs>
  <TitlesOfParts>
    <vt:vector baseType="lpstr" size="22">
      <vt:lpstr>Arial</vt:lpstr>
      <vt:lpstr>Calibri</vt:lpstr>
      <vt:lpstr>Microsoft Yahei</vt:lpstr>
      <vt:lpstr>PingFang SC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2024-09-12T11:14:39.179</cp:lastPrinted>
  <dcterms:created xsi:type="dcterms:W3CDTF">2024-09-12T03:14:39Z</dcterms:created>
  <dcterms:modified xsi:type="dcterms:W3CDTF">2024-09-12T03:14:41Z</dcterms:modified>
</cp:coreProperties>
</file>