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542834A-14F5-4106-96CB-ACC497FE11A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924C059-48DE-4A4C-BC10-F380302188C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974F73F-2E91-441A-98F2-9461B6B2676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5402982-3938-4427-B862-A7AD3CF333E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8BFC108-035F-4656-BCA6-3D6F05944A9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33EB8A0-E234-4767-9079-3A760403FF9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19D5831-E484-409B-96E3-64A79091916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145658A-4556-4CE2-A176-A5EE152999F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1DFF65B-F8EC-4C10-859A-4AD2DF015F6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6C90D36-7088-4CC0-A607-F23CD682AFC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9C7C4C7-FE85-403B-97AE-5BEB458E61A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5.png" /><Relationship Id="rId4" Type="http://schemas.openxmlformats.org/officeDocument/2006/relationships/image" Target="../media/image6.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5.png" /><Relationship Id="rId4" Type="http://schemas.openxmlformats.org/officeDocument/2006/relationships/image" Target="../media/image6.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5.png" /><Relationship Id="rId4" Type="http://schemas.openxmlformats.org/officeDocument/2006/relationships/image" Target="../media/image6.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4.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5.png" /><Relationship Id="rId4" Type="http://schemas.openxmlformats.org/officeDocument/2006/relationships/image" Target="../media/image6.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0710106112200605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715000" y="1370129"/>
            <a:ext cx="6477000" cy="5019675"/>
          </a:xfrm>
          <a:prstGeom prst="rect">
            <a:avLst/>
          </a:prstGeom>
        </p:spPr>
      </p:pic>
      <p:pic>
        <p:nvPicPr>
          <p:cNvPr id="3" name="Picture 3"/>
          <p:cNvPicPr>
            <a:picLocks noChangeAspect="1"/>
          </p:cNvPicPr>
          <p:nvPr/>
        </p:nvPicPr>
        <p:blipFill>
          <a:blip r:embed="rId3"/>
          <a:stretch>
            <a:fillRect/>
          </a:stretch>
        </p:blipFill>
        <p:spPr>
          <a:xfrm>
            <a:off x="0" y="0"/>
            <a:ext cx="12192000" cy="6858000"/>
          </a:xfrm>
          <a:prstGeom prst="rect">
            <a:avLst/>
          </a:prstGeom>
        </p:spPr>
      </p:pic>
      <p:sp>
        <p:nvSpPr>
          <p:cNvPr id="4" name="TextBox 4"/>
          <p:cNvSpPr txBox="1"/>
          <p:nvPr/>
        </p:nvSpPr>
        <p:spPr>
          <a:xfrm>
            <a:off x="485857" y="1648232"/>
            <a:ext cx="590550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950" b="1">
                <a:solidFill>
                  <a:schemeClr val="accent1">
                    <a:alpha val="100000"/>
                  </a:schemeClr>
                </a:solidFill>
                <a:latin typeface="Microsoft Yahei"/>
                <a:ea typeface="Microsoft Yahei"/>
                <a:cs typeface="Microsoft Yahei"/>
              </a:rPr>
              <a:t>医院感染防控岗前培训</a:t>
            </a:r>
          </a:p>
        </p:txBody>
      </p:sp>
      <p:sp>
        <p:nvSpPr>
          <p:cNvPr id="5" name="TextBox 5"/>
          <p:cNvSpPr txBox="1"/>
          <p:nvPr/>
        </p:nvSpPr>
        <p:spPr>
          <a:xfrm>
            <a:off x="602337" y="3858344"/>
            <a:ext cx="2233724"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1">
                    <a:alpha val="100000"/>
                  </a:schemeClr>
                </a:solidFill>
                <a:latin typeface="Microsoft Yahei"/>
                <a:ea typeface="Microsoft Yahei"/>
                <a:cs typeface="Microsoft Yahei"/>
              </a:rPr>
              <a:t>汇报人：</a:t>
            </a:r>
          </a:p>
        </p:txBody>
      </p:sp>
      <p:sp>
        <p:nvSpPr>
          <p:cNvPr id="6" name="TextBox 6"/>
          <p:cNvSpPr txBox="1"/>
          <p:nvPr/>
        </p:nvSpPr>
        <p:spPr>
          <a:xfrm>
            <a:off x="3203717" y="3858344"/>
            <a:ext cx="2016318"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1">
                    <a:alpha val="100000"/>
                  </a:schemeClr>
                </a:solidFill>
                <a:latin typeface="Microsoft Yahei"/>
                <a:ea typeface="Microsoft Yahei"/>
                <a:cs typeface="Microsoft Yahei"/>
              </a:rPr>
              <a:t>2024-01-19</a:t>
            </a:r>
          </a:p>
        </p:txBody>
      </p:sp>
      <p:sp>
        <p:nvSpPr>
          <p:cNvPr id="7" name="TextBox 7"/>
          <p:cNvSpPr txBox="1"/>
          <p:nvPr/>
        </p:nvSpPr>
        <p:spPr>
          <a:xfrm rot="-5400000">
            <a:off x="9748407" y="2912789"/>
            <a:ext cx="413878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31000"/>
                  </a:schemeClr>
                </a:solidFill>
                <a:latin typeface="Microsoft Yahei"/>
                <a:ea typeface="Microsoft Yahei"/>
                <a:cs typeface="Microsoft Yahei"/>
              </a:rPr>
              <a:t>RESUME</a:t>
            </a:r>
          </a:p>
        </p:txBody>
      </p:sp>
      <p:sp>
        <p:nvSpPr>
          <p:cNvPr id="8" name="TextBox 8"/>
          <p:cNvSpPr txBox="1"/>
          <p:nvPr/>
        </p:nvSpPr>
        <p:spPr>
          <a:xfrm>
            <a:off x="485857" y="607177"/>
            <a:ext cx="1116330" cy="3200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REPORT</a:t>
            </a:r>
          </a:p>
        </p:txBody>
      </p:sp>
      <p:sp>
        <p:nvSpPr>
          <p:cNvPr id="9" name="TextBox 9"/>
          <p:cNvSpPr txBox="1"/>
          <p:nvPr/>
        </p:nvSpPr>
        <p:spPr>
          <a:xfrm>
            <a:off x="6853792" y="542407"/>
            <a:ext cx="1369877" cy="31051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CATALOG</a:t>
            </a:r>
          </a:p>
        </p:txBody>
      </p:sp>
      <p:sp>
        <p:nvSpPr>
          <p:cNvPr id="10" name="TextBox 10"/>
          <p:cNvSpPr txBox="1"/>
          <p:nvPr/>
        </p:nvSpPr>
        <p:spPr>
          <a:xfrm>
            <a:off x="8276461" y="542407"/>
            <a:ext cx="1116330" cy="3200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DATE</a:t>
            </a:r>
          </a:p>
        </p:txBody>
      </p:sp>
      <p:sp>
        <p:nvSpPr>
          <p:cNvPr id="11" name="TextBox 11"/>
          <p:cNvSpPr txBox="1"/>
          <p:nvPr/>
        </p:nvSpPr>
        <p:spPr>
          <a:xfrm>
            <a:off x="9300171" y="542407"/>
            <a:ext cx="1432732" cy="31051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ANALYSIS</a:t>
            </a:r>
          </a:p>
        </p:txBody>
      </p:sp>
      <p:sp>
        <p:nvSpPr>
          <p:cNvPr id="12" name="TextBox 12"/>
          <p:cNvSpPr txBox="1"/>
          <p:nvPr/>
        </p:nvSpPr>
        <p:spPr>
          <a:xfrm>
            <a:off x="10732903" y="542407"/>
            <a:ext cx="1333656" cy="31051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SUMMARY</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29669" y="2444055"/>
            <a:ext cx="1562100" cy="10572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chemeClr val="accent1">
                    <a:alpha val="100000"/>
                  </a:schemeClr>
                </a:solidFill>
                <a:latin typeface="Microsoft Yahei"/>
                <a:ea typeface="Microsoft Yahei"/>
                <a:cs typeface="Microsoft Yahei"/>
              </a:rPr>
              <a:t>目录</a:t>
            </a:r>
          </a:p>
        </p:txBody>
      </p:sp>
      <p:sp>
        <p:nvSpPr>
          <p:cNvPr id="3" name="TextBox 3"/>
          <p:cNvSpPr txBox="1"/>
          <p:nvPr/>
        </p:nvSpPr>
        <p:spPr>
          <a:xfrm>
            <a:off x="966804" y="3424039"/>
            <a:ext cx="1687830" cy="396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800" b="1">
                <a:solidFill>
                  <a:schemeClr val="accent1">
                    <a:alpha val="100000"/>
                  </a:schemeClr>
                </a:solidFill>
                <a:latin typeface="Microsoft Yahei"/>
                <a:ea typeface="Microsoft Yahei"/>
                <a:cs typeface="Microsoft Yahei"/>
              </a:rPr>
              <a:t>CONTENTS</a:t>
            </a:r>
          </a:p>
        </p:txBody>
      </p:sp>
      <p:sp>
        <p:nvSpPr>
          <p:cNvPr id="4" name="TextBox 4"/>
          <p:cNvSpPr txBox="1"/>
          <p:nvPr/>
        </p:nvSpPr>
        <p:spPr>
          <a:xfrm>
            <a:off x="5825237" y="764861"/>
            <a:ext cx="5384590" cy="522176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医院感染概述与重要性</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医院感染防控基础知识</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诊疗过程中的感染防控措施</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医疗器械与设备相关感染防控</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环境清洁与消毒在感染防控中的作用</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职业暴露与防护策略</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73630" y="1239539"/>
            <a:ext cx="6477000" cy="5019675"/>
          </a:xfrm>
          <a:prstGeom prst="rect">
            <a:avLst/>
          </a:prstGeom>
        </p:spPr>
      </p:pic>
      <p:pic>
        <p:nvPicPr>
          <p:cNvPr id="3" name="Picture 3"/>
          <p:cNvPicPr>
            <a:picLocks noChangeAspect="1"/>
          </p:cNvPicPr>
          <p:nvPr/>
        </p:nvPicPr>
        <p:blipFill>
          <a:blip r:embed="rId3"/>
          <a:stretch>
            <a:fillRect/>
          </a:stretch>
        </p:blipFill>
        <p:spPr>
          <a:xfrm>
            <a:off x="0" y="0"/>
            <a:ext cx="12192000" cy="6858000"/>
          </a:xfrm>
          <a:prstGeom prst="rect">
            <a:avLst/>
          </a:prstGeom>
        </p:spPr>
      </p:pic>
      <p:sp>
        <p:nvSpPr>
          <p:cNvPr id="4" name="TextBox 4"/>
          <p:cNvSpPr txBox="1"/>
          <p:nvPr/>
        </p:nvSpPr>
        <p:spPr>
          <a:xfrm>
            <a:off x="485857" y="60717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REPORT</a:t>
            </a:r>
          </a:p>
        </p:txBody>
      </p:sp>
      <p:sp>
        <p:nvSpPr>
          <p:cNvPr id="5" name="TextBox 5"/>
          <p:cNvSpPr txBox="1"/>
          <p:nvPr/>
        </p:nvSpPr>
        <p:spPr>
          <a:xfrm>
            <a:off x="6853792"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CATALOG</a:t>
            </a:r>
          </a:p>
        </p:txBody>
      </p:sp>
      <p:sp>
        <p:nvSpPr>
          <p:cNvPr id="6" name="TextBox 6"/>
          <p:cNvSpPr txBox="1"/>
          <p:nvPr/>
        </p:nvSpPr>
        <p:spPr>
          <a:xfrm>
            <a:off x="827646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DATE</a:t>
            </a:r>
          </a:p>
        </p:txBody>
      </p:sp>
      <p:sp>
        <p:nvSpPr>
          <p:cNvPr id="7" name="TextBox 7"/>
          <p:cNvSpPr txBox="1"/>
          <p:nvPr/>
        </p:nvSpPr>
        <p:spPr>
          <a:xfrm>
            <a:off x="930017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ANALYSIS</a:t>
            </a:r>
          </a:p>
        </p:txBody>
      </p:sp>
      <p:sp>
        <p:nvSpPr>
          <p:cNvPr id="8" name="TextBox 8"/>
          <p:cNvSpPr txBox="1"/>
          <p:nvPr/>
        </p:nvSpPr>
        <p:spPr>
          <a:xfrm>
            <a:off x="10732903"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SUMMARY</a:t>
            </a:r>
          </a:p>
        </p:txBody>
      </p:sp>
      <p:sp>
        <p:nvSpPr>
          <p:cNvPr id="9" name="TextBox 9"/>
          <p:cNvSpPr txBox="1"/>
          <p:nvPr/>
        </p:nvSpPr>
        <p:spPr>
          <a:xfrm rot="-5400000">
            <a:off x="-1187519" y="3018898"/>
            <a:ext cx="413878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31000"/>
                  </a:schemeClr>
                </a:solidFill>
                <a:latin typeface="Microsoft Yahei"/>
                <a:ea typeface="Microsoft Yahei"/>
                <a:cs typeface="Microsoft Yahei"/>
              </a:rPr>
              <a:t>RESUME</a:t>
            </a:r>
          </a:p>
        </p:txBody>
      </p:sp>
      <p:sp>
        <p:nvSpPr>
          <p:cNvPr id="10" name="TextBox 10"/>
          <p:cNvSpPr txBox="1"/>
          <p:nvPr/>
        </p:nvSpPr>
        <p:spPr>
          <a:xfrm>
            <a:off x="5856967" y="2174031"/>
            <a:ext cx="2113154" cy="14097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6600" b="1">
                <a:solidFill>
                  <a:schemeClr val="accent1">
                    <a:alpha val="100000"/>
                  </a:schemeClr>
                </a:solidFill>
                <a:latin typeface="PingFang SC"/>
                <a:ea typeface="PingFang SC"/>
                <a:cs typeface="PingFang SC"/>
              </a:rPr>
              <a:t>01</a:t>
            </a:r>
          </a:p>
        </p:txBody>
      </p:sp>
      <p:sp>
        <p:nvSpPr>
          <p:cNvPr id="11" name="TextBox 11"/>
          <p:cNvSpPr txBox="1"/>
          <p:nvPr/>
        </p:nvSpPr>
        <p:spPr>
          <a:xfrm>
            <a:off x="5881876" y="3345987"/>
            <a:ext cx="5520853" cy="193931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chemeClr val="accent1">
                    <a:alpha val="100000"/>
                  </a:schemeClr>
                </a:solidFill>
                <a:latin typeface="Microsoft Yahei"/>
                <a:ea typeface="Microsoft Yahei"/>
                <a:cs typeface="Microsoft Yahei"/>
              </a:rPr>
              <a:t>医院感染概述与重要性</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指住院病人在医院内获得的感染，包括在住院期间发生的感染和在医院内获得出院后发生的感染；但不包括入院前已开始或入院时已处于潜伏期的感染。</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医院感染定义</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根据感染部位和病原体来源，可分为内源性感染和外源性感染两大类。内源性感染又称自身感染，是指各种原因引起的患者在医院内遭受自身固有病原体侵袭而发生的医院感染。外源性感染又称交叉感染，是指各种原因引起的患者在医院内遭受非自身固有的病原体侵袭而发生的感染。</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医院感染分类</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医院感染定义及分类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国内医院感染现状</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我国医院感染率居高不下，每年有大量患者因医院感染而延长住院时间、增加医疗费用，甚至导致死亡。近年来，随着医疗技术的不断进步和医院管理水平的提高，我国医院感染防控工作取得了一定成效，但仍存在诸多问题和挑战。</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国外医院感染现状</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发达国家在医院感染防控方面起步较早，建立了较为完善的医院感染防控体系。通过加强医院管理、提高医务人员手卫生依从性、合理使用抗菌药物等措施，有效降低了医院感染率。然而，随着医疗技术的不断发展和人口老龄化等问题的加剧，国外医院感染防控工作也面临着新的挑战。</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国内外医院感染现状</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5690" r="25690"/>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通过加强医院感染防控工作，可以减少患者在医院内获得感染的风险，保障患者安全。</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保障患者安全</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医院感染是影响医疗质量的重要因素之一。通过加强医院感染防控工作，可以提高医疗质量，减少医疗纠纷。</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提高医疗质量</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医院感染会导致患者住院时间延长、医疗费用增加。通过加强医院感染防控工作，可以降低医疗费用，减轻患者经济负担。</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降低医疗费用</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医院感染事件会对医院声誉造成不良影响。通过加强医院感染防控工作，可以维护医院声誉，提高患者对医院的信任度。</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维护医院声誉</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防控医院感染的意义</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73630" y="1239539"/>
            <a:ext cx="6477000" cy="5019675"/>
          </a:xfrm>
          <a:prstGeom prst="rect">
            <a:avLst/>
          </a:prstGeom>
        </p:spPr>
      </p:pic>
      <p:pic>
        <p:nvPicPr>
          <p:cNvPr id="3" name="Picture 3"/>
          <p:cNvPicPr>
            <a:picLocks noChangeAspect="1"/>
          </p:cNvPicPr>
          <p:nvPr/>
        </p:nvPicPr>
        <p:blipFill>
          <a:blip r:embed="rId3"/>
          <a:stretch>
            <a:fillRect/>
          </a:stretch>
        </p:blipFill>
        <p:spPr>
          <a:xfrm>
            <a:off x="0" y="0"/>
            <a:ext cx="12192000" cy="6858000"/>
          </a:xfrm>
          <a:prstGeom prst="rect">
            <a:avLst/>
          </a:prstGeom>
        </p:spPr>
      </p:pic>
      <p:sp>
        <p:nvSpPr>
          <p:cNvPr id="4" name="TextBox 4"/>
          <p:cNvSpPr txBox="1"/>
          <p:nvPr/>
        </p:nvSpPr>
        <p:spPr>
          <a:xfrm>
            <a:off x="485857" y="60717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REPORT</a:t>
            </a:r>
          </a:p>
        </p:txBody>
      </p:sp>
      <p:sp>
        <p:nvSpPr>
          <p:cNvPr id="5" name="TextBox 5"/>
          <p:cNvSpPr txBox="1"/>
          <p:nvPr/>
        </p:nvSpPr>
        <p:spPr>
          <a:xfrm>
            <a:off x="6853792"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CATALOG</a:t>
            </a:r>
          </a:p>
        </p:txBody>
      </p:sp>
      <p:sp>
        <p:nvSpPr>
          <p:cNvPr id="6" name="TextBox 6"/>
          <p:cNvSpPr txBox="1"/>
          <p:nvPr/>
        </p:nvSpPr>
        <p:spPr>
          <a:xfrm>
            <a:off x="827646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DATE</a:t>
            </a:r>
          </a:p>
        </p:txBody>
      </p:sp>
      <p:sp>
        <p:nvSpPr>
          <p:cNvPr id="7" name="TextBox 7"/>
          <p:cNvSpPr txBox="1"/>
          <p:nvPr/>
        </p:nvSpPr>
        <p:spPr>
          <a:xfrm>
            <a:off x="930017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ANALYSIS</a:t>
            </a:r>
          </a:p>
        </p:txBody>
      </p:sp>
      <p:sp>
        <p:nvSpPr>
          <p:cNvPr id="8" name="TextBox 8"/>
          <p:cNvSpPr txBox="1"/>
          <p:nvPr/>
        </p:nvSpPr>
        <p:spPr>
          <a:xfrm>
            <a:off x="10732903"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SUMMARY</a:t>
            </a:r>
          </a:p>
        </p:txBody>
      </p:sp>
      <p:sp>
        <p:nvSpPr>
          <p:cNvPr id="9" name="TextBox 9"/>
          <p:cNvSpPr txBox="1"/>
          <p:nvPr/>
        </p:nvSpPr>
        <p:spPr>
          <a:xfrm rot="-5400000">
            <a:off x="-1187519" y="3018898"/>
            <a:ext cx="413878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31000"/>
                  </a:schemeClr>
                </a:solidFill>
                <a:latin typeface="Microsoft Yahei"/>
                <a:ea typeface="Microsoft Yahei"/>
                <a:cs typeface="Microsoft Yahei"/>
              </a:rPr>
              <a:t>RESUME</a:t>
            </a:r>
          </a:p>
        </p:txBody>
      </p:sp>
      <p:sp>
        <p:nvSpPr>
          <p:cNvPr id="10" name="TextBox 10"/>
          <p:cNvSpPr txBox="1"/>
          <p:nvPr/>
        </p:nvSpPr>
        <p:spPr>
          <a:xfrm>
            <a:off x="5856967" y="2174031"/>
            <a:ext cx="2113154" cy="14097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6600" b="1">
                <a:solidFill>
                  <a:schemeClr val="accent1">
                    <a:alpha val="100000"/>
                  </a:schemeClr>
                </a:solidFill>
                <a:latin typeface="PingFang SC"/>
                <a:ea typeface="PingFang SC"/>
                <a:cs typeface="PingFang SC"/>
              </a:rPr>
              <a:t>02</a:t>
            </a:r>
          </a:p>
        </p:txBody>
      </p:sp>
      <p:sp>
        <p:nvSpPr>
          <p:cNvPr id="11" name="TextBox 11"/>
          <p:cNvSpPr txBox="1"/>
          <p:nvPr/>
        </p:nvSpPr>
        <p:spPr>
          <a:xfrm>
            <a:off x="5881876" y="3345987"/>
            <a:ext cx="5520853" cy="193931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chemeClr val="accent1">
                    <a:alpha val="100000"/>
                  </a:schemeClr>
                </a:solidFill>
                <a:latin typeface="Microsoft Yahei"/>
                <a:ea typeface="Microsoft Yahei"/>
                <a:cs typeface="Microsoft Yahei"/>
              </a:rPr>
              <a:t>医院感染防控基础知识</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微生物学基础知识</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微生物种类与特性</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了解细菌、病毒、真菌等微生物的种类、形态、生长条件及致病性。</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微生物与感染的关系</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掌握微生物引起感染的条件、途径和机制，以及感染的发生、发展和转归。</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医院常见病原菌</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熟悉医院环境中常见的病原菌种类、分布及耐药情况。</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常用消毒与灭菌方法</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掌握物理和化学消毒灭菌方法的原理、应用范围和注意事项，如热力消毒灭菌法、紫外线消毒法、化学消毒剂的使用等。</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消毒与灭菌效果监测</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了解消毒与灭菌效果监测的方法和标准，以及监测结果的判断和处理。</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消毒与灭菌的概念</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明确消毒与灭菌的定义、目的和意义，以及二者之间的区别和联系。</a:t>
            </a:r>
          </a:p>
        </p:txBody>
      </p:sp>
      <p:pic>
        <p:nvPicPr>
          <p:cNvPr id="10" name="Picture 10"/>
          <p:cNvPicPr>
            <a:picLocks noChangeAspect="1"/>
          </p:cNvPicPr>
          <p:nvPr/>
        </p:nvPicPr>
        <p:blipFill>
          <a:blip r:embed="rId2"/>
          <a:srcRect l="13667" r="13667"/>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消毒与灭菌方法</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9" name="AutoShape 9"/>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1797656" y="3303419"/>
            <a:ext cx="931450" cy="924116"/>
            <a:chOff x="1797656" y="3303419"/>
            <a:chExt cx="931450" cy="924116"/>
          </a:xfrm>
        </p:grpSpPr>
        <p:sp>
          <p:nvSpPr>
            <p:cNvPr id="11" name="Freeform 11"/>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手卫生与个人防护</a:t>
              </a:r>
            </a:p>
          </p:txBody>
        </p:sp>
      </p:grpSp>
      <p:sp>
        <p:nvSpPr>
          <p:cNvPr id="37" name="AutoShape 37"/>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手卫生的重要性</a:t>
            </a:r>
          </a:p>
        </p:txBody>
      </p:sp>
      <p:sp>
        <p:nvSpPr>
          <p:cNvPr id="40" name="TextBox 40"/>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强调手卫生在预防医院感染中的重要作用，以及手污染与医院感染的关系。</a:t>
            </a:r>
          </a:p>
        </p:txBody>
      </p:sp>
      <p:sp>
        <p:nvSpPr>
          <p:cNvPr id="41" name="AutoShape 41"/>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手卫生设施与用品</a:t>
            </a:r>
          </a:p>
        </p:txBody>
      </p:sp>
      <p:sp>
        <p:nvSpPr>
          <p:cNvPr id="44" name="TextBox 44"/>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熟悉手卫生设施的配置标准和使用方法，如洗手池、水龙头、干手设施、手消毒剂等。</a:t>
            </a:r>
          </a:p>
        </p:txBody>
      </p:sp>
      <p:sp>
        <p:nvSpPr>
          <p:cNvPr id="45" name="AutoShape 45"/>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手卫生的正确方法</a:t>
            </a:r>
          </a:p>
        </p:txBody>
      </p:sp>
      <p:sp>
        <p:nvSpPr>
          <p:cNvPr id="48" name="TextBox 48"/>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掌握正确的洗手、卫生手消毒和外科手消毒的方法和步骤，以及注意事项。</a:t>
            </a:r>
          </a:p>
        </p:txBody>
      </p:sp>
      <p:sp>
        <p:nvSpPr>
          <p:cNvPr id="49" name="AutoShape 49"/>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TextBox 51"/>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个人防护用品的使用</a:t>
            </a:r>
          </a:p>
        </p:txBody>
      </p:sp>
      <p:sp>
        <p:nvSpPr>
          <p:cNvPr id="52" name="TextBox 52"/>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了解个人防护用品的种类、使用范围和使用方法，如口罩、手套、隔离衣等，以及在何种情况下需要使用个人防护用品。</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73630" y="1239539"/>
            <a:ext cx="6477000" cy="5019675"/>
          </a:xfrm>
          <a:prstGeom prst="rect">
            <a:avLst/>
          </a:prstGeom>
        </p:spPr>
      </p:pic>
      <p:pic>
        <p:nvPicPr>
          <p:cNvPr id="3" name="Picture 3"/>
          <p:cNvPicPr>
            <a:picLocks noChangeAspect="1"/>
          </p:cNvPicPr>
          <p:nvPr/>
        </p:nvPicPr>
        <p:blipFill>
          <a:blip r:embed="rId3"/>
          <a:stretch>
            <a:fillRect/>
          </a:stretch>
        </p:blipFill>
        <p:spPr>
          <a:xfrm>
            <a:off x="0" y="0"/>
            <a:ext cx="12192000" cy="6858000"/>
          </a:xfrm>
          <a:prstGeom prst="rect">
            <a:avLst/>
          </a:prstGeom>
        </p:spPr>
      </p:pic>
      <p:sp>
        <p:nvSpPr>
          <p:cNvPr id="4" name="TextBox 4"/>
          <p:cNvSpPr txBox="1"/>
          <p:nvPr/>
        </p:nvSpPr>
        <p:spPr>
          <a:xfrm>
            <a:off x="485857" y="60717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REPORT</a:t>
            </a:r>
          </a:p>
        </p:txBody>
      </p:sp>
      <p:sp>
        <p:nvSpPr>
          <p:cNvPr id="5" name="TextBox 5"/>
          <p:cNvSpPr txBox="1"/>
          <p:nvPr/>
        </p:nvSpPr>
        <p:spPr>
          <a:xfrm>
            <a:off x="6853792"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CATALOG</a:t>
            </a:r>
          </a:p>
        </p:txBody>
      </p:sp>
      <p:sp>
        <p:nvSpPr>
          <p:cNvPr id="6" name="TextBox 6"/>
          <p:cNvSpPr txBox="1"/>
          <p:nvPr/>
        </p:nvSpPr>
        <p:spPr>
          <a:xfrm>
            <a:off x="827646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DATE</a:t>
            </a:r>
          </a:p>
        </p:txBody>
      </p:sp>
      <p:sp>
        <p:nvSpPr>
          <p:cNvPr id="7" name="TextBox 7"/>
          <p:cNvSpPr txBox="1"/>
          <p:nvPr/>
        </p:nvSpPr>
        <p:spPr>
          <a:xfrm>
            <a:off x="930017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ANALYSIS</a:t>
            </a:r>
          </a:p>
        </p:txBody>
      </p:sp>
      <p:sp>
        <p:nvSpPr>
          <p:cNvPr id="8" name="TextBox 8"/>
          <p:cNvSpPr txBox="1"/>
          <p:nvPr/>
        </p:nvSpPr>
        <p:spPr>
          <a:xfrm>
            <a:off x="10732903"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SUMMARY</a:t>
            </a:r>
          </a:p>
        </p:txBody>
      </p:sp>
      <p:sp>
        <p:nvSpPr>
          <p:cNvPr id="9" name="TextBox 9"/>
          <p:cNvSpPr txBox="1"/>
          <p:nvPr/>
        </p:nvSpPr>
        <p:spPr>
          <a:xfrm rot="-5400000">
            <a:off x="-1187519" y="3018898"/>
            <a:ext cx="413878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31000"/>
                  </a:schemeClr>
                </a:solidFill>
                <a:latin typeface="Microsoft Yahei"/>
                <a:ea typeface="Microsoft Yahei"/>
                <a:cs typeface="Microsoft Yahei"/>
              </a:rPr>
              <a:t>RESUME</a:t>
            </a:r>
          </a:p>
        </p:txBody>
      </p:sp>
      <p:sp>
        <p:nvSpPr>
          <p:cNvPr id="10" name="TextBox 10"/>
          <p:cNvSpPr txBox="1"/>
          <p:nvPr/>
        </p:nvSpPr>
        <p:spPr>
          <a:xfrm>
            <a:off x="5856967" y="2174031"/>
            <a:ext cx="2113154" cy="14097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6600" b="1">
                <a:solidFill>
                  <a:schemeClr val="accent1">
                    <a:alpha val="100000"/>
                  </a:schemeClr>
                </a:solidFill>
                <a:latin typeface="PingFang SC"/>
                <a:ea typeface="PingFang SC"/>
                <a:cs typeface="PingFang SC"/>
              </a:rPr>
              <a:t>03</a:t>
            </a:r>
          </a:p>
        </p:txBody>
      </p:sp>
      <p:sp>
        <p:nvSpPr>
          <p:cNvPr id="11" name="TextBox 11"/>
          <p:cNvSpPr txBox="1"/>
          <p:nvPr/>
        </p:nvSpPr>
        <p:spPr>
          <a:xfrm>
            <a:off x="5881876" y="3345987"/>
            <a:ext cx="5520853" cy="193931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chemeClr val="accent1">
                    <a:alpha val="100000"/>
                  </a:schemeClr>
                </a:solidFill>
                <a:latin typeface="Microsoft Yahei"/>
                <a:ea typeface="Microsoft Yahei"/>
                <a:cs typeface="Microsoft Yahei"/>
              </a:rPr>
              <a:t>诊疗过程中的感染防控措施</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4000" r="400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环境清洁与消毒</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定期对门诊环境进行清洁和消毒，保持空气流通，减少污染。</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预检分诊制度</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设立预检分诊台，对患者进行初步筛查和分类，及时发现疑似感染患者，采取隔离措施。</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呼吸道卫生和咳嗽礼仪</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教育患者正确佩戴口罩、咳嗽时用纸巾掩住口鼻、勤洗手等呼吸道卫生和咳嗽礼仪。</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门诊患者感染防控</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根据患者病情和感染情况，合理安排床位，对疑似或确诊感染患者采取隔离措施。</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患者安置与隔离</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792" r="1679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医务人员手卫生</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2542" r="12542"/>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无菌技术操作</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医务人员接触患者前后应严格遵循手卫生规范，正确洗手或使用速干手消毒剂。</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医务人员在进行诊疗操作时，应严格遵守无菌技术操作规范，避免交叉感染。</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住院患者感染防控</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750" r="16750"/>
          <a:stretch>
            <a:fillRect/>
          </a:stretch>
        </p:blipFill>
        <p:spPr>
          <a:xfrm>
            <a:off x="7092556"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加强手术室管理，严格执行手术部位感染预防措施，确保手术器械、敷料等物品的无菌状态。</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手术室感染防控</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强化重症监护室环境清洁与消毒，加强对患者呼吸道、泌尿道等重点部位的护理和监测。</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重症监护室感染防控</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新生儿室应保持空气新鲜、温度适宜，加强对新生儿用品的消毒和管理，降低新生儿感染风险。</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新生儿室感染防控</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重点部门感染防控</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73630" y="1239539"/>
            <a:ext cx="6477000" cy="5019675"/>
          </a:xfrm>
          <a:prstGeom prst="rect">
            <a:avLst/>
          </a:prstGeom>
        </p:spPr>
      </p:pic>
      <p:pic>
        <p:nvPicPr>
          <p:cNvPr id="3" name="Picture 3"/>
          <p:cNvPicPr>
            <a:picLocks noChangeAspect="1"/>
          </p:cNvPicPr>
          <p:nvPr/>
        </p:nvPicPr>
        <p:blipFill>
          <a:blip r:embed="rId3"/>
          <a:stretch>
            <a:fillRect/>
          </a:stretch>
        </p:blipFill>
        <p:spPr>
          <a:xfrm>
            <a:off x="0" y="0"/>
            <a:ext cx="12192000" cy="6858000"/>
          </a:xfrm>
          <a:prstGeom prst="rect">
            <a:avLst/>
          </a:prstGeom>
        </p:spPr>
      </p:pic>
      <p:sp>
        <p:nvSpPr>
          <p:cNvPr id="4" name="TextBox 4"/>
          <p:cNvSpPr txBox="1"/>
          <p:nvPr/>
        </p:nvSpPr>
        <p:spPr>
          <a:xfrm>
            <a:off x="485857" y="60717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REPORT</a:t>
            </a:r>
          </a:p>
        </p:txBody>
      </p:sp>
      <p:sp>
        <p:nvSpPr>
          <p:cNvPr id="5" name="TextBox 5"/>
          <p:cNvSpPr txBox="1"/>
          <p:nvPr/>
        </p:nvSpPr>
        <p:spPr>
          <a:xfrm>
            <a:off x="6853792"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CATALOG</a:t>
            </a:r>
          </a:p>
        </p:txBody>
      </p:sp>
      <p:sp>
        <p:nvSpPr>
          <p:cNvPr id="6" name="TextBox 6"/>
          <p:cNvSpPr txBox="1"/>
          <p:nvPr/>
        </p:nvSpPr>
        <p:spPr>
          <a:xfrm>
            <a:off x="827646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DATE</a:t>
            </a:r>
          </a:p>
        </p:txBody>
      </p:sp>
      <p:sp>
        <p:nvSpPr>
          <p:cNvPr id="7" name="TextBox 7"/>
          <p:cNvSpPr txBox="1"/>
          <p:nvPr/>
        </p:nvSpPr>
        <p:spPr>
          <a:xfrm>
            <a:off x="930017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ANALYSIS</a:t>
            </a:r>
          </a:p>
        </p:txBody>
      </p:sp>
      <p:sp>
        <p:nvSpPr>
          <p:cNvPr id="8" name="TextBox 8"/>
          <p:cNvSpPr txBox="1"/>
          <p:nvPr/>
        </p:nvSpPr>
        <p:spPr>
          <a:xfrm>
            <a:off x="10732903"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SUMMARY</a:t>
            </a:r>
          </a:p>
        </p:txBody>
      </p:sp>
      <p:sp>
        <p:nvSpPr>
          <p:cNvPr id="9" name="TextBox 9"/>
          <p:cNvSpPr txBox="1"/>
          <p:nvPr/>
        </p:nvSpPr>
        <p:spPr>
          <a:xfrm rot="-5400000">
            <a:off x="-1187519" y="3018898"/>
            <a:ext cx="413878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31000"/>
                  </a:schemeClr>
                </a:solidFill>
                <a:latin typeface="Microsoft Yahei"/>
                <a:ea typeface="Microsoft Yahei"/>
                <a:cs typeface="Microsoft Yahei"/>
              </a:rPr>
              <a:t>RESUME</a:t>
            </a:r>
          </a:p>
        </p:txBody>
      </p:sp>
      <p:sp>
        <p:nvSpPr>
          <p:cNvPr id="10" name="TextBox 10"/>
          <p:cNvSpPr txBox="1"/>
          <p:nvPr/>
        </p:nvSpPr>
        <p:spPr>
          <a:xfrm>
            <a:off x="5856967" y="2174031"/>
            <a:ext cx="2113154" cy="14097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6600" b="1">
                <a:solidFill>
                  <a:schemeClr val="accent1">
                    <a:alpha val="100000"/>
                  </a:schemeClr>
                </a:solidFill>
                <a:latin typeface="PingFang SC"/>
                <a:ea typeface="PingFang SC"/>
                <a:cs typeface="PingFang SC"/>
              </a:rPr>
              <a:t>04</a:t>
            </a:r>
          </a:p>
        </p:txBody>
      </p:sp>
      <p:sp>
        <p:nvSpPr>
          <p:cNvPr id="11" name="TextBox 11"/>
          <p:cNvSpPr txBox="1"/>
          <p:nvPr/>
        </p:nvSpPr>
        <p:spPr>
          <a:xfrm>
            <a:off x="5881876" y="3345987"/>
            <a:ext cx="5520853" cy="193931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chemeClr val="accent1">
                    <a:alpha val="100000"/>
                  </a:schemeClr>
                </a:solidFill>
                <a:latin typeface="Microsoft Yahei"/>
                <a:ea typeface="Microsoft Yahei"/>
                <a:cs typeface="Microsoft Yahei"/>
              </a:rPr>
              <a:t>医疗器械与设备相关感染防控</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https://d.book118.com/707101061122006052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124</Paragraphs>
  <Slides>16</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16</vt:i4>
      </vt:variant>
    </vt:vector>
  </HeadingPairs>
  <TitlesOfParts>
    <vt:vector baseType="lpstr" size="21">
      <vt:lpstr>Arial</vt:lpstr>
      <vt:lpstr>Calibri</vt:lpstr>
      <vt:lpstr>Microsoft Yahei</vt:lpstr>
      <vt:lpstr>PingFang SC</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2024-09-26T04:38:20.289</cp:lastPrinted>
  <dcterms:created xsi:type="dcterms:W3CDTF">2024-09-25T20:38:20Z</dcterms:created>
  <dcterms:modified xsi:type="dcterms:W3CDTF">2024-09-25T20:38:22Z</dcterms:modified>
</cp:coreProperties>
</file>