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gif" ContentType="image/gi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2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59A0B3-19FB-4359-B037-0E07168C3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91B5EF-C664-4C04-B915-D39032E97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A396EF-8E1A-41A4-A417-E3614EA38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556360-F7FB-4790-BE62-BE565C97F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76AFC6-0AF7-41D1-8A8D-4C2E57EAF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8FA562-7AA6-4FA3-823B-798D6CE8A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A71E81-EB2B-4B9A-BD48-084145E96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5A292C-949E-415A-9FA4-114EA2E4E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4D43CA-7034-47BA-A5E0-1527BC11E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B919DA-D567-4984-AD8C-17292A334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9DFDF8-EFEC-4D22-A149-1A93386F0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A7FF0-6B4A-4546-BBEE-EC76D62FD43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DC3963-5A6F-437D-A3AA-913D269F7F3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A7FF0-6B4A-4546-BBEE-EC76D62FD43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DC3963-5A6F-437D-A3AA-913D269F7F3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A7FF0-6B4A-4546-BBEE-EC76D62FD43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DC3963-5A6F-437D-A3AA-913D269F7F3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A7FF0-6B4A-4546-BBEE-EC76D62FD43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DC3963-5A6F-437D-A3AA-913D269F7F3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A7FF0-6B4A-4546-BBEE-EC76D62FD43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DC3963-5A6F-437D-A3AA-913D269F7F3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A7FF0-6B4A-4546-BBEE-EC76D62FD43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DC3963-5A6F-437D-A3AA-913D269F7F3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A7FF0-6B4A-4546-BBEE-EC76D62FD43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DC3963-5A6F-437D-A3AA-913D269F7F3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A7FF0-6B4A-4546-BBEE-EC76D62FD43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DC3963-5A6F-437D-A3AA-913D269F7F3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A7FF0-6B4A-4546-BBEE-EC76D62FD43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DC3963-5A6F-437D-A3AA-913D269F7F3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A7FF0-6B4A-4546-BBEE-EC76D62FD43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DC3963-5A6F-437D-A3AA-913D269F7F3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A7FF0-6B4A-4546-BBEE-EC76D62FD43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DC3963-5A6F-437D-A3AA-913D269F7F3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8400" y="608400"/>
            <a:ext cx="10969200" cy="7056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8400" y="608400"/>
            <a:ext cx="10969200" cy="7056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8400" y="608400"/>
            <a:ext cx="10969200" cy="7056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8400" y="608400"/>
            <a:ext cx="10969200" cy="7056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838200" y="551543"/>
            <a:ext cx="10515600" cy="5558971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Obj">
  <p:cSld name="标题，文本与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</p:nvPr>
        </p:nvSpPr>
        <p:spPr>
          <a:xfrm>
            <a:off x="609600" y="1600200"/>
            <a:ext cx="5384800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00200"/>
            <a:ext cx="5384800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2"/>
          </p:nvPr>
        </p:nvSpPr>
        <p:spPr bwMode="auto">
          <a:xfrm>
            <a:off x="914400" y="6248400"/>
            <a:ext cx="2540000" cy="457200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8400"/>
            <a:ext cx="3860800" cy="457200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8400"/>
            <a:ext cx="2540000" cy="457200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/>
          <a:p>
            <a:pPr algn="r"/>
            <a:fld id="{9A0DB2DC-4C9A-4742-B13C-FB6460FD3503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14400" y="609600"/>
            <a:ext cx="1036320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image" Target="file:///D:\qq&#25991;&#20214;\712321467\Image\C2C\Image2\%7b75232B38-A165-1FB7-499C-2E1C792CACB5%7d.png" TargetMode="External" /><Relationship Id="rId21" Type="http://schemas.openxmlformats.org/officeDocument/2006/relationships/image" Target="../media/image1.png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5AA7FF0-6B4A-4546-BBEE-EC76D62FD43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9DDC3963-5A6F-437D-A3AA-913D269F7F3F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7" name="图片 1073743875" descr="学科网 zxxk.com"/>
          <p:cNvPicPr>
            <a:picLocks noChangeAspect="1"/>
          </p:cNvPicPr>
          <p:nvPr/>
        </p:nvPicPr>
        <p:blipFill>
          <a:blip r:embed="rId21" r:link="rId20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  <p:sldLayoutId id="2147483678" r:id="rId19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gif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tags" Target="../tags/tag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tags" Target="../tags/tag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tags" Target="../tags/tag7.xml" /><Relationship Id="rId4" Type="http://schemas.openxmlformats.org/officeDocument/2006/relationships/tags" Target="../tags/tag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tags" Target="../tags/tag9.xml" /><Relationship Id="rId4" Type="http://schemas.openxmlformats.org/officeDocument/2006/relationships/tags" Target="../tags/tag1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Relationship Id="rId2" Type="http://schemas.openxmlformats.org/officeDocument/2006/relationships/tags" Target="../tags/tag1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10506204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0961" name="Picture 2" descr="yuelia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7865" y="1195070"/>
            <a:ext cx="5956300" cy="44672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0962" name="Text Box 3"/>
          <p:cNvSpPr txBox="1"/>
          <p:nvPr/>
        </p:nvSpPr>
        <p:spPr>
          <a:xfrm>
            <a:off x="5375275" y="4724400"/>
            <a:ext cx="936625" cy="173799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lang="zh-CN" altLang="en-US" sz="8000">
              <a:solidFill>
                <a:schemeClr val="bg1"/>
              </a:solidFill>
              <a:latin typeface="Times New Roman" panose="02020603050405020304" pitchFamily="18" charset="0"/>
              <a:ea typeface="华文彩云" panose="02010800040101010101" pitchFamily="2" charset="-122"/>
            </a:endParaRPr>
          </a:p>
          <a:p>
            <a:pPr>
              <a:spcBef>
                <a:spcPct val="50000"/>
              </a:spcBef>
            </a:pPr>
            <a:endParaRPr lang="zh-CN" altLang="en-US">
              <a:latin typeface="Times New Roman" panose="02020603050405020304" pitchFamily="18" charset="0"/>
            </a:endParaRPr>
          </a:p>
        </p:txBody>
      </p:sp>
      <p:sp>
        <p:nvSpPr>
          <p:cNvPr id="40964" name="Text Box 5"/>
          <p:cNvSpPr txBox="1"/>
          <p:nvPr/>
        </p:nvSpPr>
        <p:spPr>
          <a:xfrm>
            <a:off x="6654165" y="2073275"/>
            <a:ext cx="5007610" cy="201104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Bef>
                <a:spcPts val="50"/>
              </a:spcBef>
              <a:spcAft>
                <a:spcPct val="0"/>
              </a:spcAft>
            </a:pPr>
            <a:r>
              <a:rPr lang="en-US" altLang="zh-CN" sz="3200" b="1">
                <a:solidFill>
                  <a:schemeClr val="tx1"/>
                </a:solidFill>
                <a:latin typeface="Times New Roman" panose="02020603050405020304" pitchFamily="18" charset="0"/>
              </a:rPr>
              <a:t>        </a:t>
            </a:r>
            <a:r>
              <a:rPr lang="zh-CN" altLang="en-US" sz="3200" b="1">
                <a:solidFill>
                  <a:schemeClr val="tx1"/>
                </a:solidFill>
                <a:latin typeface="Times New Roman" panose="02020603050405020304" pitchFamily="18" charset="0"/>
              </a:rPr>
              <a:t>同学们，请调动</a:t>
            </a:r>
            <a:r>
              <a:rPr lang="zh-CN" altLang="en-US" sz="3200" b="1">
                <a:solidFill>
                  <a:schemeClr val="tx1"/>
                </a:solidFill>
                <a:latin typeface="Times New Roman" panose="02020603050405020304" pitchFamily="18" charset="0"/>
                <a:sym typeface="+mn-ea"/>
              </a:rPr>
              <a:t>你们</a:t>
            </a:r>
            <a:r>
              <a:rPr lang="zh-CN" altLang="en-US" sz="3200" b="1">
                <a:solidFill>
                  <a:schemeClr val="tx1"/>
                </a:solidFill>
                <a:latin typeface="Times New Roman" panose="02020603050405020304" pitchFamily="18" charset="0"/>
              </a:rPr>
              <a:t>的语文积累，说两句吟咏月亮的诗句。</a:t>
            </a:r>
            <a:endParaRPr lang="zh-CN" altLang="en-US" sz="3200" b="1">
              <a:solidFill>
                <a:schemeClr val="tx1"/>
              </a:solidFill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8370" name="标题 1"/>
          <p:cNvSpPr>
            <a:spLocks noGrp="1"/>
          </p:cNvSpPr>
          <p:nvPr>
            <p:ph type="title" idx="4294967295"/>
          </p:nvPr>
        </p:nvSpPr>
        <p:spPr>
          <a:xfrm>
            <a:off x="1369695" y="1000125"/>
            <a:ext cx="7772400" cy="561975"/>
          </a:xfrm>
        </p:spPr>
        <p:txBody>
          <a:bodyPr wrap="square" lIns="91440" tIns="45720" rIns="91440" bIns="45720" anchor="ctr" anchorCtr="0"/>
          <a:lstStyle/>
          <a:p>
            <a:pPr algn="l"/>
            <a:r>
              <a:rPr lang="zh-CN" altLang="en-US" sz="3200" b="1">
                <a:solidFill>
                  <a:schemeClr val="tx1"/>
                </a:solidFill>
                <a:highlight>
                  <a:srgbClr val="FFFF00"/>
                </a:highlight>
              </a:rPr>
              <a:t>描写月亮的诗句：</a:t>
            </a:r>
            <a:endParaRPr lang="zh-CN" altLang="en-US" sz="3200" b="1">
              <a:solidFill>
                <a:schemeClr val="tx1"/>
              </a:solidFill>
              <a:highlight>
                <a:srgbClr val="FFFF00"/>
              </a:highlight>
            </a:endParaRPr>
          </a:p>
        </p:txBody>
      </p:sp>
      <p:sp>
        <p:nvSpPr>
          <p:cNvPr id="58371" name="内容占位符 2"/>
          <p:cNvSpPr>
            <a:spLocks noGrp="1"/>
          </p:cNvSpPr>
          <p:nvPr>
            <p:ph idx="1"/>
          </p:nvPr>
        </p:nvSpPr>
        <p:spPr>
          <a:xfrm>
            <a:off x="1650365" y="1659890"/>
            <a:ext cx="9095740" cy="3934460"/>
          </a:xfrm>
        </p:spPr>
        <p:txBody>
          <a:bodyPr vert="horz" wrap="square" lIns="91440" tIns="45720" rIns="91440" bIns="45720" anchor="t" anchorCtr="0"/>
          <a:lstStyle/>
          <a:p>
            <a:r>
              <a:rPr lang="zh-CN" altLang="en-US" sz="2400" b="1">
                <a:solidFill>
                  <a:schemeClr val="tx1"/>
                </a:solidFill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海上生明月，天涯共此时。 （张九龄）</a:t>
            </a:r>
            <a:endParaRPr lang="zh-CN" altLang="en-US" sz="2400" b="1">
              <a:solidFill>
                <a:schemeClr val="tx1"/>
              </a:solidFill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r>
              <a:rPr lang="zh-CN" altLang="en-US" sz="2400" b="1">
                <a:solidFill>
                  <a:schemeClr val="tx1"/>
                </a:solidFill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明月几时有？把酒问青天。</a:t>
            </a:r>
            <a:r>
              <a:rPr lang="zh-CN" altLang="en-US" sz="2400">
                <a:solidFill>
                  <a:schemeClr val="tx1"/>
                </a:solidFill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zh-CN" altLang="en-US" sz="2400" b="1">
                <a:solidFill>
                  <a:schemeClr val="tx1"/>
                </a:solidFill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（苏轼） </a:t>
            </a:r>
            <a:endParaRPr lang="zh-CN" altLang="en-US" sz="2400" b="1">
              <a:solidFill>
                <a:schemeClr val="tx1"/>
              </a:solidFill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r>
              <a:rPr lang="zh-CN" altLang="en-US" sz="2400" b="1">
                <a:solidFill>
                  <a:schemeClr val="tx1"/>
                </a:solidFill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春江潮水连海平，海上明月共潮生。（张若虚）</a:t>
            </a:r>
            <a:endParaRPr lang="en-US" altLang="zh-CN" sz="2400" b="1">
              <a:solidFill>
                <a:schemeClr val="tx1"/>
              </a:solidFill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r>
              <a:rPr lang="zh-CN" altLang="en-US" sz="2400" b="1">
                <a:solidFill>
                  <a:schemeClr val="tx1"/>
                </a:solidFill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明月松间照，清泉石上流。（王维）</a:t>
            </a:r>
            <a:endParaRPr lang="zh-CN" altLang="en-US" sz="2400" b="1">
              <a:solidFill>
                <a:schemeClr val="tx1"/>
              </a:solidFill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r>
              <a:rPr lang="zh-CN" altLang="en-US" sz="2400" b="1">
                <a:solidFill>
                  <a:schemeClr val="tx1"/>
                </a:solidFill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春风又绿江南岸，明月何时照我还？（王安石）</a:t>
            </a:r>
            <a:endParaRPr lang="zh-CN" altLang="en-US" sz="2400" b="1">
              <a:solidFill>
                <a:schemeClr val="tx1"/>
              </a:solidFill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r>
              <a:rPr lang="zh-CN" altLang="en-US" sz="2400" b="1">
                <a:solidFill>
                  <a:schemeClr val="tx1"/>
                </a:solidFill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我寄愁心与明月，随君直到夜郎西。 （李白） </a:t>
            </a:r>
            <a:endParaRPr lang="zh-CN" altLang="en-US" sz="2400" b="1">
              <a:solidFill>
                <a:schemeClr val="tx1"/>
              </a:solidFill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r>
              <a:rPr lang="zh-CN" altLang="en-US" sz="2400" b="1">
                <a:solidFill>
                  <a:schemeClr val="tx1"/>
                </a:solidFill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峨嵋山月半轮秋，影入平羌江水流。 （李白） </a:t>
            </a:r>
            <a:endParaRPr lang="zh-CN" altLang="en-US" sz="2400" b="1">
              <a:solidFill>
                <a:schemeClr val="tx1"/>
              </a:solidFill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r>
              <a:rPr lang="zh-CN" altLang="en-US" sz="2400" b="1">
                <a:solidFill>
                  <a:schemeClr val="tx1"/>
                </a:solidFill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晨兴理荒秽，带月荷锄归。 （陶渊明） </a:t>
            </a:r>
            <a:endParaRPr lang="zh-CN" altLang="en-US" sz="2400" b="1">
              <a:solidFill>
                <a:schemeClr val="tx1"/>
              </a:solidFill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r>
              <a:rPr lang="en-US" altLang="zh-CN" sz="2400" b="1">
                <a:solidFill>
                  <a:schemeClr val="tx1"/>
                </a:solidFill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……</a:t>
            </a:r>
            <a:endParaRPr lang="en-US" altLang="zh-CN" sz="2400" b="1">
              <a:solidFill>
                <a:schemeClr val="tx1"/>
              </a:solidFill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>
              <a:buNone/>
            </a:pPr>
            <a:endParaRPr lang="en-US" altLang="zh-CN" sz="2400" b="1">
              <a:solidFill>
                <a:schemeClr val="tx1"/>
              </a:solidFill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073" name="Picture 6" descr="01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800735"/>
            <a:ext cx="9144000" cy="576516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074" name="矩形 12290"/>
          <p:cNvSpPr/>
          <p:nvPr/>
        </p:nvSpPr>
        <p:spPr>
          <a:xfrm>
            <a:off x="2114868" y="1269048"/>
            <a:ext cx="5234940" cy="110680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6600" b="1">
                <a:solidFill>
                  <a:srgbClr val="CC0000"/>
                </a:solidFill>
                <a:latin typeface="Arial" pitchFamily="34" charset="0"/>
                <a:ea typeface="黑体" panose="02010609060101010101" pitchFamily="49" charset="-122"/>
              </a:rPr>
              <a:t>记承天寺夜游</a:t>
            </a:r>
            <a:endParaRPr lang="zh-CN" altLang="en-US" sz="6600" b="1">
              <a:solidFill>
                <a:srgbClr val="CC0000"/>
              </a:solidFill>
              <a:latin typeface="Arial" pitchFamily="34" charset="0"/>
              <a:ea typeface="黑体" panose="02010609060101010101" pitchFamily="49" charset="-122"/>
            </a:endParaRPr>
          </a:p>
        </p:txBody>
      </p:sp>
      <p:sp>
        <p:nvSpPr>
          <p:cNvPr id="48133" name="WordArt 5"/>
          <p:cNvSpPr>
            <a:spLocks noChangeArrowheads="1" noChangeShapeType="1" noTextEdit="1"/>
          </p:cNvSpPr>
          <p:nvPr/>
        </p:nvSpPr>
        <p:spPr bwMode="auto">
          <a:xfrm>
            <a:off x="3719830" y="2637155"/>
            <a:ext cx="1830070" cy="650240"/>
          </a:xfrm>
          <a:prstGeom prst="rect">
            <a:avLst/>
          </a:prstGeom>
        </p:spPr>
        <p:txBody>
          <a:bodyPr wrap="none" numCol="1" fromWordArt="1">
            <a:prstTxWarp prst="textPlain">
              <a:avLst>
                <a:gd name="adj" fmla="val 50000"/>
              </a:avLst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7200" b="1" i="0" u="none" strike="noStrike" kern="10" cap="none" spc="0" normalizeH="0" baseline="0" noProof="0">
                <a:ln w="19050">
                  <a:solidFill>
                    <a:srgbClr val="99CCFF"/>
                  </a:solidFill>
                  <a:round/>
                </a:ln>
                <a:solidFill>
                  <a:schemeClr val="tx1"/>
                </a:solidFill>
                <a:effectLst>
                  <a:outerShdw dist="35921" dir="2700000" algn="ctr" rotWithShape="0">
                    <a:srgbClr val="990000"/>
                  </a:outerShdw>
                </a:effectLst>
                <a:uLnTx/>
                <a:uFillTx/>
                <a:latin typeface="Times New Roman" panose="02020603050405020304" pitchFamily="18" charset="0"/>
                <a:ea typeface="华文新魏" panose="02010800040101010101" charset="-122"/>
                <a:cs typeface="+mn-cs"/>
              </a:rPr>
              <a:t>苏轼</a:t>
            </a:r>
            <a:endParaRPr kumimoji="0" lang="zh-CN" altLang="en-US" sz="7200" b="1" i="0" u="none" strike="noStrike" kern="10" cap="none" spc="0" normalizeH="0" baseline="0" noProof="0">
              <a:ln w="19050">
                <a:solidFill>
                  <a:srgbClr val="99CCFF"/>
                </a:solidFill>
                <a:round/>
              </a:ln>
              <a:solidFill>
                <a:schemeClr val="tx1"/>
              </a:solidFill>
              <a:effectLst>
                <a:outerShdw dist="35921" dir="2700000" algn="ctr" rotWithShape="0">
                  <a:srgbClr val="990000"/>
                </a:outerShdw>
              </a:effectLst>
              <a:uLnTx/>
              <a:uFillTx/>
              <a:latin typeface="Times New Roman" panose="02020603050405020304" pitchFamily="18" charset="0"/>
              <a:ea typeface="华文新魏" panose="02010800040101010101" charset="-122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8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9029" name="图片 129028" descr="chengtiansi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02743" y="745808"/>
            <a:ext cx="4140200" cy="297973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29030" name="图片 129029" descr="chengtiansi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02425" y="3725545"/>
            <a:ext cx="4140835" cy="2901315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129031" name="组合 129030"/>
          <p:cNvGrpSpPr/>
          <p:nvPr/>
        </p:nvGrpSpPr>
        <p:grpSpPr>
          <a:xfrm>
            <a:off x="7176135" y="5445760"/>
            <a:ext cx="3194050" cy="457200"/>
            <a:chOff x="0" y="1311"/>
            <a:chExt cx="5299" cy="288"/>
          </a:xfrm>
        </p:grpSpPr>
        <p:sp>
          <p:nvSpPr>
            <p:cNvPr id="129032" name="矩形 129031"/>
            <p:cNvSpPr/>
            <p:nvPr/>
          </p:nvSpPr>
          <p:spPr>
            <a:xfrm>
              <a:off x="0" y="1311"/>
              <a:ext cx="5299" cy="288"/>
            </a:xfrm>
            <a:prstGeom prst="rect">
              <a:avLst/>
            </a:prstGeom>
            <a:noFill/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9033" name="矩形 129032"/>
            <p:cNvSpPr/>
            <p:nvPr/>
          </p:nvSpPr>
          <p:spPr>
            <a:xfrm>
              <a:off x="0" y="1311"/>
              <a:ext cx="5299" cy="288"/>
            </a:xfrm>
            <a:prstGeom prst="rect">
              <a:avLst/>
            </a:prstGeom>
            <a:noFill/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4400" b="1">
                  <a:solidFill>
                    <a:srgbClr val="FEF800"/>
                  </a:solidFill>
                  <a:effectLst>
                    <a:outerShdw blurRad="38100" dist="38100" dir="2700000">
                      <a:srgbClr val="000000"/>
                    </a:outerShdw>
                  </a:effectLst>
                  <a:latin typeface="Times New Roman" panose="02020603050405020304" pitchFamily="18" charset="0"/>
                  <a:ea typeface="黑体" panose="02010609060101010101" pitchFamily="49" charset="-122"/>
                </a:rPr>
                <a:t>承天寺</a:t>
              </a:r>
              <a:endParaRPr lang="zh-CN" altLang="en-US" sz="4400" b="1">
                <a:solidFill>
                  <a:srgbClr val="FEF8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Times New Roman" panose="02020603050405020304" pitchFamily="18" charset="0"/>
                <a:ea typeface="黑体" panose="02010609060101010101" pitchFamily="49" charset="-122"/>
              </a:endParaRPr>
            </a:p>
          </p:txBody>
        </p:sp>
      </p:grpSp>
      <p:sp>
        <p:nvSpPr>
          <p:cNvPr id="129035" name="矩形 129034"/>
          <p:cNvSpPr/>
          <p:nvPr/>
        </p:nvSpPr>
        <p:spPr>
          <a:xfrm>
            <a:off x="2279650" y="549275"/>
            <a:ext cx="3194050" cy="74422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文本框 2"/>
          <p:cNvSpPr txBox="1"/>
          <p:nvPr/>
        </p:nvSpPr>
        <p:spPr>
          <a:xfrm>
            <a:off x="759460" y="2041525"/>
            <a:ext cx="5847715" cy="33229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2800" b="1">
                <a:latin typeface="楷体_GB2312" pitchFamily="49" charset="-122"/>
                <a:ea typeface="楷体_GB2312" pitchFamily="49" charset="-122"/>
                <a:sym typeface="+mn-ea"/>
              </a:rPr>
              <a:t>    </a:t>
            </a:r>
            <a:r>
              <a:rPr lang="zh-CN" altLang="en-US" sz="2800" b="1">
                <a:latin typeface="楷体_GB2312" pitchFamily="49" charset="-122"/>
                <a:ea typeface="楷体_GB2312" pitchFamily="49" charset="-122"/>
                <a:sym typeface="+mn-ea"/>
              </a:rPr>
              <a:t>位于今湖北省黄冈市南，南唐初年建寺</a:t>
            </a:r>
            <a:r>
              <a:rPr lang="en-US" altLang="zh-CN" sz="2800" b="1">
                <a:latin typeface="楷体_GB2312" pitchFamily="49" charset="-122"/>
                <a:ea typeface="楷体_GB2312" pitchFamily="49" charset="-122"/>
                <a:sym typeface="+mn-ea"/>
              </a:rPr>
              <a:t>,</a:t>
            </a:r>
            <a:r>
              <a:rPr lang="zh-CN" altLang="en-US" sz="2800" b="1">
                <a:latin typeface="楷体_GB2312" pitchFamily="49" charset="-122"/>
                <a:ea typeface="楷体_GB2312" pitchFamily="49" charset="-122"/>
                <a:sym typeface="+mn-ea"/>
              </a:rPr>
              <a:t>初名“南禅寺”。北宋景德四年（</a:t>
            </a:r>
            <a:r>
              <a:rPr lang="en-US" altLang="zh-CN" sz="2800" b="1">
                <a:latin typeface="楷体_GB2312" pitchFamily="49" charset="-122"/>
                <a:ea typeface="楷体_GB2312" pitchFamily="49" charset="-122"/>
                <a:sym typeface="+mn-ea"/>
              </a:rPr>
              <a:t>1007</a:t>
            </a:r>
            <a:r>
              <a:rPr lang="zh-CN" altLang="en-US" sz="2800" b="1">
                <a:latin typeface="楷体_GB2312" pitchFamily="49" charset="-122"/>
                <a:ea typeface="楷体_GB2312" pitchFamily="49" charset="-122"/>
                <a:sym typeface="+mn-ea"/>
              </a:rPr>
              <a:t>年</a:t>
            </a:r>
            <a:r>
              <a:rPr lang="en-US" altLang="zh-CN" sz="2800" b="1">
                <a:latin typeface="楷体_GB2312" pitchFamily="49" charset="-122"/>
                <a:ea typeface="楷体_GB2312" pitchFamily="49" charset="-122"/>
                <a:sym typeface="+mn-ea"/>
              </a:rPr>
              <a:t>)</a:t>
            </a:r>
            <a:r>
              <a:rPr lang="zh-CN" altLang="en-US" sz="2800" b="1">
                <a:latin typeface="楷体_GB2312" pitchFamily="49" charset="-122"/>
                <a:ea typeface="楷体_GB2312" pitchFamily="49" charset="-122"/>
                <a:sym typeface="+mn-ea"/>
              </a:rPr>
              <a:t>赐名承天寺</a:t>
            </a:r>
            <a:r>
              <a:rPr lang="en-US" altLang="zh-CN" sz="2800" b="1">
                <a:latin typeface="楷体_GB2312" pitchFamily="49" charset="-122"/>
                <a:ea typeface="楷体_GB2312" pitchFamily="49" charset="-122"/>
                <a:sym typeface="+mn-ea"/>
              </a:rPr>
              <a:t>,</a:t>
            </a:r>
            <a:r>
              <a:rPr lang="zh-CN" altLang="en-US" sz="2800" b="1">
                <a:latin typeface="楷体_GB2312" pitchFamily="49" charset="-122"/>
                <a:ea typeface="楷体_GB2312" pitchFamily="49" charset="-122"/>
                <a:sym typeface="+mn-ea"/>
              </a:rPr>
              <a:t>其规模仅次于开元寺因寺宇第一山门横匾上有金光闪烁的“</a:t>
            </a:r>
            <a:r>
              <a:rPr lang="zh-CN" altLang="en-US" sz="2800" b="1">
                <a:solidFill>
                  <a:srgbClr val="CC0000"/>
                </a:solidFill>
                <a:latin typeface="楷体_GB2312" pitchFamily="49" charset="-122"/>
                <a:ea typeface="楷体_GB2312" pitchFamily="49" charset="-122"/>
                <a:sym typeface="+mn-ea"/>
              </a:rPr>
              <a:t>月台</a:t>
            </a:r>
            <a:r>
              <a:rPr lang="zh-CN" altLang="en-US" sz="2800" b="1">
                <a:latin typeface="楷体_GB2312" pitchFamily="49" charset="-122"/>
                <a:ea typeface="楷体_GB2312" pitchFamily="49" charset="-122"/>
                <a:sym typeface="+mn-ea"/>
              </a:rPr>
              <a:t>”两字</a:t>
            </a:r>
            <a:r>
              <a:rPr lang="en-US" altLang="zh-CN" sz="2800" b="1">
                <a:latin typeface="楷体_GB2312" pitchFamily="49" charset="-122"/>
                <a:ea typeface="楷体_GB2312" pitchFamily="49" charset="-122"/>
                <a:sym typeface="+mn-ea"/>
              </a:rPr>
              <a:t>,</a:t>
            </a:r>
            <a:r>
              <a:rPr lang="zh-CN" altLang="en-US" sz="2800" b="1">
                <a:latin typeface="楷体_GB2312" pitchFamily="49" charset="-122"/>
                <a:ea typeface="楷体_GB2312" pitchFamily="49" charset="-122"/>
                <a:sym typeface="+mn-ea"/>
              </a:rPr>
              <a:t>故又名</a:t>
            </a:r>
            <a:r>
              <a:rPr lang="zh-CN" altLang="en-US" sz="28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  <a:sym typeface="+mn-ea"/>
              </a:rPr>
              <a:t>月台寺</a:t>
            </a:r>
            <a:r>
              <a:rPr lang="zh-CN" altLang="en-US" sz="2800" b="1">
                <a:latin typeface="楷体_GB2312" pitchFamily="49" charset="-122"/>
                <a:ea typeface="楷体_GB2312" pitchFamily="49" charset="-122"/>
                <a:sym typeface="+mn-ea"/>
              </a:rPr>
              <a:t>。</a:t>
            </a:r>
            <a:endParaRPr lang="zh-CN" altLang="en-US" sz="2800" b="1">
              <a:latin typeface="楷体_GB2312" pitchFamily="49" charset="-122"/>
              <a:ea typeface="楷体_GB2312" pitchFamily="49" charset="-122"/>
              <a:sym typeface="+mn-ea"/>
            </a:endParaRPr>
          </a:p>
        </p:txBody>
      </p:sp>
      <p:sp>
        <p:nvSpPr>
          <p:cNvPr id="2" name="矩形 1"/>
          <p:cNvSpPr/>
          <p:nvPr>
            <p:custDataLst>
              <p:tags r:id="rId4"/>
            </p:custDataLst>
          </p:nvPr>
        </p:nvSpPr>
        <p:spPr>
          <a:xfrm>
            <a:off x="1719580" y="1067435"/>
            <a:ext cx="3194050" cy="97409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5400" b="1">
                <a:solidFill>
                  <a:srgbClr val="CC00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Times New Roman" panose="02020603050405020304" pitchFamily="18" charset="0"/>
                <a:ea typeface="黑体" panose="02010609060101010101" pitchFamily="49" charset="-122"/>
              </a:rPr>
              <a:t>承天寺</a:t>
            </a:r>
            <a:endParaRPr lang="zh-CN" altLang="en-US" sz="5400" b="1">
              <a:solidFill>
                <a:srgbClr val="CC0000"/>
              </a:solidFill>
              <a:effectLst>
                <a:outerShdw blurRad="38100" dist="38100" dir="2700000">
                  <a:srgbClr val="000000"/>
                </a:outerShdw>
              </a:effectLst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9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9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9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9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9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1" name="Text Box 8"/>
          <p:cNvSpPr txBox="1"/>
          <p:nvPr/>
        </p:nvSpPr>
        <p:spPr>
          <a:xfrm>
            <a:off x="972185" y="1772920"/>
            <a:ext cx="6487160" cy="3709035"/>
          </a:xfrm>
          <a:prstGeom prst="rect">
            <a:avLst/>
          </a:prstGeom>
          <a:noFill/>
          <a:ln w="9525" cap="flat" cmpd="sng">
            <a:noFill/>
            <a:prstDash val="solid"/>
            <a:miter/>
            <a:headEnd type="none" w="med" len="med"/>
            <a:tailEnd type="none" w="med" len="med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</a:pPr>
            <a:r>
              <a:rPr lang="zh-CN" altLang="en-US" sz="2800" b="1">
                <a:latin typeface="楷体_GB2312" pitchFamily="49" charset="-122"/>
                <a:ea typeface="楷体_GB2312" pitchFamily="49" charset="-122"/>
              </a:rPr>
              <a:t>    </a:t>
            </a:r>
            <a:r>
              <a:rPr lang="zh-CN" altLang="en-US" sz="2800" b="1" smtClean="0">
                <a:latin typeface="宋体" panose="02010600030101010101" pitchFamily="2" charset="-122"/>
                <a:sym typeface="+mn-ea"/>
              </a:rPr>
              <a:t>苏轼（1037年-1101年），字子瞻，又字和仲，号铁冠道人、东坡居士，世称苏东坡、苏仙。苏轼为汉族，眉州眉山（今属四川省眉山市）人，祖籍河北栾城，北宋文学家，书法家、画家。 父为苏洵，弟为苏辙， 父子三人并称“三苏”。</a:t>
            </a:r>
            <a:endParaRPr lang="zh-CN" altLang="en-US" sz="2800" b="1">
              <a:latin typeface="楷体_GB2312" pitchFamily="49" charset="-122"/>
              <a:ea typeface="楷体_GB2312" pitchFamily="49" charset="-122"/>
            </a:endParaRPr>
          </a:p>
        </p:txBody>
      </p:sp>
      <p:grpSp>
        <p:nvGrpSpPr>
          <p:cNvPr id="20481" name="Group 6"/>
          <p:cNvGrpSpPr/>
          <p:nvPr/>
        </p:nvGrpSpPr>
        <p:grpSpPr>
          <a:xfrm>
            <a:off x="1072198" y="976313"/>
            <a:ext cx="2319337" cy="700087"/>
            <a:chOff x="138" y="461"/>
            <a:chExt cx="1461" cy="441"/>
          </a:xfrm>
        </p:grpSpPr>
        <p:pic>
          <p:nvPicPr>
            <p:cNvPr id="20482" name="Picture 7" descr="未标题-1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38" y="461"/>
              <a:ext cx="1461" cy="441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20483" name="文本框 2"/>
            <p:cNvSpPr txBox="1"/>
            <p:nvPr/>
          </p:nvSpPr>
          <p:spPr>
            <a:xfrm>
              <a:off x="476" y="509"/>
              <a:ext cx="1080" cy="329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rgbClr val="FF0000"/>
                  </a:solidFill>
                  <a:latin typeface="微软雅黑" panose="020b0503020204020204" charset="-122"/>
                  <a:ea typeface="微软雅黑"/>
                </a:rPr>
                <a:t>走近作者</a:t>
              </a:r>
              <a:endParaRPr lang="zh-CN" altLang="en-US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</a:endParaRPr>
            </a:p>
          </p:txBody>
        </p:sp>
      </p:grpSp>
      <p:pic>
        <p:nvPicPr>
          <p:cNvPr id="100" name="图片 99"/>
          <p:cNvPicPr/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64450" y="1311275"/>
            <a:ext cx="3547110" cy="4170680"/>
          </a:xfrm>
          <a:prstGeom prst="ellipse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9" name="Text Box 3"/>
          <p:cNvSpPr txBox="1">
            <a:spLocks noChangeArrowheads="1"/>
          </p:cNvSpPr>
          <p:nvPr/>
        </p:nvSpPr>
        <p:spPr bwMode="auto">
          <a:xfrm>
            <a:off x="3812540" y="5226685"/>
            <a:ext cx="3626485" cy="58356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1pPr>
            <a:lvl2pPr marL="742950" indent="-285750" algn="l" defTabSz="914400" rtl="0" eaLnBrk="0" latinLnBrk="0" hangingPunct="0"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2pPr>
            <a:lvl3pPr marL="1143000" indent="-228600" algn="l" defTabSz="914400" rtl="0" eaLnBrk="0" latinLnBrk="0" hangingPunct="0"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3pPr>
            <a:lvl4pPr marL="1600200" indent="-228600" algn="l" defTabSz="914400" rtl="0" eaLnBrk="0" latinLnBrk="0" hangingPunct="0"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4pPr>
            <a:lvl5pPr marL="2057400" indent="-228600" algn="l" defTabSz="914400" rtl="0" eaLnBrk="0" latinLnBrk="0" hangingPunct="0"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zh-CN" altLang="en-US" sz="3200" b="1" smtClean="0">
                <a:solidFill>
                  <a:srgbClr val="FF0000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读准字音和节奏</a:t>
            </a:r>
            <a:r>
              <a:rPr lang="zh-CN" altLang="en-US" sz="3200">
                <a:solidFill>
                  <a:srgbClr val="FF0000"/>
                </a:solidFill>
              </a:rPr>
              <a:t> </a:t>
            </a:r>
            <a:endParaRPr lang="zh-CN" altLang="en-US" sz="3200">
              <a:solidFill>
                <a:srgbClr val="FF0000"/>
              </a:solidFill>
            </a:endParaRPr>
          </a:p>
        </p:txBody>
      </p:sp>
      <p:sp>
        <p:nvSpPr>
          <p:cNvPr id="2" name="矩形 1"/>
          <p:cNvSpPr/>
          <p:nvPr/>
        </p:nvSpPr>
        <p:spPr>
          <a:xfrm>
            <a:off x="1052830" y="1221105"/>
            <a:ext cx="10085705" cy="370903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800" b="1">
                <a:solidFill>
                  <a:srgbClr val="000000"/>
                </a:solidFill>
                <a:latin typeface="宋体" panose="02010600030101010101" pitchFamily="2" charset="-122"/>
                <a:sym typeface="+mn-ea"/>
              </a:rPr>
              <a:t>记承天寺夜游</a:t>
            </a:r>
            <a:endParaRPr lang="zh-CN" altLang="en-US" sz="2800" b="1">
              <a:solidFill>
                <a:srgbClr val="000000"/>
              </a:solidFill>
              <a:latin typeface="宋体" panose="02010600030101010101" pitchFamily="2" charset="-122"/>
              <a:sym typeface="+mn-ea"/>
            </a:endParaRPr>
          </a:p>
          <a:p>
            <a:pPr algn="ctr">
              <a:lnSpc>
                <a:spcPct val="12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800" b="1">
                <a:solidFill>
                  <a:srgbClr val="000000"/>
                </a:solidFill>
                <a:latin typeface="宋体" panose="02010600030101010101" pitchFamily="2" charset="-122"/>
                <a:sym typeface="+mn-ea"/>
              </a:rPr>
              <a:t>苏轼</a:t>
            </a:r>
            <a:endParaRPr lang="zh-CN" altLang="en-US" sz="2800" b="1">
              <a:solidFill>
                <a:srgbClr val="000000"/>
              </a:solidFill>
              <a:latin typeface="宋体" panose="02010600030101010101" pitchFamily="2" charset="-122"/>
              <a:sym typeface="+mn-ea"/>
            </a:endParaRPr>
          </a:p>
          <a:p>
            <a:pPr>
              <a:lnSpc>
                <a:spcPct val="12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800" b="1">
                <a:solidFill>
                  <a:srgbClr val="000000"/>
                </a:solidFill>
                <a:latin typeface="宋体" panose="02010600030101010101" pitchFamily="2" charset="-122"/>
                <a:sym typeface="+mn-ea"/>
              </a:rPr>
              <a:t> </a:t>
            </a:r>
            <a:r>
              <a:rPr lang="en-US" altLang="zh-CN" sz="2800" b="1">
                <a:solidFill>
                  <a:srgbClr val="000000"/>
                </a:solidFill>
                <a:latin typeface="宋体" panose="02010600030101010101" pitchFamily="2" charset="-122"/>
                <a:sym typeface="+mn-ea"/>
              </a:rPr>
              <a:t>   </a:t>
            </a:r>
            <a:r>
              <a:rPr lang="zh-CN" altLang="en-US" sz="280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元</a:t>
            </a:r>
            <a:r>
              <a:rPr lang="zh-CN" altLang="en-US" sz="280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丰六年十月十二日夜，解衣欲睡，月色入户，欣然起行。念无</a:t>
            </a:r>
            <a:r>
              <a:rPr lang="zh-CN" altLang="en-US" sz="280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与乐者</a:t>
            </a:r>
            <a:r>
              <a:rPr lang="zh-CN" altLang="en-US" sz="280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，遂至承天寺寻张怀民。怀民亦未寝，相与步于中庭。</a:t>
            </a:r>
            <a:endParaRPr lang="zh-CN" altLang="en-US" sz="2800">
              <a:solidFill>
                <a:schemeClr val="tx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>
              <a:lnSpc>
                <a:spcPct val="12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80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 庭下如积水空明，水中藻、荇交</a:t>
            </a:r>
            <a:r>
              <a:rPr lang="zh-CN" altLang="en-US" sz="280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横，</a:t>
            </a:r>
            <a:r>
              <a:rPr lang="zh-CN" altLang="en-US" sz="280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盖竹柏影也。</a:t>
            </a:r>
            <a:endParaRPr lang="zh-CN" altLang="en-US" sz="2800">
              <a:solidFill>
                <a:schemeClr val="tx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>
              <a:lnSpc>
                <a:spcPct val="12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80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 何夜无月？何处无竹柏？但少闲人如吾两人者耳。</a:t>
            </a:r>
            <a:endParaRPr lang="zh-CN" altLang="en-US" sz="2800">
              <a:solidFill>
                <a:schemeClr val="tx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grpSp>
        <p:nvGrpSpPr>
          <p:cNvPr id="20481" name="Group 6"/>
          <p:cNvGrpSpPr/>
          <p:nvPr/>
        </p:nvGrpSpPr>
        <p:grpSpPr>
          <a:xfrm>
            <a:off x="769938" y="895033"/>
            <a:ext cx="2319337" cy="700087"/>
            <a:chOff x="138" y="461"/>
            <a:chExt cx="1461" cy="441"/>
          </a:xfrm>
        </p:grpSpPr>
        <p:pic>
          <p:nvPicPr>
            <p:cNvPr id="20482" name="Picture 7" descr="未标题-1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38" y="461"/>
              <a:ext cx="1461" cy="441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20483" name="文本框 2"/>
            <p:cNvSpPr txBox="1"/>
            <p:nvPr/>
          </p:nvSpPr>
          <p:spPr>
            <a:xfrm>
              <a:off x="476" y="509"/>
              <a:ext cx="1080" cy="329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rgbClr val="FF0000"/>
                  </a:solidFill>
                  <a:latin typeface="微软雅黑" panose="020b0503020204020204" charset="-122"/>
                  <a:ea typeface="微软雅黑"/>
                </a:rPr>
                <a:t>朗读课文</a:t>
              </a:r>
              <a:endParaRPr lang="zh-CN" altLang="en-US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4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4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9" grpId="0"/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9" name="Text Box 3"/>
          <p:cNvSpPr txBox="1">
            <a:spLocks noChangeArrowheads="1"/>
          </p:cNvSpPr>
          <p:nvPr/>
        </p:nvSpPr>
        <p:spPr bwMode="auto">
          <a:xfrm>
            <a:off x="535940" y="927100"/>
            <a:ext cx="5773420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1pPr>
            <a:lvl2pPr marL="742950" indent="-285750" algn="l" defTabSz="914400" rtl="0" eaLnBrk="0" latinLnBrk="0" hangingPunct="0"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2pPr>
            <a:lvl3pPr marL="1143000" indent="-228600" algn="l" defTabSz="914400" rtl="0" eaLnBrk="0" latinLnBrk="0" hangingPunct="0"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3pPr>
            <a:lvl4pPr marL="1600200" indent="-228600" algn="l" defTabSz="914400" rtl="0" eaLnBrk="0" latinLnBrk="0" hangingPunct="0"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4pPr>
            <a:lvl5pPr marL="2057400" indent="-228600" algn="l" defTabSz="914400" rtl="0" eaLnBrk="0" latinLnBrk="0" hangingPunct="0"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3200" b="1" smtClean="0">
                <a:solidFill>
                  <a:schemeClr val="tx1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朗读</a:t>
            </a:r>
            <a:r>
              <a:rPr lang="zh-CN" altLang="en-US" sz="3200" b="1">
                <a:solidFill>
                  <a:schemeClr val="tx1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课文</a:t>
            </a:r>
            <a:r>
              <a:rPr lang="en-US" altLang="zh-CN" sz="3200" b="1" smtClean="0">
                <a:solidFill>
                  <a:schemeClr val="tx1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,</a:t>
            </a:r>
            <a:r>
              <a:rPr lang="zh-CN" altLang="en-US" sz="3200" b="1" smtClean="0">
                <a:solidFill>
                  <a:schemeClr val="tx1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读准字音和节奏</a:t>
            </a:r>
            <a:r>
              <a:rPr lang="zh-CN" altLang="en-US" sz="3200">
                <a:solidFill>
                  <a:schemeClr val="tx1"/>
                </a:solidFill>
              </a:rPr>
              <a:t> </a:t>
            </a:r>
            <a:endParaRPr lang="zh-CN" altLang="en-US" sz="3200">
              <a:solidFill>
                <a:schemeClr val="tx1"/>
              </a:solidFill>
            </a:endParaRPr>
          </a:p>
        </p:txBody>
      </p:sp>
      <p:sp>
        <p:nvSpPr>
          <p:cNvPr id="2" name="矩形 1"/>
          <p:cNvSpPr/>
          <p:nvPr/>
        </p:nvSpPr>
        <p:spPr>
          <a:xfrm>
            <a:off x="608330" y="1510665"/>
            <a:ext cx="11068685" cy="39871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800" b="1">
                <a:solidFill>
                  <a:srgbClr val="000000"/>
                </a:solidFill>
                <a:latin typeface="宋体" panose="02010600030101010101" pitchFamily="2" charset="-122"/>
                <a:sym typeface="+mn-ea"/>
              </a:rPr>
              <a:t>记承天寺夜游</a:t>
            </a:r>
            <a:endParaRPr lang="zh-CN" altLang="en-US" sz="2800" b="1">
              <a:solidFill>
                <a:srgbClr val="000000"/>
              </a:solidFill>
              <a:latin typeface="宋体" panose="02010600030101010101" pitchFamily="2" charset="-122"/>
              <a:sym typeface="+mn-ea"/>
            </a:endParaRPr>
          </a:p>
          <a:p>
            <a:pPr algn="ctr">
              <a:lnSpc>
                <a:spcPct val="12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800" b="1">
                <a:solidFill>
                  <a:srgbClr val="000000"/>
                </a:solidFill>
                <a:latin typeface="宋体" panose="02010600030101010101" pitchFamily="2" charset="-122"/>
                <a:sym typeface="+mn-ea"/>
              </a:rPr>
              <a:t>苏轼</a:t>
            </a:r>
            <a:endParaRPr lang="zh-CN" altLang="en-US" sz="2800" b="1">
              <a:solidFill>
                <a:srgbClr val="000000"/>
              </a:solidFill>
              <a:latin typeface="宋体" panose="02010600030101010101" pitchFamily="2" charset="-122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altLang="zh-CN" sz="2800" b="1" smtClean="0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ea"/>
              </a:rPr>
              <a:t>    </a:t>
            </a:r>
            <a:r>
              <a:rPr lang="zh-CN" altLang="en-US" sz="2400" b="1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ea"/>
              </a:rPr>
              <a:t>元</a:t>
            </a:r>
            <a:r>
              <a:rPr lang="zh-CN" altLang="en-US" sz="2400" b="1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ea"/>
              </a:rPr>
              <a:t>丰六年</a:t>
            </a:r>
            <a:r>
              <a:rPr lang="en-US" altLang="zh-CN" sz="2400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ea"/>
              </a:rPr>
              <a:t>/</a:t>
            </a:r>
            <a:r>
              <a:rPr lang="zh-CN" altLang="en-US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+mn-ea"/>
              </a:rPr>
              <a:t>十月十二日</a:t>
            </a:r>
            <a:r>
              <a:rPr lang="en-US" altLang="zh-CN" sz="2400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ea"/>
              </a:rPr>
              <a:t>/</a:t>
            </a:r>
            <a:r>
              <a:rPr lang="zh-CN" altLang="en-US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+mn-ea"/>
              </a:rPr>
              <a:t>夜，解(</a:t>
            </a:r>
            <a:r>
              <a:rPr lang="en-US" altLang="zh-CN" sz="2400" b="1" err="1">
                <a:solidFill>
                  <a:srgbClr val="FF0000"/>
                </a:solidFill>
                <a:latin typeface="+mn-ea"/>
              </a:rPr>
              <a:t>jiě</a:t>
            </a:r>
            <a:r>
              <a:rPr lang="zh-CN" altLang="en-US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+mn-ea"/>
              </a:rPr>
              <a:t>)衣</a:t>
            </a:r>
            <a:r>
              <a:rPr lang="en-US" altLang="zh-CN" sz="2400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ea"/>
              </a:rPr>
              <a:t>/</a:t>
            </a:r>
            <a:r>
              <a:rPr lang="zh-CN" altLang="en-US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+mn-ea"/>
              </a:rPr>
              <a:t>欲睡，月色</a:t>
            </a:r>
            <a:r>
              <a:rPr lang="en-US" altLang="zh-CN" sz="2400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ea"/>
              </a:rPr>
              <a:t>/</a:t>
            </a:r>
            <a:r>
              <a:rPr lang="zh-CN" altLang="en-US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+mn-ea"/>
              </a:rPr>
              <a:t>入户，欣然</a:t>
            </a:r>
            <a:r>
              <a:rPr lang="en-US" altLang="zh-CN" sz="2400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ea"/>
              </a:rPr>
              <a:t>/</a:t>
            </a:r>
            <a:r>
              <a:rPr lang="zh-CN" altLang="en-US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+mn-ea"/>
              </a:rPr>
              <a:t>起行。念</a:t>
            </a:r>
            <a:r>
              <a:rPr lang="en-US" altLang="zh-CN" sz="2400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ea"/>
              </a:rPr>
              <a:t>/</a:t>
            </a:r>
            <a:r>
              <a:rPr lang="zh-CN" altLang="en-US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+mn-ea"/>
              </a:rPr>
              <a:t>无与乐者，遂(</a:t>
            </a:r>
            <a:r>
              <a:rPr lang="en-US" altLang="zh-CN" sz="2400" b="1" err="1">
                <a:solidFill>
                  <a:srgbClr val="FF0000"/>
                </a:solidFill>
                <a:latin typeface="+mn-ea"/>
              </a:rPr>
              <a:t>suì</a:t>
            </a:r>
            <a:r>
              <a:rPr lang="zh-CN" altLang="en-US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+mn-ea"/>
              </a:rPr>
              <a:t>)</a:t>
            </a:r>
            <a:r>
              <a:rPr lang="en-US" altLang="zh-CN" sz="2400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ea"/>
              </a:rPr>
              <a:t>/</a:t>
            </a:r>
            <a:r>
              <a:rPr lang="zh-CN" altLang="en-US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+mn-ea"/>
              </a:rPr>
              <a:t>至承天寺</a:t>
            </a:r>
            <a:r>
              <a:rPr lang="zh-CN" altLang="en-US" sz="2400" b="1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ea"/>
              </a:rPr>
              <a:t> </a:t>
            </a:r>
            <a:r>
              <a:rPr lang="en-US" altLang="zh-CN" sz="2400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ea"/>
              </a:rPr>
              <a:t>/</a:t>
            </a:r>
            <a:r>
              <a:rPr lang="zh-CN" altLang="en-US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+mn-ea"/>
              </a:rPr>
              <a:t>寻张怀民。怀民</a:t>
            </a:r>
            <a:r>
              <a:rPr lang="en-US" altLang="zh-CN" sz="2400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ea"/>
              </a:rPr>
              <a:t>/</a:t>
            </a:r>
            <a:r>
              <a:rPr lang="zh-CN" altLang="en-US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+mn-ea"/>
              </a:rPr>
              <a:t>亦未寝(</a:t>
            </a:r>
            <a:r>
              <a:rPr lang="en-US" altLang="zh-CN" sz="2400" b="1" err="1">
                <a:solidFill>
                  <a:srgbClr val="FF0000"/>
                </a:solidFill>
                <a:latin typeface="+mn-ea"/>
              </a:rPr>
              <a:t>qǐn</a:t>
            </a:r>
            <a:r>
              <a:rPr lang="zh-CN" altLang="en-US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+mn-ea"/>
              </a:rPr>
              <a:t>)，相与</a:t>
            </a:r>
            <a:r>
              <a:rPr lang="en-US" altLang="zh-CN" sz="2400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ea"/>
              </a:rPr>
              <a:t>/</a:t>
            </a:r>
            <a:r>
              <a:rPr lang="zh-CN" altLang="en-US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+mn-ea"/>
              </a:rPr>
              <a:t>步于中庭。</a:t>
            </a:r>
            <a:endParaRPr lang="zh-CN" altLang="en-US" sz="2400" b="1" smtClean="0">
              <a:effectLst>
                <a:outerShdw blurRad="38100" dist="38100" dir="2700000" algn="tl">
                  <a:srgbClr val="C0C0C0"/>
                </a:outerShdw>
              </a:effectLst>
              <a:latin typeface="+mn-ea"/>
            </a:endParaRPr>
          </a:p>
          <a:p>
            <a:pPr>
              <a:lnSpc>
                <a:spcPct val="150000"/>
              </a:lnSpc>
            </a:pPr>
            <a:r>
              <a:rPr lang="zh-CN" altLang="en-US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+mn-ea"/>
              </a:rPr>
              <a:t>    庭下</a:t>
            </a:r>
            <a:r>
              <a:rPr lang="en-US" altLang="zh-CN" sz="2400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ea"/>
              </a:rPr>
              <a:t>/</a:t>
            </a:r>
            <a:r>
              <a:rPr lang="zh-CN" altLang="en-US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+mn-ea"/>
              </a:rPr>
              <a:t>如积水空明，水中</a:t>
            </a:r>
            <a:r>
              <a:rPr lang="en-US" altLang="zh-CN" sz="2400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ea"/>
              </a:rPr>
              <a:t>/</a:t>
            </a:r>
            <a:r>
              <a:rPr lang="zh-CN" altLang="en-US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+mn-ea"/>
              </a:rPr>
              <a:t>藻(</a:t>
            </a:r>
            <a:r>
              <a:rPr lang="en-US" altLang="zh-CN" sz="2400" b="1" err="1">
                <a:solidFill>
                  <a:srgbClr val="FF0000"/>
                </a:solidFill>
                <a:latin typeface="+mn-ea"/>
              </a:rPr>
              <a:t>zǎo</a:t>
            </a:r>
            <a:r>
              <a:rPr lang="zh-CN" altLang="en-US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+mn-ea"/>
              </a:rPr>
              <a:t>)、荇(</a:t>
            </a:r>
            <a:r>
              <a:rPr lang="en-US" altLang="zh-CN" sz="2400" b="1" err="1">
                <a:solidFill>
                  <a:srgbClr val="FF0000"/>
                </a:solidFill>
                <a:latin typeface="+mn-ea"/>
              </a:rPr>
              <a:t>xìng</a:t>
            </a:r>
            <a:r>
              <a:rPr lang="zh-CN" altLang="en-US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+mn-ea"/>
              </a:rPr>
              <a:t>)交横（</a:t>
            </a:r>
            <a:r>
              <a:rPr lang="en-US" altLang="zh-CN" sz="2400" b="1" err="1">
                <a:solidFill>
                  <a:srgbClr val="FF0000"/>
                </a:solidFill>
                <a:latin typeface="+mn-ea"/>
              </a:rPr>
              <a:t>héng</a:t>
            </a:r>
            <a:r>
              <a:rPr lang="zh-CN" altLang="en-US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+mn-ea"/>
              </a:rPr>
              <a:t>），盖</a:t>
            </a:r>
            <a:r>
              <a:rPr lang="en-US" altLang="zh-CN" sz="2400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ea"/>
              </a:rPr>
              <a:t>/</a:t>
            </a:r>
            <a:r>
              <a:rPr lang="zh-CN" altLang="en-US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+mn-ea"/>
              </a:rPr>
              <a:t>竹柏(</a:t>
            </a:r>
            <a:r>
              <a:rPr lang="en-US" altLang="zh-CN" sz="2400" b="1" err="1">
                <a:solidFill>
                  <a:srgbClr val="FF0000"/>
                </a:solidFill>
                <a:latin typeface="+mn-ea"/>
              </a:rPr>
              <a:t>bǎi</a:t>
            </a:r>
            <a:r>
              <a:rPr lang="zh-CN" altLang="en-US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+mn-ea"/>
              </a:rPr>
              <a:t>)影也。</a:t>
            </a:r>
            <a:endParaRPr lang="zh-CN" altLang="en-US" sz="2400" b="1" smtClean="0">
              <a:effectLst>
                <a:outerShdw blurRad="38100" dist="38100" dir="2700000" algn="tl">
                  <a:srgbClr val="C0C0C0"/>
                </a:outerShdw>
              </a:effectLst>
              <a:latin typeface="+mn-ea"/>
            </a:endParaRPr>
          </a:p>
          <a:p>
            <a:pPr>
              <a:lnSpc>
                <a:spcPct val="150000"/>
              </a:lnSpc>
            </a:pPr>
            <a:r>
              <a:rPr lang="zh-CN" altLang="en-US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+mn-ea"/>
              </a:rPr>
              <a:t>    何夜</a:t>
            </a:r>
            <a:r>
              <a:rPr lang="en-US" altLang="zh-CN" sz="2400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ea"/>
              </a:rPr>
              <a:t>/</a:t>
            </a:r>
            <a:r>
              <a:rPr lang="zh-CN" altLang="en-US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+mn-ea"/>
              </a:rPr>
              <a:t>无月？何处</a:t>
            </a:r>
            <a:r>
              <a:rPr lang="en-US" altLang="zh-CN" sz="2400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ea"/>
              </a:rPr>
              <a:t>/</a:t>
            </a:r>
            <a:r>
              <a:rPr lang="zh-CN" altLang="en-US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+mn-ea"/>
              </a:rPr>
              <a:t>无竹柏？但</a:t>
            </a:r>
            <a:r>
              <a:rPr lang="en-US" altLang="zh-CN" sz="2400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ea"/>
              </a:rPr>
              <a:t>/</a:t>
            </a:r>
            <a:r>
              <a:rPr lang="zh-CN" altLang="en-US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+mn-ea"/>
              </a:rPr>
              <a:t>少闲人</a:t>
            </a:r>
            <a:r>
              <a:rPr lang="en-US" altLang="zh-CN" sz="2400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ea"/>
              </a:rPr>
              <a:t>/</a:t>
            </a:r>
            <a:r>
              <a:rPr lang="zh-CN" altLang="en-US" sz="24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+mn-ea"/>
              </a:rPr>
              <a:t>如吾两人者耳。</a:t>
            </a:r>
            <a:endParaRPr lang="zh-CN" altLang="en-US" sz="2400" b="1" smtClean="0">
              <a:effectLst>
                <a:outerShdw blurRad="38100" dist="38100" dir="2700000" algn="tl">
                  <a:srgbClr val="C0C0C0"/>
                </a:outerShdw>
              </a:effectLst>
              <a:latin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4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4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9" grpId="0"/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18" name="矩形 17410"/>
          <p:cNvSpPr/>
          <p:nvPr/>
        </p:nvSpPr>
        <p:spPr>
          <a:xfrm>
            <a:off x="1774825" y="1341438"/>
            <a:ext cx="8867775" cy="385635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170000"/>
              </a:lnSpc>
            </a:pPr>
            <a:r>
              <a:rPr lang="zh-CN" altLang="en-US" sz="3600" b="1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pitchFamily="49" charset="-122"/>
                <a:ea typeface="楷体_GB2312" pitchFamily="49" charset="-122"/>
              </a:rPr>
              <a:t>      元丰六年十月十二日夜，</a:t>
            </a:r>
            <a:endParaRPr lang="zh-CN" altLang="en-US" sz="3600" b="1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_GB2312" pitchFamily="49" charset="-122"/>
              <a:ea typeface="楷体_GB2312" pitchFamily="49" charset="-122"/>
            </a:endParaRPr>
          </a:p>
          <a:p>
            <a:pPr lvl="0">
              <a:lnSpc>
                <a:spcPct val="170000"/>
              </a:lnSpc>
            </a:pPr>
            <a:endParaRPr lang="zh-CN" altLang="en-US" sz="3600" b="1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_GB2312" pitchFamily="49" charset="-122"/>
              <a:ea typeface="楷体_GB2312" pitchFamily="49" charset="-122"/>
            </a:endParaRPr>
          </a:p>
          <a:p>
            <a:pPr lvl="0">
              <a:lnSpc>
                <a:spcPct val="170000"/>
              </a:lnSpc>
            </a:pPr>
            <a:endParaRPr lang="zh-CN" altLang="en-US" sz="3600" b="1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_GB2312" pitchFamily="49" charset="-122"/>
              <a:ea typeface="楷体_GB2312" pitchFamily="49" charset="-122"/>
            </a:endParaRPr>
          </a:p>
          <a:p>
            <a:pPr lvl="0">
              <a:lnSpc>
                <a:spcPct val="170000"/>
              </a:lnSpc>
            </a:pPr>
            <a:r>
              <a:rPr lang="zh-CN" altLang="en-US" sz="3600" b="1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pitchFamily="49" charset="-122"/>
                <a:ea typeface="楷体_GB2312" pitchFamily="49" charset="-122"/>
              </a:rPr>
              <a:t>解衣</a:t>
            </a:r>
            <a:r>
              <a:rPr lang="zh-CN" altLang="en-US" sz="36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楷体_GB2312" pitchFamily="49" charset="-122"/>
                <a:ea typeface="楷体_GB2312" pitchFamily="49" charset="-122"/>
              </a:rPr>
              <a:t>欲</a:t>
            </a:r>
            <a:r>
              <a:rPr lang="zh-CN" altLang="en-US" sz="3600" b="1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pitchFamily="49" charset="-122"/>
                <a:ea typeface="楷体_GB2312" pitchFamily="49" charset="-122"/>
              </a:rPr>
              <a:t>睡，月色入</a:t>
            </a:r>
            <a:r>
              <a:rPr lang="zh-CN" altLang="en-US" sz="36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楷体_GB2312" pitchFamily="49" charset="-122"/>
                <a:ea typeface="楷体_GB2312" pitchFamily="49" charset="-122"/>
              </a:rPr>
              <a:t>户</a:t>
            </a:r>
            <a:r>
              <a:rPr lang="zh-CN" altLang="en-US" sz="3600" b="1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pitchFamily="49" charset="-122"/>
                <a:ea typeface="楷体_GB2312" pitchFamily="49" charset="-122"/>
              </a:rPr>
              <a:t>，</a:t>
            </a:r>
            <a:r>
              <a:rPr lang="zh-CN" altLang="en-US" sz="36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楷体_GB2312" pitchFamily="49" charset="-122"/>
                <a:ea typeface="楷体_GB2312" pitchFamily="49" charset="-122"/>
              </a:rPr>
              <a:t>欣然</a:t>
            </a:r>
            <a:r>
              <a:rPr lang="zh-CN" altLang="en-US" sz="3600" b="1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pitchFamily="49" charset="-122"/>
                <a:ea typeface="楷体_GB2312" pitchFamily="49" charset="-122"/>
              </a:rPr>
              <a:t>起</a:t>
            </a:r>
            <a:r>
              <a:rPr lang="zh-CN" altLang="en-US" sz="36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楷体_GB2312" pitchFamily="49" charset="-122"/>
                <a:ea typeface="楷体_GB2312" pitchFamily="49" charset="-122"/>
              </a:rPr>
              <a:t>行</a:t>
            </a:r>
            <a:r>
              <a:rPr lang="zh-CN" altLang="en-US" sz="3600" b="1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pitchFamily="49" charset="-122"/>
                <a:ea typeface="楷体_GB2312" pitchFamily="49" charset="-122"/>
              </a:rPr>
              <a:t>。</a:t>
            </a:r>
            <a:endParaRPr lang="zh-CN" altLang="en-US" sz="3600" b="1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34819" name="圆角矩形标注 17411"/>
          <p:cNvSpPr/>
          <p:nvPr/>
        </p:nvSpPr>
        <p:spPr>
          <a:xfrm>
            <a:off x="2622550" y="3738563"/>
            <a:ext cx="962025" cy="528637"/>
          </a:xfrm>
          <a:prstGeom prst="wedgeRoundRectCallout">
            <a:avLst>
              <a:gd name="adj1" fmla="val -7028"/>
              <a:gd name="adj2" fmla="val 129361"/>
              <a:gd name="adj3" fmla="val 16667"/>
            </a:avLst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32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将要</a:t>
            </a:r>
            <a:endParaRPr lang="zh-CN" altLang="en-US" sz="3200" b="1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4820" name="文本框 17412"/>
          <p:cNvSpPr txBox="1"/>
          <p:nvPr/>
        </p:nvSpPr>
        <p:spPr>
          <a:xfrm>
            <a:off x="2941638" y="2324735"/>
            <a:ext cx="6307455" cy="58356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32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pitchFamily="49" charset="-122"/>
                <a:ea typeface="仿宋" panose="02010609060101010101" charset="-122"/>
              </a:rPr>
              <a:t>译文：</a:t>
            </a:r>
            <a:r>
              <a:rPr lang="zh-CN" altLang="en-US" sz="3200" b="1">
                <a:solidFill>
                  <a:srgbClr val="00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pitchFamily="49" charset="-122"/>
                <a:ea typeface="仿宋" panose="02010609060101010101" charset="-122"/>
              </a:rPr>
              <a:t>元丰六年十月十二日夜晚，</a:t>
            </a:r>
            <a:endParaRPr lang="zh-CN" altLang="en-US" sz="3200" b="1">
              <a:solidFill>
                <a:srgbClr val="0033C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anose="02010609060101010101" pitchFamily="49" charset="-122"/>
              <a:ea typeface="仿宋" panose="02010609060101010101" charset="-122"/>
            </a:endParaRPr>
          </a:p>
        </p:txBody>
      </p:sp>
      <p:sp>
        <p:nvSpPr>
          <p:cNvPr id="34821" name="圆角矩形标注 17413"/>
          <p:cNvSpPr/>
          <p:nvPr/>
        </p:nvSpPr>
        <p:spPr>
          <a:xfrm>
            <a:off x="5156200" y="3738563"/>
            <a:ext cx="962025" cy="528637"/>
          </a:xfrm>
          <a:prstGeom prst="wedgeRoundRectCallout">
            <a:avLst>
              <a:gd name="adj1" fmla="val -7028"/>
              <a:gd name="adj2" fmla="val 129361"/>
              <a:gd name="adj3" fmla="val 16667"/>
            </a:avLst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32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门</a:t>
            </a:r>
            <a:endParaRPr lang="zh-CN" altLang="en-US" sz="3200" b="1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4822" name="圆角矩形标注 17414"/>
          <p:cNvSpPr/>
          <p:nvPr/>
        </p:nvSpPr>
        <p:spPr>
          <a:xfrm>
            <a:off x="6338888" y="3738563"/>
            <a:ext cx="1987550" cy="528637"/>
          </a:xfrm>
          <a:prstGeom prst="wedgeRoundRectCallout">
            <a:avLst>
              <a:gd name="adj1" fmla="val -20352"/>
              <a:gd name="adj2" fmla="val 121102"/>
              <a:gd name="adj3" fmla="val 16667"/>
            </a:avLst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32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高兴的样子</a:t>
            </a:r>
            <a:endParaRPr lang="zh-CN" altLang="en-US" sz="3200" b="1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4823" name="圆角矩形标注 17415"/>
          <p:cNvSpPr/>
          <p:nvPr/>
        </p:nvSpPr>
        <p:spPr>
          <a:xfrm>
            <a:off x="8645525" y="4003675"/>
            <a:ext cx="962025" cy="528638"/>
          </a:xfrm>
          <a:prstGeom prst="wedgeRoundRectCallout">
            <a:avLst>
              <a:gd name="adj1" fmla="val -98773"/>
              <a:gd name="adj2" fmla="val 93287"/>
              <a:gd name="adj3" fmla="val 16667"/>
            </a:avLst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32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行走</a:t>
            </a:r>
            <a:endParaRPr lang="zh-CN" altLang="en-US" sz="3200" b="1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4824" name="文本框 46082"/>
          <p:cNvSpPr/>
          <p:nvPr/>
        </p:nvSpPr>
        <p:spPr>
          <a:xfrm>
            <a:off x="1336040" y="5198110"/>
            <a:ext cx="10077450" cy="95313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sz="28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pitchFamily="49" charset="-122"/>
                <a:ea typeface="仿宋" panose="02010609060101010101" charset="-122"/>
                <a:sym typeface="+mn-ea"/>
              </a:rPr>
              <a:t>译文：</a:t>
            </a:r>
            <a:r>
              <a:rPr lang="zh-CN" altLang="en-US" sz="2800" b="1">
                <a:solidFill>
                  <a:srgbClr val="FF0000"/>
                </a:solidFill>
                <a:latin typeface="Arial" pitchFamily="34" charset="0"/>
                <a:ea typeface="楷体_GB2312" pitchFamily="49" charset="-122"/>
              </a:rPr>
              <a:t>我解开衣衣裳想要睡觉，月色从门照了进来，我便高兴地起来走动</a:t>
            </a:r>
            <a:endParaRPr lang="zh-CN" altLang="en-US" sz="2800" b="1">
              <a:solidFill>
                <a:srgbClr val="FF0000"/>
              </a:solidFill>
              <a:latin typeface="Arial" pitchFamily="34" charset="0"/>
              <a:ea typeface="楷体_GB2312" pitchFamily="49" charset="-122"/>
            </a:endParaRPr>
          </a:p>
        </p:txBody>
      </p:sp>
      <p:grpSp>
        <p:nvGrpSpPr>
          <p:cNvPr id="20481" name="Group 6"/>
          <p:cNvGrpSpPr/>
          <p:nvPr/>
        </p:nvGrpSpPr>
        <p:grpSpPr>
          <a:xfrm>
            <a:off x="909638" y="794068"/>
            <a:ext cx="2319337" cy="700087"/>
            <a:chOff x="138" y="461"/>
            <a:chExt cx="1461" cy="441"/>
          </a:xfrm>
        </p:grpSpPr>
        <p:pic>
          <p:nvPicPr>
            <p:cNvPr id="20482" name="Picture 7" descr="未标题-1"/>
            <p:cNvPicPr>
              <a:picLocks noChangeAspect="1"/>
            </p:cNvPicPr>
            <p:nvPr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138" y="461"/>
              <a:ext cx="1461" cy="441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20483" name="文本框 2"/>
            <p:cNvSpPr txBox="1"/>
            <p:nvPr>
              <p:custDataLst>
                <p:tags r:id="rId4"/>
              </p:custDataLst>
            </p:nvPr>
          </p:nvSpPr>
          <p:spPr>
            <a:xfrm>
              <a:off x="476" y="509"/>
              <a:ext cx="1080" cy="329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rgbClr val="FF0000"/>
                  </a:solidFill>
                  <a:latin typeface="微软雅黑" panose="020b0503020204020204" charset="-122"/>
                  <a:ea typeface="微软雅黑"/>
                </a:rPr>
                <a:t>疏通文意</a:t>
              </a:r>
              <a:endParaRPr lang="zh-CN" altLang="en-US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48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48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48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48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48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48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48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48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48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48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48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48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19" grpId="0"/>
      <p:bldP spid="34820" grpId="0"/>
      <p:bldP spid="34821" grpId="0"/>
      <p:bldP spid="34822" grpId="0"/>
      <p:bldP spid="34823" grpId="0"/>
      <p:bldP spid="3482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41" name="文本占位符 18433"/>
          <p:cNvSpPr>
            <a:spLocks noGrp="1"/>
          </p:cNvSpPr>
          <p:nvPr>
            <p:ph idx="1"/>
          </p:nvPr>
        </p:nvSpPr>
        <p:spPr>
          <a:xfrm>
            <a:off x="1695450" y="457200"/>
            <a:ext cx="8515350" cy="5670550"/>
          </a:xfrm>
          <a:prstGeom prst="rect">
            <a:avLst/>
          </a:prstGeom>
          <a:ln>
            <a:miter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rtl="0">
              <a:lnSpc>
                <a:spcPct val="170000"/>
              </a:lnSpc>
            </a:pPr>
            <a:endParaRPr lang="zh-CN" altLang="en-US" sz="3600" b="1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楷体_GB2312" pitchFamily="49" charset="-122"/>
              <a:ea typeface="楷体_GB2312" pitchFamily="49" charset="-122"/>
            </a:endParaRPr>
          </a:p>
          <a:p>
            <a:pPr marL="342900" marR="0" lvl="0" indent="-342900" rtl="0">
              <a:lnSpc>
                <a:spcPct val="170000"/>
              </a:lnSpc>
            </a:pPr>
            <a:r>
              <a:rPr lang="zh-CN" altLang="en-US" sz="3600" b="1" spc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楷体_GB2312" pitchFamily="49" charset="-122"/>
                <a:ea typeface="楷体_GB2312" pitchFamily="49" charset="-122"/>
              </a:rPr>
              <a:t>念</a:t>
            </a:r>
            <a:r>
              <a:rPr lang="zh-CN" altLang="en-US" sz="3600" b="1" spc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pitchFamily="49" charset="-122"/>
                <a:ea typeface="楷体_GB2312" pitchFamily="49" charset="-122"/>
              </a:rPr>
              <a:t>无与为</a:t>
            </a:r>
            <a:r>
              <a:rPr lang="zh-CN" altLang="en-US" sz="3600" b="1" spc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楷体_GB2312" pitchFamily="49" charset="-122"/>
                <a:ea typeface="楷体_GB2312" pitchFamily="49" charset="-122"/>
              </a:rPr>
              <a:t>乐</a:t>
            </a:r>
            <a:r>
              <a:rPr lang="zh-CN" altLang="en-US" sz="3600" b="1" spc="0">
                <a:solidFill>
                  <a:srgbClr val="00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pitchFamily="49" charset="-122"/>
                <a:ea typeface="楷体_GB2312" pitchFamily="49" charset="-122"/>
              </a:rPr>
              <a:t>者</a:t>
            </a:r>
            <a:r>
              <a:rPr lang="zh-CN" altLang="en-US" sz="3600" b="1" spc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pitchFamily="49" charset="-122"/>
                <a:ea typeface="楷体_GB2312" pitchFamily="49" charset="-122"/>
              </a:rPr>
              <a:t>，</a:t>
            </a:r>
            <a:r>
              <a:rPr lang="zh-CN" altLang="en-US" sz="3600" b="1" spc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楷体_GB2312" pitchFamily="49" charset="-122"/>
                <a:ea typeface="楷体_GB2312" pitchFamily="49" charset="-122"/>
              </a:rPr>
              <a:t>遂</a:t>
            </a:r>
            <a:r>
              <a:rPr lang="zh-CN" altLang="en-US" sz="3600" b="1" spc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pitchFamily="49" charset="-122"/>
                <a:ea typeface="楷体_GB2312" pitchFamily="49" charset="-122"/>
              </a:rPr>
              <a:t>至</a:t>
            </a:r>
            <a:r>
              <a:rPr lang="zh-CN" altLang="en-US" sz="3600" b="1" spc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pitchFamily="49" charset="-122"/>
                <a:ea typeface="楷体_GB2312" pitchFamily="49" charset="-122"/>
              </a:rPr>
              <a:t>承天寺，寻张怀民。</a:t>
            </a:r>
            <a:endParaRPr lang="zh-CN" altLang="en-US" sz="3600" b="1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_GB2312" pitchFamily="49" charset="-122"/>
              <a:ea typeface="楷体_GB2312" pitchFamily="49" charset="-122"/>
            </a:endParaRPr>
          </a:p>
          <a:p>
            <a:pPr marL="342900" marR="0" lvl="0" indent="-342900" rtl="0">
              <a:lnSpc>
                <a:spcPct val="170000"/>
              </a:lnSpc>
            </a:pPr>
            <a:endParaRPr lang="zh-CN" altLang="en-US" sz="3600" b="1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_GB2312" pitchFamily="49" charset="-122"/>
              <a:ea typeface="楷体_GB2312" pitchFamily="49" charset="-122"/>
            </a:endParaRPr>
          </a:p>
          <a:p>
            <a:pPr marL="342900" marR="0" lvl="0" indent="-342900" rtl="0">
              <a:lnSpc>
                <a:spcPct val="170000"/>
              </a:lnSpc>
            </a:pPr>
            <a:endParaRPr lang="zh-CN" altLang="en-US" sz="3600" b="1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_GB2312" pitchFamily="49" charset="-122"/>
              <a:ea typeface="楷体_GB2312" pitchFamily="49" charset="-122"/>
            </a:endParaRPr>
          </a:p>
          <a:p>
            <a:pPr marL="342900" marR="0" lvl="0" indent="-342900" rtl="0">
              <a:lnSpc>
                <a:spcPct val="170000"/>
              </a:lnSpc>
            </a:pPr>
            <a:r>
              <a:rPr lang="zh-CN" altLang="en-US" sz="3600" b="1" spc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pitchFamily="49" charset="-122"/>
                <a:ea typeface="楷体_GB2312" pitchFamily="49" charset="-122"/>
              </a:rPr>
              <a:t>怀民</a:t>
            </a:r>
            <a:r>
              <a:rPr lang="zh-CN" altLang="en-US" sz="3600" b="1" spc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楷体_GB2312" pitchFamily="49" charset="-122"/>
                <a:ea typeface="楷体_GB2312" pitchFamily="49" charset="-122"/>
              </a:rPr>
              <a:t>亦</a:t>
            </a:r>
            <a:r>
              <a:rPr lang="zh-CN" altLang="en-US" sz="3600" b="1" spc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pitchFamily="49" charset="-122"/>
                <a:ea typeface="楷体_GB2312" pitchFamily="49" charset="-122"/>
              </a:rPr>
              <a:t>未</a:t>
            </a:r>
            <a:r>
              <a:rPr lang="zh-CN" altLang="en-US" sz="3600" b="1" spc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楷体_GB2312" pitchFamily="49" charset="-122"/>
                <a:ea typeface="楷体_GB2312" pitchFamily="49" charset="-122"/>
              </a:rPr>
              <a:t>寝</a:t>
            </a:r>
            <a:r>
              <a:rPr lang="zh-CN" altLang="en-US" sz="3600" b="1" spc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pitchFamily="49" charset="-122"/>
                <a:ea typeface="楷体_GB2312" pitchFamily="49" charset="-122"/>
              </a:rPr>
              <a:t>，</a:t>
            </a:r>
            <a:r>
              <a:rPr lang="zh-CN" altLang="en-US" sz="3600" b="1" spc="0">
                <a:solidFill>
                  <a:srgbClr val="00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pitchFamily="49" charset="-122"/>
                <a:ea typeface="楷体_GB2312" pitchFamily="49" charset="-122"/>
              </a:rPr>
              <a:t>相与</a:t>
            </a:r>
            <a:r>
              <a:rPr lang="zh-CN" altLang="en-US" sz="3600" b="1" spc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楷体_GB2312" pitchFamily="49" charset="-122"/>
                <a:ea typeface="楷体_GB2312" pitchFamily="49" charset="-122"/>
              </a:rPr>
              <a:t>步</a:t>
            </a:r>
            <a:r>
              <a:rPr lang="zh-CN" altLang="en-US" sz="3600" b="1" spc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pitchFamily="49" charset="-122"/>
                <a:ea typeface="楷体_GB2312" pitchFamily="49" charset="-122"/>
              </a:rPr>
              <a:t>于</a:t>
            </a:r>
            <a:r>
              <a:rPr lang="zh-CN" altLang="en-US" sz="3600" b="1" spc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楷体_GB2312" pitchFamily="49" charset="-122"/>
                <a:ea typeface="楷体_GB2312" pitchFamily="49" charset="-122"/>
              </a:rPr>
              <a:t>中庭</a:t>
            </a:r>
            <a:r>
              <a:rPr lang="zh-CN" altLang="en-US" sz="3600" b="1" spc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_GB2312" pitchFamily="49" charset="-122"/>
                <a:ea typeface="楷体_GB2312" pitchFamily="49" charset="-122"/>
              </a:rPr>
              <a:t>。      </a:t>
            </a:r>
            <a:endParaRPr lang="zh-CN" altLang="en-US" sz="3600" b="1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_GB2312" pitchFamily="49" charset="-122"/>
              <a:ea typeface="楷体_GB2312" pitchFamily="49" charset="-122"/>
            </a:endParaRPr>
          </a:p>
          <a:p>
            <a:pPr marL="342900" marR="0" lvl="0" indent="-342900" rtl="0">
              <a:lnSpc>
                <a:spcPct val="100000"/>
              </a:lnSpc>
            </a:pPr>
            <a:endParaRPr lang="zh-CN" altLang="en-US" sz="3600" b="1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35842" name="圆角矩形标注 18434"/>
          <p:cNvSpPr/>
          <p:nvPr/>
        </p:nvSpPr>
        <p:spPr>
          <a:xfrm>
            <a:off x="1695450" y="458788"/>
            <a:ext cx="1162050" cy="1073150"/>
          </a:xfrm>
          <a:prstGeom prst="wedgeRoundRectCallout">
            <a:avLst>
              <a:gd name="adj1" fmla="val -3333"/>
              <a:gd name="adj2" fmla="val 82764"/>
              <a:gd name="adj3" fmla="val 16667"/>
            </a:avLst>
          </a:prstGeom>
          <a:solidFill>
            <a:schemeClr val="accent1"/>
          </a:solidFill>
          <a:ln>
            <a:solidFill>
              <a:srgbClr val="FF0000"/>
            </a:solidFill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32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黑体" panose="02010609060101010101" pitchFamily="49" charset="-122"/>
                <a:ea typeface="宋体" panose="02010600030101010101" pitchFamily="2" charset="-122"/>
              </a:rPr>
              <a:t>考虑</a:t>
            </a:r>
            <a:endParaRPr lang="zh-CN" altLang="en-US" sz="3200" b="1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黑体" panose="02010609060101010101" pitchFamily="49" charset="-122"/>
              <a:ea typeface="宋体" panose="02010600030101010101" pitchFamily="2" charset="-122"/>
            </a:endParaRPr>
          </a:p>
          <a:p>
            <a:pPr lvl="0" algn="ctr"/>
            <a:r>
              <a:rPr lang="zh-CN" altLang="en-US" sz="32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黑体" panose="02010609060101010101" pitchFamily="49" charset="-122"/>
                <a:ea typeface="宋体" panose="02010600030101010101" pitchFamily="2" charset="-122"/>
              </a:rPr>
              <a:t>想到</a:t>
            </a:r>
            <a:endParaRPr lang="zh-CN" altLang="en-US" sz="3200" b="1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黑体" panose="02010609060101010101" pitchFamily="49" charset="-122"/>
              <a:ea typeface="宋体" panose="02010600030101010101" pitchFamily="2" charset="-122"/>
            </a:endParaRPr>
          </a:p>
        </p:txBody>
      </p:sp>
      <p:sp>
        <p:nvSpPr>
          <p:cNvPr id="35843" name="圆角矩形标注 18435"/>
          <p:cNvSpPr/>
          <p:nvPr/>
        </p:nvSpPr>
        <p:spPr>
          <a:xfrm>
            <a:off x="3079750" y="927100"/>
            <a:ext cx="962025" cy="530225"/>
          </a:xfrm>
          <a:prstGeom prst="wedgeRoundRectCallout">
            <a:avLst>
              <a:gd name="adj1" fmla="val 2144"/>
              <a:gd name="adj2" fmla="val 134894"/>
              <a:gd name="adj3" fmla="val 16667"/>
            </a:avLst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32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游乐</a:t>
            </a:r>
            <a:endParaRPr lang="zh-CN" altLang="en-US" sz="3200" b="1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5844" name="圆角矩形标注 18436"/>
          <p:cNvSpPr/>
          <p:nvPr/>
        </p:nvSpPr>
        <p:spPr>
          <a:xfrm>
            <a:off x="4243388" y="927100"/>
            <a:ext cx="1639887" cy="530225"/>
          </a:xfrm>
          <a:prstGeom prst="wedgeRoundRectCallout">
            <a:avLst>
              <a:gd name="adj1" fmla="val -40694"/>
              <a:gd name="adj2" fmla="val 146042"/>
              <a:gd name="adj3" fmla="val 16667"/>
            </a:avLst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en-US" altLang="zh-CN" sz="3200" b="1">
                <a:solidFill>
                  <a:srgbClr val="CC0000"/>
                </a:solidFill>
                <a:latin typeface="Arial" pitchFamily="34" charset="0"/>
                <a:ea typeface="楷体_GB2312" pitchFamily="49" charset="-122"/>
              </a:rPr>
              <a:t>……</a:t>
            </a:r>
            <a:r>
              <a:rPr lang="zh-CN" altLang="en-US" sz="3200" b="1">
                <a:solidFill>
                  <a:srgbClr val="CC0000"/>
                </a:solidFill>
                <a:latin typeface="Arial" pitchFamily="34" charset="0"/>
                <a:ea typeface="楷体_GB2312" pitchFamily="49" charset="-122"/>
              </a:rPr>
              <a:t>的人</a:t>
            </a:r>
            <a:endParaRPr lang="zh-CN" altLang="en-US" sz="3200" b="1">
              <a:solidFill>
                <a:srgbClr val="CC0000"/>
              </a:solidFill>
              <a:latin typeface="Arial" pitchFamily="34" charset="0"/>
              <a:ea typeface="楷体_GB2312" pitchFamily="49" charset="-122"/>
            </a:endParaRPr>
          </a:p>
        </p:txBody>
      </p:sp>
      <p:sp>
        <p:nvSpPr>
          <p:cNvPr id="35845" name="圆角矩形标注 18437"/>
          <p:cNvSpPr/>
          <p:nvPr/>
        </p:nvSpPr>
        <p:spPr>
          <a:xfrm>
            <a:off x="4143375" y="4076700"/>
            <a:ext cx="1841500" cy="530225"/>
          </a:xfrm>
          <a:prstGeom prst="wedgeRoundRectCallout">
            <a:avLst>
              <a:gd name="adj1" fmla="val 13769"/>
              <a:gd name="adj2" fmla="val 146042"/>
              <a:gd name="adj3" fmla="val 16667"/>
            </a:avLst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32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共同一起</a:t>
            </a:r>
            <a:endParaRPr lang="zh-CN" altLang="en-US" sz="3200" b="1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5846" name="圆角矩形标注 18438"/>
          <p:cNvSpPr/>
          <p:nvPr/>
        </p:nvSpPr>
        <p:spPr>
          <a:xfrm>
            <a:off x="6034088" y="4076700"/>
            <a:ext cx="962025" cy="530225"/>
          </a:xfrm>
          <a:prstGeom prst="wedgeRoundRectCallout">
            <a:avLst>
              <a:gd name="adj1" fmla="val -42213"/>
              <a:gd name="adj2" fmla="val 134894"/>
              <a:gd name="adj3" fmla="val 16667"/>
            </a:avLst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32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散步</a:t>
            </a:r>
            <a:endParaRPr lang="zh-CN" altLang="en-US" sz="3200" b="1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5847" name="圆角矩形标注 18439"/>
          <p:cNvSpPr/>
          <p:nvPr/>
        </p:nvSpPr>
        <p:spPr>
          <a:xfrm>
            <a:off x="7188200" y="4076700"/>
            <a:ext cx="962025" cy="530225"/>
          </a:xfrm>
          <a:prstGeom prst="wedgeRoundRectCallout">
            <a:avLst>
              <a:gd name="adj1" fmla="val -46764"/>
              <a:gd name="adj2" fmla="val 140528"/>
              <a:gd name="adj3" fmla="val 16667"/>
            </a:avLst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32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庭院</a:t>
            </a:r>
            <a:endParaRPr lang="zh-CN" altLang="en-US" sz="3200" b="1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5848" name="圆角矩形标注 18440"/>
          <p:cNvSpPr/>
          <p:nvPr/>
        </p:nvSpPr>
        <p:spPr>
          <a:xfrm>
            <a:off x="6034088" y="1003300"/>
            <a:ext cx="1714500" cy="528638"/>
          </a:xfrm>
          <a:prstGeom prst="wedgeRoundRectCallout">
            <a:avLst>
              <a:gd name="adj1" fmla="val -106949"/>
              <a:gd name="adj2" fmla="val 143167"/>
              <a:gd name="adj3" fmla="val 16667"/>
            </a:avLst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32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于是，就</a:t>
            </a:r>
            <a:endParaRPr lang="zh-CN" altLang="en-US" sz="3200" b="1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5849" name="文本框 18441"/>
          <p:cNvSpPr txBox="1"/>
          <p:nvPr/>
        </p:nvSpPr>
        <p:spPr>
          <a:xfrm>
            <a:off x="1233805" y="2558415"/>
            <a:ext cx="10352405" cy="521970"/>
          </a:xfrm>
          <a:prstGeom prst="rect">
            <a:avLst/>
          </a:prstGeom>
          <a:noFill/>
          <a:ln w="9525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/>
            <a:r>
              <a:rPr sz="28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pitchFamily="49" charset="-122"/>
                <a:ea typeface="仿宋" panose="02010609060101010101" charset="-122"/>
                <a:sym typeface="+mn-ea"/>
              </a:rPr>
              <a:t>译文：</a:t>
            </a:r>
            <a:r>
              <a:rPr lang="zh-CN" altLang="en-US" sz="2800" b="1">
                <a:solidFill>
                  <a:srgbClr val="00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pitchFamily="49" charset="-122"/>
                <a:ea typeface="宋体" panose="02010600030101010101" pitchFamily="2" charset="-122"/>
              </a:rPr>
              <a:t>想到没有可以共同游乐的人，于是到承天寺去找张怀民。</a:t>
            </a:r>
            <a:endParaRPr lang="zh-CN" altLang="en-US" sz="2800" b="1">
              <a:solidFill>
                <a:srgbClr val="0033C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anose="02010609060101010101" pitchFamily="49" charset="-122"/>
              <a:ea typeface="宋体" panose="02010600030101010101" pitchFamily="2" charset="-122"/>
            </a:endParaRPr>
          </a:p>
        </p:txBody>
      </p:sp>
      <p:sp>
        <p:nvSpPr>
          <p:cNvPr id="35850" name="圆角矩形标注 18442"/>
          <p:cNvSpPr/>
          <p:nvPr/>
        </p:nvSpPr>
        <p:spPr>
          <a:xfrm>
            <a:off x="3182938" y="4076700"/>
            <a:ext cx="757237" cy="593725"/>
          </a:xfrm>
          <a:prstGeom prst="wedgeRoundRectCallout">
            <a:avLst>
              <a:gd name="adj1" fmla="val 70991"/>
              <a:gd name="adj2" fmla="val 123861"/>
              <a:gd name="adj3" fmla="val 16667"/>
            </a:avLst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3200" b="1">
                <a:solidFill>
                  <a:srgbClr val="FF0000"/>
                </a:solidFill>
                <a:latin typeface="黑体" panose="02010609060101010101" pitchFamily="49" charset="-122"/>
                <a:ea typeface="宋体" panose="02010600030101010101" pitchFamily="2" charset="-122"/>
              </a:rPr>
              <a:t>睡觉</a:t>
            </a:r>
            <a:endParaRPr lang="en-US" altLang="zh-CN" sz="3200" b="1">
              <a:solidFill>
                <a:srgbClr val="FF0000"/>
              </a:solidFill>
              <a:latin typeface="黑体" panose="02010609060101010101" pitchFamily="49" charset="-122"/>
            </a:endParaRPr>
          </a:p>
        </p:txBody>
      </p:sp>
      <p:sp>
        <p:nvSpPr>
          <p:cNvPr id="35851" name="文本框 18443"/>
          <p:cNvSpPr txBox="1"/>
          <p:nvPr/>
        </p:nvSpPr>
        <p:spPr>
          <a:xfrm>
            <a:off x="1403985" y="5666423"/>
            <a:ext cx="9835515" cy="521970"/>
          </a:xfrm>
          <a:prstGeom prst="rect">
            <a:avLst/>
          </a:prstGeom>
          <a:noFill/>
          <a:ln w="9525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/>
            <a:r>
              <a:rPr sz="28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pitchFamily="49" charset="-122"/>
                <a:ea typeface="仿宋" panose="02010609060101010101" charset="-122"/>
                <a:sym typeface="+mn-ea"/>
              </a:rPr>
              <a:t>译文：</a:t>
            </a:r>
            <a:r>
              <a:rPr lang="zh-CN" altLang="en-US" sz="2800" b="1">
                <a:solidFill>
                  <a:srgbClr val="00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pitchFamily="49" charset="-122"/>
                <a:ea typeface="宋体" panose="02010600030101010101" pitchFamily="2" charset="-122"/>
              </a:rPr>
              <a:t>张怀民也没有睡觉，（于是）我们一起在庭院中散步。</a:t>
            </a:r>
            <a:endParaRPr lang="zh-CN" altLang="en-US" sz="2800" b="1">
              <a:solidFill>
                <a:srgbClr val="0033C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anose="02010609060101010101" pitchFamily="49" charset="-122"/>
              <a:ea typeface="宋体" panose="02010600030101010101" pitchFamily="2" charset="-122"/>
            </a:endParaRPr>
          </a:p>
        </p:txBody>
      </p:sp>
      <p:sp>
        <p:nvSpPr>
          <p:cNvPr id="35852" name="圆角矩形标注 18444"/>
          <p:cNvSpPr/>
          <p:nvPr/>
        </p:nvSpPr>
        <p:spPr>
          <a:xfrm>
            <a:off x="2316163" y="4224338"/>
            <a:ext cx="757237" cy="528637"/>
          </a:xfrm>
          <a:prstGeom prst="wedgeRoundRectCallout">
            <a:avLst>
              <a:gd name="adj1" fmla="val 70991"/>
              <a:gd name="adj2" fmla="val 123861"/>
              <a:gd name="adj3" fmla="val 16667"/>
            </a:avLst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3200" b="1">
                <a:solidFill>
                  <a:srgbClr val="FF0000"/>
                </a:solidFill>
                <a:latin typeface="黑体" panose="02010609060101010101" pitchFamily="49" charset="-122"/>
                <a:ea typeface="宋体" panose="02010600030101010101" pitchFamily="2" charset="-122"/>
              </a:rPr>
              <a:t>也</a:t>
            </a:r>
            <a:endParaRPr lang="zh-CN" altLang="en-US" sz="3200" b="1">
              <a:solidFill>
                <a:srgbClr val="FF0000"/>
              </a:solidFill>
              <a:latin typeface="黑体" panose="02010609060101010101" pitchFamily="49" charset="-122"/>
              <a:ea typeface="宋体" panose="02010600030101010101" pitchFamily="2" charset="-122"/>
            </a:endParaRPr>
          </a:p>
        </p:txBody>
      </p:sp>
      <p:sp>
        <p:nvSpPr>
          <p:cNvPr id="35853" name="圆角矩形标注 18445"/>
          <p:cNvSpPr/>
          <p:nvPr/>
        </p:nvSpPr>
        <p:spPr>
          <a:xfrm>
            <a:off x="7874000" y="884238"/>
            <a:ext cx="619125" cy="530225"/>
          </a:xfrm>
          <a:prstGeom prst="wedgeRoundRectCallout">
            <a:avLst>
              <a:gd name="adj1" fmla="val -391903"/>
              <a:gd name="adj2" fmla="val 162588"/>
              <a:gd name="adj3" fmla="val 16667"/>
            </a:avLst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32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到</a:t>
            </a:r>
            <a:endParaRPr lang="zh-CN" altLang="en-US" sz="3200" b="1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58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58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58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58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58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58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58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58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58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58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58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58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58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58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58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58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58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58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58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58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58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58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58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58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2" grpId="0"/>
      <p:bldP spid="35843" grpId="0"/>
      <p:bldP spid="35844" grpId="0"/>
      <p:bldP spid="35845" grpId="0"/>
      <p:bldP spid="35846" grpId="0"/>
      <p:bldP spid="35847" grpId="0"/>
      <p:bldP spid="35848" grpId="0"/>
      <p:bldP spid="35849" grpId="0"/>
      <p:bldP spid="35850" grpId="0"/>
      <p:bldP spid="35851" grpId="0"/>
      <p:bldP spid="35852" grpId="0"/>
      <p:bldP spid="3585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865" name="文本占位符 19457"/>
          <p:cNvSpPr>
            <a:spLocks noGrp="1"/>
          </p:cNvSpPr>
          <p:nvPr>
            <p:ph idx="1"/>
          </p:nvPr>
        </p:nvSpPr>
        <p:spPr>
          <a:xfrm>
            <a:off x="1755775" y="647700"/>
            <a:ext cx="8455025" cy="5478463"/>
          </a:xfrm>
          <a:prstGeom prst="rect">
            <a:avLst/>
          </a:prstGeom>
          <a:ln>
            <a:miter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rtl="0">
              <a:lnSpc>
                <a:spcPct val="100000"/>
              </a:lnSpc>
            </a:pPr>
            <a:endParaRPr lang="zh-CN" altLang="en-US" sz="4000" b="1">
              <a:effectLst>
                <a:outerShdw blurRad="38100" dist="38100" dir="2700000" algn="tl">
                  <a:srgbClr val="FFFFFF"/>
                </a:outerShdw>
              </a:effectLst>
              <a:latin typeface="宋体" panose="02010600030101010101" pitchFamily="2" charset="-122"/>
            </a:endParaRPr>
          </a:p>
          <a:p>
            <a:pPr marL="342900" marR="0" lvl="0" indent="-342900" rtl="0">
              <a:lnSpc>
                <a:spcPct val="100000"/>
              </a:lnSpc>
            </a:pPr>
            <a:r>
              <a:rPr lang="zh-CN" altLang="en-US" sz="4000" b="1" spc="0">
                <a:effectLst>
                  <a:outerShdw blurRad="38100" dist="38100" dir="2700000" algn="tl">
                    <a:srgbClr val="FFFFFF"/>
                  </a:outerShdw>
                </a:effectLst>
                <a:latin typeface="宋体" panose="02010600030101010101" pitchFamily="2" charset="-122"/>
              </a:rPr>
              <a:t>庭下如积水</a:t>
            </a:r>
            <a:r>
              <a:rPr lang="zh-CN" altLang="en-US" sz="4000" b="1" spc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黑体" panose="02010609060101010101" pitchFamily="49" charset="-122"/>
              </a:rPr>
              <a:t>空明</a:t>
            </a:r>
            <a:r>
              <a:rPr lang="zh-CN" altLang="en-US" sz="4000" b="1" spc="0">
                <a:effectLst>
                  <a:outerShdw blurRad="38100" dist="38100" dir="2700000" algn="tl">
                    <a:srgbClr val="FFFFFF"/>
                  </a:outerShdw>
                </a:effectLst>
                <a:latin typeface="宋体" panose="02010600030101010101" pitchFamily="2" charset="-122"/>
              </a:rPr>
              <a:t>，水中</a:t>
            </a:r>
            <a:r>
              <a:rPr lang="zh-CN" altLang="en-US" sz="4000" b="1" spc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宋体" panose="02010600030101010101" pitchFamily="2" charset="-122"/>
              </a:rPr>
              <a:t>藻荇</a:t>
            </a:r>
            <a:r>
              <a:rPr lang="zh-CN" altLang="en-US" sz="4000" b="1" spc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</a:rPr>
              <a:t>交横</a:t>
            </a:r>
            <a:r>
              <a:rPr lang="zh-CN" altLang="en-US" sz="4000" b="1" spc="0">
                <a:effectLst>
                  <a:outerShdw blurRad="38100" dist="38100" dir="2700000" algn="tl">
                    <a:srgbClr val="FFFFFF"/>
                  </a:outerShdw>
                </a:effectLst>
                <a:latin typeface="宋体" panose="02010600030101010101" pitchFamily="2" charset="-122"/>
              </a:rPr>
              <a:t>，</a:t>
            </a:r>
            <a:endParaRPr lang="zh-CN" altLang="en-US" sz="4000" b="1">
              <a:effectLst>
                <a:outerShdw blurRad="38100" dist="38100" dir="2700000" algn="tl">
                  <a:srgbClr val="FFFFFF"/>
                </a:outerShdw>
              </a:effectLst>
              <a:latin typeface="宋体" panose="02010600030101010101" pitchFamily="2" charset="-122"/>
            </a:endParaRPr>
          </a:p>
          <a:p>
            <a:pPr marL="342900" marR="0" lvl="0" indent="-342900" rtl="0">
              <a:lnSpc>
                <a:spcPct val="100000"/>
              </a:lnSpc>
            </a:pPr>
            <a:endParaRPr lang="zh-CN" altLang="en-US" sz="4000" b="1">
              <a:effectLst>
                <a:outerShdw blurRad="38100" dist="38100" dir="2700000" algn="tl">
                  <a:srgbClr val="FFFFFF"/>
                </a:outerShdw>
              </a:effectLst>
              <a:latin typeface="宋体" panose="02010600030101010101" pitchFamily="2" charset="-122"/>
            </a:endParaRPr>
          </a:p>
          <a:p>
            <a:pPr marL="342900" marR="0" lvl="0" indent="-342900" rtl="0">
              <a:lnSpc>
                <a:spcPct val="100000"/>
              </a:lnSpc>
            </a:pPr>
            <a:endParaRPr lang="zh-CN" altLang="en-US" sz="4000" b="1">
              <a:effectLst>
                <a:outerShdw blurRad="38100" dist="38100" dir="2700000" algn="tl">
                  <a:srgbClr val="FFFFFF"/>
                </a:outerShdw>
              </a:effectLst>
              <a:latin typeface="宋体" panose="02010600030101010101" pitchFamily="2" charset="-122"/>
            </a:endParaRPr>
          </a:p>
          <a:p>
            <a:pPr marL="342900" marR="0" lvl="0" indent="-342900" rtl="0">
              <a:lnSpc>
                <a:spcPct val="100000"/>
              </a:lnSpc>
            </a:pPr>
            <a:endParaRPr lang="zh-CN" altLang="en-US" sz="4000" b="1">
              <a:effectLst>
                <a:outerShdw blurRad="38100" dist="38100" dir="2700000" algn="tl">
                  <a:srgbClr val="FFFFFF"/>
                </a:outerShdw>
              </a:effectLst>
              <a:latin typeface="宋体" panose="02010600030101010101" pitchFamily="2" charset="-122"/>
            </a:endParaRPr>
          </a:p>
          <a:p>
            <a:pPr marL="342900" marR="0" lvl="0" indent="-342900" rtl="0">
              <a:lnSpc>
                <a:spcPct val="100000"/>
              </a:lnSpc>
            </a:pPr>
            <a:r>
              <a:rPr lang="zh-CN" altLang="en-US" sz="4000" b="1" spc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黑体" panose="02010609060101010101" pitchFamily="49" charset="-122"/>
              </a:rPr>
              <a:t>盖</a:t>
            </a:r>
            <a:r>
              <a:rPr lang="zh-CN" altLang="en-US" sz="4000" b="1" spc="0">
                <a:effectLst>
                  <a:outerShdw blurRad="38100" dist="38100" dir="2700000" algn="tl">
                    <a:srgbClr val="FFFFFF"/>
                  </a:outerShdw>
                </a:effectLst>
                <a:latin typeface="宋体" panose="02010600030101010101" pitchFamily="2" charset="-122"/>
              </a:rPr>
              <a:t>竹柏影也。</a:t>
            </a:r>
            <a:endParaRPr lang="zh-CN" altLang="en-US" sz="4000" b="1">
              <a:effectLst>
                <a:outerShdw blurRad="38100" dist="38100" dir="2700000" algn="tl">
                  <a:srgbClr val="FFFFFF"/>
                </a:outerShdw>
              </a:effectLst>
              <a:latin typeface="宋体" panose="02010600030101010101" pitchFamily="2" charset="-122"/>
            </a:endParaRPr>
          </a:p>
        </p:txBody>
      </p:sp>
      <p:sp>
        <p:nvSpPr>
          <p:cNvPr id="36866" name="圆角矩形标注 19458"/>
          <p:cNvSpPr/>
          <p:nvPr/>
        </p:nvSpPr>
        <p:spPr>
          <a:xfrm>
            <a:off x="4002088" y="649288"/>
            <a:ext cx="1603375" cy="455612"/>
          </a:xfrm>
          <a:prstGeom prst="wedgeRoundRectCallout">
            <a:avLst>
              <a:gd name="adj1" fmla="val 23269"/>
              <a:gd name="adj2" fmla="val 152787"/>
              <a:gd name="adj3" fmla="val 16667"/>
            </a:avLst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3200" b="1">
                <a:solidFill>
                  <a:srgbClr val="FF0000"/>
                </a:solidFill>
                <a:latin typeface="黑体" panose="02010609060101010101" pitchFamily="49" charset="-122"/>
                <a:ea typeface="宋体" panose="02010600030101010101" pitchFamily="2" charset="-122"/>
              </a:rPr>
              <a:t>清澈透明</a:t>
            </a:r>
            <a:endParaRPr lang="zh-CN" altLang="en-US" sz="3200" b="1">
              <a:solidFill>
                <a:srgbClr val="FF0000"/>
              </a:solidFill>
              <a:latin typeface="黑体" panose="02010609060101010101" pitchFamily="49" charset="-122"/>
              <a:ea typeface="宋体" panose="02010600030101010101" pitchFamily="2" charset="-122"/>
            </a:endParaRPr>
          </a:p>
        </p:txBody>
      </p:sp>
      <p:sp>
        <p:nvSpPr>
          <p:cNvPr id="36867" name="圆角矩形标注 19459"/>
          <p:cNvSpPr/>
          <p:nvPr/>
        </p:nvSpPr>
        <p:spPr>
          <a:xfrm>
            <a:off x="6199188" y="560388"/>
            <a:ext cx="1560512" cy="544512"/>
          </a:xfrm>
          <a:prstGeom prst="wedgeRoundRectCallout">
            <a:avLst>
              <a:gd name="adj1" fmla="val 39861"/>
              <a:gd name="adj2" fmla="val 121181"/>
              <a:gd name="adj3" fmla="val 16667"/>
            </a:avLst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3200" b="1">
                <a:solidFill>
                  <a:srgbClr val="FF0000"/>
                </a:solidFill>
                <a:latin typeface="黑体" panose="02010609060101010101" pitchFamily="49" charset="-122"/>
                <a:ea typeface="宋体" panose="02010600030101010101" pitchFamily="2" charset="-122"/>
              </a:rPr>
              <a:t>水生植物</a:t>
            </a:r>
            <a:endParaRPr lang="zh-CN" altLang="en-US" sz="3200" b="1">
              <a:solidFill>
                <a:srgbClr val="FF0000"/>
              </a:solidFill>
              <a:latin typeface="黑体" panose="02010609060101010101" pitchFamily="49" charset="-122"/>
              <a:ea typeface="宋体" panose="02010600030101010101" pitchFamily="2" charset="-122"/>
            </a:endParaRPr>
          </a:p>
        </p:txBody>
      </p:sp>
      <p:sp>
        <p:nvSpPr>
          <p:cNvPr id="36868" name="圆角矩形标注 19460"/>
          <p:cNvSpPr/>
          <p:nvPr/>
        </p:nvSpPr>
        <p:spPr>
          <a:xfrm>
            <a:off x="8232775" y="560388"/>
            <a:ext cx="1978025" cy="542925"/>
          </a:xfrm>
          <a:prstGeom prst="wedgeRoundRectCallout">
            <a:avLst>
              <a:gd name="adj1" fmla="val -20486"/>
              <a:gd name="adj2" fmla="val 137486"/>
              <a:gd name="adj3" fmla="val 16667"/>
            </a:avLst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32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交错纵横</a:t>
            </a:r>
            <a:endParaRPr lang="zh-CN" altLang="en-US" sz="3200" b="1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6869" name="圆角矩形标注 19461"/>
          <p:cNvSpPr/>
          <p:nvPr/>
        </p:nvSpPr>
        <p:spPr>
          <a:xfrm>
            <a:off x="1755775" y="3487738"/>
            <a:ext cx="2997200" cy="574675"/>
          </a:xfrm>
          <a:prstGeom prst="wedgeRoundRectCallout">
            <a:avLst>
              <a:gd name="adj1" fmla="val -27727"/>
              <a:gd name="adj2" fmla="val 111060"/>
              <a:gd name="adj3" fmla="val 16667"/>
            </a:avLst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32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连词“原来”</a:t>
            </a:r>
            <a:endParaRPr lang="zh-CN" altLang="en-US" sz="32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36870" name="文本框 19462"/>
          <p:cNvSpPr/>
          <p:nvPr/>
        </p:nvSpPr>
        <p:spPr>
          <a:xfrm>
            <a:off x="1139190" y="2314575"/>
            <a:ext cx="10368280" cy="953135"/>
          </a:xfrm>
          <a:prstGeom prst="rect">
            <a:avLst/>
          </a:prstGeom>
          <a:noFill/>
          <a:ln>
            <a:solidFill>
              <a:srgbClr val="FF0000"/>
            </a:solidFill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sz="28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pitchFamily="49" charset="-122"/>
                <a:ea typeface="仿宋" panose="02010609060101010101" charset="-122"/>
                <a:sym typeface="+mn-ea"/>
              </a:rPr>
              <a:t>译文：</a:t>
            </a:r>
            <a:r>
              <a:rPr lang="zh-CN" altLang="en-US" sz="2800" b="1">
                <a:solidFill>
                  <a:srgbClr val="FF0000"/>
                </a:solidFill>
                <a:latin typeface="Arial" pitchFamily="34" charset="0"/>
                <a:ea typeface="楷体_GB2312" pitchFamily="49" charset="-122"/>
                <a:sym typeface="宋体" panose="02010600030101010101" pitchFamily="2" charset="-122"/>
              </a:rPr>
              <a:t>庭院中充满着月光，像积水充满院落，清澈透明，水中的水藻、荇菜交横错杂，原来是竹子和柏树的影子啊。</a:t>
            </a:r>
            <a:endParaRPr lang="zh-CN" altLang="en-US" sz="2800" b="1">
              <a:solidFill>
                <a:srgbClr val="FF0000"/>
              </a:solidFill>
              <a:latin typeface="Tahoma" panose="020b0604030504040204" pitchFamily="34" charset="0"/>
              <a:ea typeface="楷体_GB2312" pitchFamily="49" charset="-122"/>
              <a:sym typeface="宋体" panose="02010600030101010101" pitchFamily="2" charset="-122"/>
            </a:endParaRPr>
          </a:p>
        </p:txBody>
      </p:sp>
      <p:sp>
        <p:nvSpPr>
          <p:cNvPr id="36871" name="文本框 19463"/>
          <p:cNvSpPr/>
          <p:nvPr/>
        </p:nvSpPr>
        <p:spPr>
          <a:xfrm>
            <a:off x="1246505" y="5218430"/>
            <a:ext cx="7225030" cy="583565"/>
          </a:xfrm>
          <a:prstGeom prst="rect">
            <a:avLst/>
          </a:prstGeom>
          <a:noFill/>
          <a:ln>
            <a:solidFill>
              <a:srgbClr val="FF0000"/>
            </a:solidFill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/>
            <a:r>
              <a:rPr sz="32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pitchFamily="49" charset="-122"/>
                <a:ea typeface="仿宋" panose="02010609060101010101" charset="-122"/>
                <a:sym typeface="+mn-ea"/>
              </a:rPr>
              <a:t>译文：</a:t>
            </a:r>
            <a:r>
              <a:rPr lang="zh-CN" altLang="en-US" sz="3200" b="1">
                <a:solidFill>
                  <a:srgbClr val="0033CC"/>
                </a:solidFill>
                <a:latin typeface="Tahoma" panose="020b0604030504040204" pitchFamily="34" charset="0"/>
                <a:ea typeface="宋体" panose="02010600030101010101" pitchFamily="2" charset="-122"/>
              </a:rPr>
              <a:t>原来是竹子、柏树的影子啊。</a:t>
            </a:r>
            <a:endParaRPr lang="zh-CN" altLang="en-US" sz="3200" b="1">
              <a:solidFill>
                <a:srgbClr val="0033CC"/>
              </a:solidFill>
              <a:latin typeface="Tahoma" panose="020b060403050404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68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68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68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68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68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68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68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68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68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68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68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68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66" grpId="0"/>
      <p:bldP spid="36867" grpId="0"/>
      <p:bldP spid="36868" grpId="0"/>
      <p:bldP spid="36869" grpId="0"/>
      <p:bldP spid="36870" grpId="0"/>
      <p:bldP spid="3687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89" name="文本占位符 20481"/>
          <p:cNvSpPr>
            <a:spLocks noGrp="1"/>
          </p:cNvSpPr>
          <p:nvPr>
            <p:ph idx="1"/>
          </p:nvPr>
        </p:nvSpPr>
        <p:spPr>
          <a:xfrm>
            <a:off x="1981200" y="1600200"/>
            <a:ext cx="8229600" cy="4525963"/>
          </a:xfrm>
          <a:prstGeom prst="rect">
            <a:avLst/>
          </a:prstGeom>
          <a:ln>
            <a:miter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rtl="0">
              <a:lnSpc>
                <a:spcPct val="100000"/>
              </a:lnSpc>
              <a:spcBef>
                <a:spcPct val="50000"/>
              </a:spcBef>
            </a:pPr>
            <a:r>
              <a:rPr lang="zh-CN" altLang="en-US" sz="4000" b="1" spc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黑体" panose="02010609060101010101" pitchFamily="49" charset="-122"/>
              </a:rPr>
              <a:t>何</a:t>
            </a:r>
            <a:r>
              <a:rPr lang="zh-CN" altLang="en-US" sz="4000" b="1" spc="0">
                <a:effectLst>
                  <a:outerShdw blurRad="38100" dist="38100" dir="2700000" algn="tl">
                    <a:srgbClr val="FFFFFF"/>
                  </a:outerShdw>
                </a:effectLst>
                <a:latin typeface="黑体" panose="02010609060101010101" pitchFamily="49" charset="-122"/>
              </a:rPr>
              <a:t>夜无月？何</a:t>
            </a:r>
            <a:r>
              <a:rPr lang="zh-CN" altLang="en-US" sz="4000" b="1" spc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黑体" panose="02010609060101010101" pitchFamily="49" charset="-122"/>
              </a:rPr>
              <a:t>处</a:t>
            </a:r>
            <a:r>
              <a:rPr lang="zh-CN" altLang="en-US" sz="4000" b="1" spc="0">
                <a:effectLst>
                  <a:outerShdw blurRad="38100" dist="38100" dir="2700000" algn="tl">
                    <a:srgbClr val="FFFFFF"/>
                  </a:outerShdw>
                </a:effectLst>
                <a:latin typeface="黑体" panose="02010609060101010101" pitchFamily="49" charset="-122"/>
              </a:rPr>
              <a:t>无松柏？</a:t>
            </a:r>
            <a:endParaRPr lang="zh-CN" altLang="en-US" sz="4000" b="1">
              <a:effectLst>
                <a:outerShdw blurRad="38100" dist="38100" dir="2700000" algn="tl">
                  <a:srgbClr val="FFFFFF"/>
                </a:outerShdw>
              </a:effectLst>
              <a:latin typeface="黑体" panose="02010609060101010101" pitchFamily="49" charset="-122"/>
            </a:endParaRPr>
          </a:p>
          <a:p>
            <a:pPr marL="342900" marR="0" lvl="0" indent="-342900" rtl="0">
              <a:lnSpc>
                <a:spcPct val="100000"/>
              </a:lnSpc>
              <a:spcBef>
                <a:spcPct val="50000"/>
              </a:spcBef>
            </a:pPr>
            <a:endParaRPr lang="zh-CN" altLang="en-US" sz="4000" b="1">
              <a:effectLst>
                <a:outerShdw blurRad="38100" dist="38100" dir="2700000" algn="tl">
                  <a:srgbClr val="FFFFFF"/>
                </a:outerShdw>
              </a:effectLst>
              <a:latin typeface="黑体" panose="02010609060101010101" pitchFamily="49" charset="-122"/>
            </a:endParaRPr>
          </a:p>
          <a:p>
            <a:pPr marL="342900" marR="0" lvl="0" indent="-342900" rtl="0">
              <a:lnSpc>
                <a:spcPct val="100000"/>
              </a:lnSpc>
              <a:spcBef>
                <a:spcPct val="50000"/>
              </a:spcBef>
            </a:pPr>
            <a:endParaRPr lang="zh-CN" altLang="en-US" sz="4000" b="1">
              <a:effectLst>
                <a:outerShdw blurRad="38100" dist="38100" dir="2700000" algn="tl">
                  <a:srgbClr val="FFFFFF"/>
                </a:outerShdw>
              </a:effectLst>
              <a:latin typeface="黑体" panose="02010609060101010101" pitchFamily="49" charset="-122"/>
            </a:endParaRPr>
          </a:p>
          <a:p>
            <a:pPr marL="342900" marR="0" lvl="0" indent="-342900" rtl="0">
              <a:lnSpc>
                <a:spcPct val="100000"/>
              </a:lnSpc>
              <a:spcBef>
                <a:spcPct val="50000"/>
              </a:spcBef>
            </a:pPr>
            <a:r>
              <a:rPr lang="zh-CN" altLang="en-US" sz="4000" b="1" spc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黑体" panose="02010609060101010101" pitchFamily="49" charset="-122"/>
              </a:rPr>
              <a:t>但</a:t>
            </a:r>
            <a:r>
              <a:rPr lang="zh-CN" altLang="en-US" sz="4000" b="1" spc="0">
                <a:effectLst>
                  <a:outerShdw blurRad="38100" dist="38100" dir="2700000" algn="tl">
                    <a:srgbClr val="FFFFFF"/>
                  </a:outerShdw>
                </a:effectLst>
                <a:latin typeface="黑体" panose="02010609060101010101" pitchFamily="49" charset="-122"/>
              </a:rPr>
              <a:t>少</a:t>
            </a:r>
            <a:r>
              <a:rPr lang="zh-CN" altLang="en-US" sz="4000" b="1" spc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黑体" panose="02010609060101010101" pitchFamily="49" charset="-122"/>
              </a:rPr>
              <a:t>闲人</a:t>
            </a:r>
            <a:r>
              <a:rPr lang="zh-CN" altLang="en-US" sz="4000" b="1" spc="0">
                <a:effectLst>
                  <a:outerShdw blurRad="38100" dist="38100" dir="2700000" algn="tl">
                    <a:srgbClr val="FFFFFF"/>
                  </a:outerShdw>
                </a:effectLst>
                <a:latin typeface="黑体" panose="02010609060101010101" pitchFamily="49" charset="-122"/>
              </a:rPr>
              <a:t>如吾两人者</a:t>
            </a:r>
            <a:r>
              <a:rPr lang="zh-CN" altLang="en-US" sz="4000" b="1" spc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黑体" panose="02010609060101010101" pitchFamily="49" charset="-122"/>
              </a:rPr>
              <a:t>耳</a:t>
            </a:r>
            <a:r>
              <a:rPr lang="zh-CN" altLang="en-US" sz="4000" b="1" spc="0">
                <a:effectLst>
                  <a:outerShdw blurRad="38100" dist="38100" dir="2700000" algn="tl">
                    <a:srgbClr val="FFFFFF"/>
                  </a:outerShdw>
                </a:effectLst>
                <a:latin typeface="黑体" panose="02010609060101010101" pitchFamily="49" charset="-122"/>
              </a:rPr>
              <a:t>。</a:t>
            </a:r>
            <a:endParaRPr lang="zh-CN" altLang="en-US" sz="4000" b="1">
              <a:effectLst>
                <a:outerShdw blurRad="38100" dist="38100" dir="2700000" algn="tl">
                  <a:srgbClr val="FFFFFF"/>
                </a:outerShdw>
              </a:effectLst>
              <a:latin typeface="黑体" panose="02010609060101010101" pitchFamily="49" charset="-122"/>
            </a:endParaRPr>
          </a:p>
        </p:txBody>
      </p:sp>
      <p:sp>
        <p:nvSpPr>
          <p:cNvPr id="37890" name="圆角矩形标注 20482"/>
          <p:cNvSpPr/>
          <p:nvPr/>
        </p:nvSpPr>
        <p:spPr>
          <a:xfrm>
            <a:off x="1981200" y="793750"/>
            <a:ext cx="1098550" cy="530225"/>
          </a:xfrm>
          <a:prstGeom prst="wedgeRoundRectCallout">
            <a:avLst>
              <a:gd name="adj1" fmla="val 12116"/>
              <a:gd name="adj2" fmla="val 126620"/>
              <a:gd name="adj3" fmla="val 16667"/>
            </a:avLst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32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哪个</a:t>
            </a:r>
            <a:endParaRPr lang="zh-CN" altLang="en-US" sz="3200" b="1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7891" name="圆角矩形标注 20483"/>
          <p:cNvSpPr/>
          <p:nvPr/>
        </p:nvSpPr>
        <p:spPr>
          <a:xfrm>
            <a:off x="5086350" y="779463"/>
            <a:ext cx="1098550" cy="530225"/>
          </a:xfrm>
          <a:prstGeom prst="wedgeRoundRectCallout">
            <a:avLst>
              <a:gd name="adj1" fmla="val 12116"/>
              <a:gd name="adj2" fmla="val 126620"/>
              <a:gd name="adj3" fmla="val 16667"/>
            </a:avLst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32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地方</a:t>
            </a:r>
            <a:endParaRPr lang="zh-CN" altLang="en-US" sz="3200" b="1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7892" name="文本框 20484"/>
          <p:cNvSpPr txBox="1"/>
          <p:nvPr/>
        </p:nvSpPr>
        <p:spPr>
          <a:xfrm>
            <a:off x="1581150" y="2584450"/>
            <a:ext cx="9157335" cy="583565"/>
          </a:xfrm>
          <a:prstGeom prst="rect">
            <a:avLst/>
          </a:prstGeom>
          <a:noFill/>
          <a:ln w="9525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/>
            <a:r>
              <a:rPr sz="32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pitchFamily="49" charset="-122"/>
                <a:ea typeface="仿宋" panose="02010609060101010101" charset="-122"/>
                <a:sym typeface="+mn-ea"/>
              </a:rPr>
              <a:t>译文：</a:t>
            </a:r>
            <a:r>
              <a:rPr lang="zh-CN" altLang="en-US" sz="3200" b="1">
                <a:solidFill>
                  <a:srgbClr val="00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pitchFamily="49" charset="-122"/>
                <a:ea typeface="宋体" panose="02010600030101010101" pitchFamily="2" charset="-122"/>
              </a:rPr>
              <a:t>哪个夜晚没有月色？哪个地方没有竹柏？</a:t>
            </a:r>
            <a:endParaRPr lang="zh-CN" altLang="en-US" sz="3200" b="1">
              <a:solidFill>
                <a:srgbClr val="0033C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anose="02010609060101010101" pitchFamily="49" charset="-122"/>
              <a:ea typeface="宋体" panose="02010600030101010101" pitchFamily="2" charset="-122"/>
            </a:endParaRPr>
          </a:p>
        </p:txBody>
      </p:sp>
      <p:sp>
        <p:nvSpPr>
          <p:cNvPr id="37893" name="圆角矩形标注 20485"/>
          <p:cNvSpPr/>
          <p:nvPr/>
        </p:nvSpPr>
        <p:spPr>
          <a:xfrm>
            <a:off x="1981200" y="3532188"/>
            <a:ext cx="1098550" cy="528637"/>
          </a:xfrm>
          <a:prstGeom prst="wedgeRoundRectCallout">
            <a:avLst>
              <a:gd name="adj1" fmla="val 12116"/>
              <a:gd name="adj2" fmla="val 126620"/>
              <a:gd name="adj3" fmla="val 16667"/>
            </a:avLst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3200" b="1">
                <a:solidFill>
                  <a:srgbClr val="FF0000"/>
                </a:solidFill>
                <a:latin typeface="黑体" panose="02010609060101010101" pitchFamily="49" charset="-122"/>
                <a:ea typeface="宋体" panose="02010600030101010101" pitchFamily="2" charset="-122"/>
              </a:rPr>
              <a:t>只是</a:t>
            </a:r>
            <a:endParaRPr lang="zh-CN" altLang="en-US" sz="3200" b="1">
              <a:solidFill>
                <a:srgbClr val="FF0000"/>
              </a:solidFill>
              <a:latin typeface="黑体" panose="02010609060101010101" pitchFamily="49" charset="-122"/>
              <a:ea typeface="宋体" panose="02010600030101010101" pitchFamily="2" charset="-122"/>
            </a:endParaRPr>
          </a:p>
        </p:txBody>
      </p:sp>
      <p:sp>
        <p:nvSpPr>
          <p:cNvPr id="37894" name="圆角矩形标注 20486"/>
          <p:cNvSpPr/>
          <p:nvPr/>
        </p:nvSpPr>
        <p:spPr>
          <a:xfrm>
            <a:off x="3321050" y="3532188"/>
            <a:ext cx="1584325" cy="603250"/>
          </a:xfrm>
          <a:prstGeom prst="wedgeRoundRectCallout">
            <a:avLst>
              <a:gd name="adj1" fmla="val -12056"/>
              <a:gd name="adj2" fmla="val 104630"/>
              <a:gd name="adj3" fmla="val 16667"/>
            </a:avLst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32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清闲的人</a:t>
            </a:r>
            <a:endParaRPr lang="zh-CN" altLang="en-US" sz="3200" b="1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7895" name="圆角矩形标注 20487"/>
          <p:cNvSpPr/>
          <p:nvPr/>
        </p:nvSpPr>
        <p:spPr>
          <a:xfrm>
            <a:off x="5087938" y="3429000"/>
            <a:ext cx="5424487" cy="706438"/>
          </a:xfrm>
          <a:prstGeom prst="wedgeRoundRectCallout">
            <a:avLst>
              <a:gd name="adj1" fmla="val -12056"/>
              <a:gd name="adj2" fmla="val 104630"/>
              <a:gd name="adj3" fmla="val 16667"/>
            </a:avLst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语气词，相当于“而已”“罢了”</a:t>
            </a:r>
            <a:endParaRPr lang="zh-CN" altLang="en-US" sz="28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37896" name="文本框 20488"/>
          <p:cNvSpPr/>
          <p:nvPr/>
        </p:nvSpPr>
        <p:spPr>
          <a:xfrm>
            <a:off x="1581785" y="5218430"/>
            <a:ext cx="9156700" cy="583565"/>
          </a:xfrm>
          <a:prstGeom prst="rect">
            <a:avLst/>
          </a:prstGeom>
          <a:noFill/>
          <a:ln>
            <a:solidFill>
              <a:srgbClr val="FF0000"/>
            </a:solidFill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/>
            <a:r>
              <a:rPr sz="32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pitchFamily="49" charset="-122"/>
                <a:ea typeface="仿宋" panose="02010609060101010101" charset="-122"/>
                <a:sym typeface="+mn-ea"/>
              </a:rPr>
              <a:t>译文：</a:t>
            </a:r>
            <a:r>
              <a:rPr lang="zh-CN" altLang="en-US" sz="3200" b="1">
                <a:solidFill>
                  <a:srgbClr val="0033CC"/>
                </a:solidFill>
                <a:latin typeface="楷体_GB2312" pitchFamily="49" charset="-122"/>
                <a:ea typeface="宋体" panose="02010600030101010101" pitchFamily="2" charset="-122"/>
              </a:rPr>
              <a:t>只是缺少像我两个这样的闲人罢了。</a:t>
            </a:r>
            <a:endParaRPr lang="zh-CN" altLang="en-US" sz="3200" b="1">
              <a:solidFill>
                <a:srgbClr val="0033CC"/>
              </a:solidFill>
              <a:latin typeface="楷体_GB2312" pitchFamily="49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78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78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78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78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78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78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78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78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78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78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78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78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78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78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890" grpId="0"/>
      <p:bldP spid="37891" grpId="0"/>
      <p:bldP spid="37892" grpId="0"/>
      <p:bldP spid="37893" grpId="0"/>
      <p:bldP spid="37894" grpId="0"/>
      <p:bldP spid="37895" grpId="0"/>
      <p:bldP spid="3789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22" name="文本框 48129"/>
          <p:cNvSpPr txBox="1"/>
          <p:nvPr/>
        </p:nvSpPr>
        <p:spPr>
          <a:xfrm>
            <a:off x="1045845" y="2287905"/>
            <a:ext cx="10486390" cy="6451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1.</a:t>
            </a:r>
            <a:r>
              <a:rPr lang="zh-CN" altLang="en-US" sz="3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请用简洁的语言概括，本文写了一件什么事情？</a:t>
            </a:r>
            <a:endParaRPr lang="zh-CN" altLang="en-US" sz="36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48131" name="内容占位符 48130"/>
          <p:cNvSpPr>
            <a:spLocks noGrp="1"/>
          </p:cNvSpPr>
          <p:nvPr>
            <p:ph idx="1"/>
          </p:nvPr>
        </p:nvSpPr>
        <p:spPr>
          <a:xfrm>
            <a:off x="1191260" y="3028315"/>
            <a:ext cx="9434195" cy="816610"/>
          </a:xfrm>
        </p:spPr>
        <p:txBody>
          <a:bodyPr vert="horz" wrap="square" lIns="91440" tIns="45720" rIns="91440" bIns="45720" anchor="t" anchorCtr="0"/>
          <a:lstStyle/>
          <a:p>
            <a:pPr fontAlgn="auto">
              <a:lnSpc>
                <a:spcPct val="120000"/>
              </a:lnSpc>
              <a:buNone/>
            </a:pPr>
            <a:r>
              <a:rPr lang="zh-CN" altLang="en-US" sz="3600" b="1">
                <a:solidFill>
                  <a:srgbClr val="FF0000"/>
                </a:solidFill>
                <a:latin typeface="微软雅黑" panose="020b0503020204020204" charset="-122"/>
                <a:ea typeface="微软雅黑"/>
              </a:rPr>
              <a:t>月夜之中作者和张怀民一起在月下散步赏月。</a:t>
            </a:r>
            <a:endParaRPr lang="zh-CN" altLang="en-US" sz="3600" b="1">
              <a:solidFill>
                <a:srgbClr val="FF0000"/>
              </a:solidFill>
              <a:latin typeface="微软雅黑" panose="020b0503020204020204" charset="-122"/>
              <a:ea typeface="微软雅黑"/>
            </a:endParaRPr>
          </a:p>
        </p:txBody>
      </p:sp>
      <p:grpSp>
        <p:nvGrpSpPr>
          <p:cNvPr id="20481" name="Group 6"/>
          <p:cNvGrpSpPr/>
          <p:nvPr/>
        </p:nvGrpSpPr>
        <p:grpSpPr>
          <a:xfrm>
            <a:off x="793433" y="1322388"/>
            <a:ext cx="2319337" cy="700087"/>
            <a:chOff x="138" y="461"/>
            <a:chExt cx="1461" cy="441"/>
          </a:xfrm>
        </p:grpSpPr>
        <p:pic>
          <p:nvPicPr>
            <p:cNvPr id="20482" name="Picture 7" descr="未标题-1"/>
            <p:cNvPicPr>
              <a:picLocks noChangeAspect="1"/>
            </p:cNvPicPr>
            <p:nvPr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138" y="461"/>
              <a:ext cx="1461" cy="441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20483" name="文本框 2"/>
            <p:cNvSpPr txBox="1"/>
            <p:nvPr>
              <p:custDataLst>
                <p:tags r:id="rId4"/>
              </p:custDataLst>
            </p:nvPr>
          </p:nvSpPr>
          <p:spPr>
            <a:xfrm>
              <a:off x="476" y="509"/>
              <a:ext cx="1080" cy="329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rgbClr val="FF0000"/>
                  </a:solidFill>
                  <a:latin typeface="微软雅黑" panose="020b0503020204020204" charset="-122"/>
                  <a:ea typeface="微软雅黑"/>
                </a:rPr>
                <a:t>整体感知</a:t>
              </a:r>
              <a:endParaRPr lang="zh-CN" altLang="en-US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</a:endParaRPr>
            </a:p>
          </p:txBody>
        </p:sp>
      </p:grpSp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8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131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2" name="文本占位符 27650"/>
          <p:cNvSpPr>
            <a:spLocks noGrp="1"/>
          </p:cNvSpPr>
          <p:nvPr>
            <p:ph idx="1"/>
          </p:nvPr>
        </p:nvSpPr>
        <p:spPr>
          <a:xfrm>
            <a:off x="1139825" y="1557020"/>
            <a:ext cx="10457815" cy="742950"/>
          </a:xfrm>
        </p:spPr>
        <p:txBody>
          <a:bodyPr anchor="t" anchorCtr="0"/>
          <a:lstStyle/>
          <a:p>
            <a:pPr marL="0" indent="0">
              <a:buNone/>
            </a:pPr>
            <a:r>
              <a:rPr lang="en-US" altLang="zh-CN" sz="4000" b="1">
                <a:latin typeface="宋体" panose="02010600030101010101" pitchFamily="2" charset="-122"/>
                <a:sym typeface="Arial" pitchFamily="34" charset="0"/>
              </a:rPr>
              <a:t>2.</a:t>
            </a:r>
            <a:r>
              <a:rPr lang="zh-CN" altLang="en-US" sz="4000" b="1">
                <a:latin typeface="宋体" panose="02010600030101010101" pitchFamily="2" charset="-122"/>
                <a:sym typeface="Arial" pitchFamily="34" charset="0"/>
              </a:rPr>
              <a:t>作者为什么想着在深秋的夜里走出户外？</a:t>
            </a:r>
            <a:endParaRPr lang="zh-CN" altLang="en-US" sz="4000"/>
          </a:p>
        </p:txBody>
      </p:sp>
      <p:sp>
        <p:nvSpPr>
          <p:cNvPr id="27653" name="文本框 27652"/>
          <p:cNvSpPr txBox="1"/>
          <p:nvPr/>
        </p:nvSpPr>
        <p:spPr>
          <a:xfrm>
            <a:off x="1708785" y="2421255"/>
            <a:ext cx="8047038" cy="647700"/>
          </a:xfrm>
          <a:prstGeom prst="rect">
            <a:avLst/>
          </a:prstGeom>
          <a:noFill/>
          <a:ln w="25400" cap="flat" cmpd="sng">
            <a:noFill/>
            <a:prstDash val="lgDashDot"/>
            <a:miter/>
            <a:headEnd type="none" w="med" len="med"/>
            <a:tailEnd type="none" w="med" len="med"/>
          </a:ln>
        </p:spPr>
        <p:txBody>
          <a:bodyPr wrap="square" lIns="90170" tIns="46990" rIns="90170" bIns="4699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20000"/>
              </a:spcBef>
              <a:buFont typeface="Arial" pitchFamily="34" charset="0"/>
            </a:pPr>
            <a:r>
              <a:rPr lang="zh-CN" altLang="en-US" sz="3600" b="1">
                <a:latin typeface="Arial" pitchFamily="34" charset="0"/>
                <a:ea typeface="楷体_GB2312" pitchFamily="49" charset="-122"/>
                <a:sym typeface="Arial" pitchFamily="34" charset="0"/>
              </a:rPr>
              <a:t>一方面</a:t>
            </a:r>
            <a:r>
              <a:rPr lang="zh-CN" altLang="en-US" sz="3600" b="1">
                <a:solidFill>
                  <a:srgbClr val="FF0000"/>
                </a:solidFill>
                <a:latin typeface="Arial" pitchFamily="34" charset="0"/>
                <a:ea typeface="楷体_GB2312" pitchFamily="49" charset="-122"/>
              </a:rPr>
              <a:t>因为月色很美，想去赏月。</a:t>
            </a:r>
            <a:endParaRPr lang="zh-CN" altLang="en-US" sz="3600" b="1">
              <a:latin typeface="Arial" pitchFamily="34" charset="0"/>
              <a:ea typeface="楷体_GB2312" pitchFamily="49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1708785" y="3190240"/>
            <a:ext cx="10338435" cy="647700"/>
          </a:xfrm>
          <a:prstGeom prst="rect">
            <a:avLst/>
          </a:prstGeom>
          <a:noFill/>
          <a:ln w="25400" cap="flat" cmpd="sng">
            <a:noFill/>
            <a:prstDash val="lgDashDot"/>
            <a:miter/>
            <a:headEnd type="none" w="med" len="med"/>
            <a:tailEnd type="none" w="med" len="med"/>
          </a:ln>
        </p:spPr>
        <p:txBody>
          <a:bodyPr wrap="square" lIns="90170" tIns="46990" rIns="90170" bIns="4699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20000"/>
              </a:spcBef>
              <a:buFont typeface="Arial" pitchFamily="34" charset="0"/>
            </a:pPr>
            <a:r>
              <a:rPr lang="zh-CN" altLang="en-US" sz="3600" b="1">
                <a:latin typeface="Arial" pitchFamily="34" charset="0"/>
                <a:ea typeface="楷体_GB2312" pitchFamily="49" charset="-122"/>
                <a:sym typeface="Arial" pitchFamily="34" charset="0"/>
              </a:rPr>
              <a:t>另一方面</a:t>
            </a:r>
            <a:r>
              <a:rPr lang="zh-CN" altLang="en-US" sz="3600" b="1">
                <a:solidFill>
                  <a:srgbClr val="FF0000"/>
                </a:solidFill>
                <a:latin typeface="Arial" pitchFamily="34" charset="0"/>
                <a:ea typeface="楷体_GB2312" pitchFamily="49" charset="-122"/>
                <a:sym typeface="+mn-ea"/>
              </a:rPr>
              <a:t>因为</a:t>
            </a:r>
            <a:r>
              <a:rPr lang="zh-CN" altLang="en-US" sz="3600" b="1">
                <a:solidFill>
                  <a:srgbClr val="FF0000"/>
                </a:solidFill>
                <a:latin typeface="Arial" pitchFamily="34" charset="0"/>
                <a:ea typeface="楷体_GB2312" pitchFamily="49" charset="-122"/>
                <a:sym typeface="Arial" pitchFamily="34" charset="0"/>
              </a:rPr>
              <a:t>作者被贬，心情郁闷，想出去走走。</a:t>
            </a:r>
            <a:endParaRPr lang="zh-CN" altLang="en-US" sz="3600" b="1">
              <a:latin typeface="Arial" pitchFamily="34" charset="0"/>
              <a:ea typeface="楷体_GB2312" pitchFamily="49" charset="-122"/>
            </a:endParaRPr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76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3" grpId="0"/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47" name="文本框 49154"/>
          <p:cNvSpPr txBox="1"/>
          <p:nvPr/>
        </p:nvSpPr>
        <p:spPr>
          <a:xfrm>
            <a:off x="981710" y="1546225"/>
            <a:ext cx="10756265" cy="6451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>
                <a:latin typeface="Times New Roman" panose="02020603050405020304" pitchFamily="18" charset="0"/>
              </a:rPr>
              <a:t>3.</a:t>
            </a:r>
            <a:r>
              <a:rPr lang="zh-CN" altLang="en-US" sz="3600" b="1">
                <a:latin typeface="Times New Roman" panose="02020603050405020304" pitchFamily="18" charset="0"/>
              </a:rPr>
              <a:t>请你用三个含“月”的四言词来概括段意？</a:t>
            </a:r>
            <a:endParaRPr lang="zh-CN" altLang="en-US" sz="3600" b="1">
              <a:latin typeface="Times New Roman" panose="02020603050405020304" pitchFamily="18" charset="0"/>
            </a:endParaRPr>
          </a:p>
        </p:txBody>
      </p:sp>
      <p:sp>
        <p:nvSpPr>
          <p:cNvPr id="49156" name="文本框 49155"/>
          <p:cNvSpPr txBox="1"/>
          <p:nvPr/>
        </p:nvSpPr>
        <p:spPr>
          <a:xfrm>
            <a:off x="1341438" y="2471738"/>
            <a:ext cx="3455987" cy="768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400" b="1">
                <a:solidFill>
                  <a:srgbClr val="FF0000"/>
                </a:solidFill>
                <a:latin typeface="Times New Roman" panose="02020603050405020304" pitchFamily="18" charset="0"/>
              </a:rPr>
              <a:t>邀友赏月</a:t>
            </a:r>
            <a:endParaRPr lang="zh-CN" altLang="en-US" sz="4400" b="1">
              <a:solidFill>
                <a:srgbClr val="FF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49158" name="文本框 49157"/>
          <p:cNvSpPr txBox="1"/>
          <p:nvPr/>
        </p:nvSpPr>
        <p:spPr>
          <a:xfrm>
            <a:off x="4608830" y="2472055"/>
            <a:ext cx="3240088" cy="768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4400" b="1">
                <a:solidFill>
                  <a:srgbClr val="FF0000"/>
                </a:solidFill>
                <a:latin typeface="Times New Roman" panose="02020603050405020304" pitchFamily="18" charset="0"/>
                <a:sym typeface="+mn-ea"/>
              </a:rPr>
              <a:t>月下赏景</a:t>
            </a:r>
            <a:endParaRPr lang="zh-CN" altLang="en-US" sz="4400" b="1">
              <a:solidFill>
                <a:srgbClr val="FF0000"/>
              </a:solidFill>
              <a:latin typeface="Times New Roman" panose="02020603050405020304" pitchFamily="18" charset="0"/>
              <a:sym typeface="+mn-ea"/>
            </a:endParaRPr>
          </a:p>
        </p:txBody>
      </p:sp>
      <p:sp>
        <p:nvSpPr>
          <p:cNvPr id="49160" name="文本框 49159"/>
          <p:cNvSpPr txBox="1"/>
          <p:nvPr/>
        </p:nvSpPr>
        <p:spPr>
          <a:xfrm>
            <a:off x="7849235" y="2472055"/>
            <a:ext cx="3203575" cy="768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4400" b="1">
                <a:solidFill>
                  <a:srgbClr val="FF0000"/>
                </a:solidFill>
                <a:latin typeface="Times New Roman" panose="02020603050405020304" pitchFamily="18" charset="0"/>
                <a:sym typeface="+mn-ea"/>
              </a:rPr>
              <a:t>月下感悟</a:t>
            </a:r>
            <a:endParaRPr lang="zh-CN" altLang="en-US" sz="4400" b="1">
              <a:solidFill>
                <a:srgbClr val="FF0000"/>
              </a:solidFill>
              <a:latin typeface="Times New Roman" panose="02020603050405020304" pitchFamily="18" charset="0"/>
              <a:sym typeface="+mn-ea"/>
            </a:endParaRPr>
          </a:p>
        </p:txBody>
      </p:sp>
      <p:sp>
        <p:nvSpPr>
          <p:cNvPr id="2" name="右箭头 1"/>
          <p:cNvSpPr/>
          <p:nvPr/>
        </p:nvSpPr>
        <p:spPr>
          <a:xfrm>
            <a:off x="3812540" y="2735580"/>
            <a:ext cx="570865" cy="2794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右箭头 2"/>
          <p:cNvSpPr/>
          <p:nvPr>
            <p:custDataLst>
              <p:tags r:id="rId2"/>
            </p:custDataLst>
          </p:nvPr>
        </p:nvSpPr>
        <p:spPr>
          <a:xfrm>
            <a:off x="7188200" y="2735580"/>
            <a:ext cx="570865" cy="2794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9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9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9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156" grpId="0"/>
      <p:bldP spid="49158" grpId="0"/>
      <p:bldP spid="4916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https://d.book118.com/707105062045006032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<p:tag name="KSO_WM_BEAUTIFY_FLAG" val=""/>
</p:tagLst>
</file>

<file path=ppt/tags/tag11.xml><?xml version="1.0" encoding="utf-8"?>
<p:tagLst xmlns:p="http://schemas.openxmlformats.org/presentationml/2006/main">
  <p:tag name="KSO_WM_BEAUTIFY_FLAG" val=""/>
</p:tagLst>
</file>

<file path=ppt/tags/tag1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31">
      <vt:lpstr>Arial</vt:lpstr>
      <vt:lpstr>Calibri</vt:lpstr>
      <vt:lpstr>等线 Light</vt:lpstr>
      <vt:lpstr>等线</vt:lpstr>
      <vt:lpstr>Times New Roman</vt:lpstr>
      <vt:lpstr>宋体</vt:lpstr>
      <vt:lpstr>华文彩云</vt:lpstr>
      <vt:lpstr>楷体</vt:lpstr>
      <vt:lpstr>黑体</vt:lpstr>
      <vt:lpstr>华文新魏</vt:lpstr>
      <vt:lpstr>楷体_GB2312</vt:lpstr>
      <vt:lpstr>微软雅黑</vt:lpstr>
      <vt:lpstr>华文行楷</vt:lpstr>
      <vt:lpstr>仿宋</vt:lpstr>
      <vt:lpstr>Tahoma</vt:lpstr>
      <vt:lpstr>Office Theme</vt:lpstr>
      <vt:lpstr>PowerPoint Presentation</vt:lpstr>
      <vt:lpstr>描写月亮的诗句：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2024-09-05T00:49:46.783</cp:lastPrinted>
  <dcterms:created xsi:type="dcterms:W3CDTF">2024-09-04T16:49:46Z</dcterms:created>
  <dcterms:modified xsi:type="dcterms:W3CDTF">2024-09-04T16:49:48Z</dcterms:modified>
</cp:coreProperties>
</file>