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2CD95-28BD-49F6-BED6-C0E5CDCB2F04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08C55-730E-4E6F-9412-8AD1BAFCF3B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4903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r" eaLnBrk="1" hangingPunct="1"/>
            <a:fld id="{998E7ED2-74CD-403F-AC0A-08E56DB5156C}" type="slidenum">
              <a:rPr lang="en-US" altLang="zh-CN" sz="1200"/>
              <a:pPr algn="r" eaLnBrk="1" hangingPunct="1"/>
              <a:t>8</a:t>
            </a:fld>
            <a:endParaRPr lang="en-US" altLang="zh-CN" sz="120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409575" y="754063"/>
            <a:ext cx="5854700" cy="3294062"/>
          </a:xfrm>
          <a:ln>
            <a:solidFill>
              <a:srgbClr val="000000"/>
            </a:solidFill>
            <a:miter lim="800000"/>
          </a:ln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16429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09575" y="754063"/>
            <a:ext cx="5854700" cy="3294062"/>
          </a:xfrm>
        </p:spPr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75D77C5-DDBA-407B-BFA6-14FFF8FD2D8F}" type="slidenum">
              <a:rPr lang="zh-CN" altLang="en-US"/>
              <a:pPr eaLnBrk="1" hangingPunct="1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895963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18C7B-A621-44C2-9FC3-66B8A487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CF0B8-D7C6-44C3-AD7F-395B1799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1B05D-657D-48D5-823D-31FA8E86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432ED-97EA-4351-9A87-84261E3A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FA835-7E28-4D34-8A80-3CD0BEC8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FCA82-EC3D-42FC-9669-A108D61E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19E63-3F2D-4B18-AB4F-94F160CF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0FAF7-B05F-4584-BA64-9F078C14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C3A10-E4B4-4D5F-A743-DD0917E7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0B837-B5B3-4D68-953F-2EDEBEDC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B2E20-292C-4CB4-B9FC-A14A6FBF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822170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327389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699847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790296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364873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297487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613621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862523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54730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159716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453786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9EF5EE3-59BD-45DD-B971-A97E9399E21C}" type="datetimeFigureOut">
              <a:rPr lang="zh-CN" altLang="en-US" smtClean="0"/>
              <a:t>2022/3/14 Monday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D:\qq文件\712321467\Image\C2C\Image2\{75232B38-A165-1FB7-499C-2E1C792CACB5}.png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527072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tags" Target="../tags/tag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01061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2289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59807" y="1050877"/>
            <a:ext cx="1030405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人教版八年级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数学下册</a:t>
            </a: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18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章 平行四边形</a:t>
            </a: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44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18.1.1 </a:t>
            </a:r>
            <a:r>
              <a:rPr lang="zh-CN" altLang="en-US" sz="44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平行四边形的性质</a:t>
            </a:r>
            <a:endParaRPr lang="en-US" altLang="zh-CN" sz="44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 sz="36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课时  边及角的性质</a:t>
            </a:r>
            <a:endParaRPr lang="zh-CN" altLang="en-US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04464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67111" y="1171610"/>
            <a:ext cx="91849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学习</a:t>
            </a:r>
            <a:r>
              <a:rPr lang="zh-CN" altLang="en-US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目标</a:t>
            </a:r>
            <a:endParaRPr lang="en-US" altLang="zh-CN" sz="4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kern="1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b="1" kern="10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zh-CN" altLang="zh-CN" sz="28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理解</a:t>
            </a:r>
            <a:r>
              <a:rPr lang="zh-CN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并掌握平行四边形的概念及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掌握平行四边形的</a:t>
            </a:r>
            <a:r>
              <a:rPr lang="zh-CN" altLang="en-US" sz="28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定义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和对边相等、对角相等的两条性质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2800" b="1" noProof="1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smtClean="0">
                <a:latin typeface="Times New Roman" panose="02020603050405020304" pitchFamily="18" charset="0"/>
                <a:cs typeface="Times New Roman" panose="02020603050405020304" pitchFamily="18" charset="0"/>
                <a:sym typeface="Arial" pitchFamily="34" charset="0"/>
              </a:rPr>
              <a:t>2. </a:t>
            </a:r>
            <a:r>
              <a:rPr lang="zh-CN" altLang="en-US" sz="28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根据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平行四边形的性质进行简单的计算和</a:t>
            </a:r>
            <a:r>
              <a:rPr lang="zh-CN" altLang="en-US" sz="28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证明</a:t>
            </a:r>
            <a:r>
              <a:rPr lang="en-US" altLang="zh-CN" sz="2800" b="1" smtClean="0">
                <a:latin typeface="Times New Roman" panose="02020603050405020304" pitchFamily="18" charset="0"/>
                <a:cs typeface="Times New Roman" panose="02020603050405020304" pitchFamily="18" charset="0"/>
                <a:sym typeface="Arial" pitchFamily="34" charset="0"/>
              </a:rPr>
              <a:t>.</a:t>
            </a:r>
            <a:endParaRPr lang="zh-CN" altLang="zh-CN" sz="2800" b="1" kern="10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4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引入新课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7295972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635" name="内容占位符 3"/>
          <p:cNvPicPr>
            <a:picLocks noGrp="1" noChangeAspect="1" noChangeArrowheads="1"/>
          </p:cNvPicPr>
          <p:nvPr>
            <p:ph idx="1"/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1650"/>
          </a:xfrm>
        </p:spPr>
      </p:pic>
    </p:spTree>
    <p:extLst>
      <p:ext uri="{BB962C8B-B14F-4D97-AF65-F5344CB8AC3E}">
        <p14:creationId xmlns:p14="http://schemas.microsoft.com/office/powerpoint/2010/main" val="1882933768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rcRect l="2750" t="8059" r="18034" b="1815"/>
          <a:stretch>
            <a:fillRect/>
          </a:stretch>
        </p:blipFill>
        <p:spPr>
          <a:xfrm>
            <a:off x="1524001" y="636"/>
            <a:ext cx="9143365" cy="6607175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217801051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83" name="Picture 15"/>
          <p:cNvPicPr>
            <a:picLocks noGrp="1" noChangeAspect="1" noChangeArrowheads="1"/>
          </p:cNvPicPr>
          <p:nvPr>
            <p:ph idx="1"/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043988" cy="6630988"/>
          </a:xfrm>
          <a:ln>
            <a:solidFill>
              <a:schemeClr val="folHlink"/>
            </a:solidFill>
            <a:miter lim="800000"/>
          </a:ln>
        </p:spPr>
      </p:pic>
      <p:grpSp>
        <p:nvGrpSpPr>
          <p:cNvPr id="2" name="Group 28"/>
          <p:cNvGrpSpPr/>
          <p:nvPr/>
        </p:nvGrpSpPr>
        <p:grpSpPr>
          <a:xfrm>
            <a:off x="5810251" y="2571750"/>
            <a:ext cx="695325" cy="1785938"/>
            <a:chOff x="4014" y="2568"/>
            <a:chExt cx="476" cy="1225"/>
          </a:xfrm>
        </p:grpSpPr>
        <p:sp>
          <p:nvSpPr>
            <p:cNvPr id="71685" name="Line 23"/>
            <p:cNvSpPr>
              <a:spLocks noChangeShapeType="1"/>
            </p:cNvSpPr>
            <p:nvPr/>
          </p:nvSpPr>
          <p:spPr bwMode="auto">
            <a:xfrm flipH="1">
              <a:off x="4014" y="2591"/>
              <a:ext cx="227" cy="590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686" name="Line 24"/>
            <p:cNvSpPr>
              <a:spLocks noChangeShapeType="1"/>
            </p:cNvSpPr>
            <p:nvPr/>
          </p:nvSpPr>
          <p:spPr bwMode="auto">
            <a:xfrm>
              <a:off x="4014" y="3181"/>
              <a:ext cx="227" cy="612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687" name="Line 25"/>
            <p:cNvSpPr>
              <a:spLocks noChangeShapeType="1"/>
            </p:cNvSpPr>
            <p:nvPr/>
          </p:nvSpPr>
          <p:spPr bwMode="auto">
            <a:xfrm flipV="1">
              <a:off x="4241" y="3294"/>
              <a:ext cx="249" cy="499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688" name="Line 27"/>
            <p:cNvSpPr>
              <a:spLocks noChangeShapeType="1"/>
            </p:cNvSpPr>
            <p:nvPr/>
          </p:nvSpPr>
          <p:spPr bwMode="auto">
            <a:xfrm flipH="1" flipV="1">
              <a:off x="4241" y="2568"/>
              <a:ext cx="249" cy="726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4520023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0213" y="1326089"/>
            <a:ext cx="3384550" cy="250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63750" y="1326090"/>
            <a:ext cx="3689350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6"/>
          <p:cNvGrpSpPr/>
          <p:nvPr/>
        </p:nvGrpSpPr>
        <p:grpSpPr>
          <a:xfrm>
            <a:off x="3673475" y="1983314"/>
            <a:ext cx="431800" cy="1439862"/>
            <a:chOff x="1610" y="958"/>
            <a:chExt cx="295" cy="907"/>
          </a:xfrm>
        </p:grpSpPr>
        <p:sp>
          <p:nvSpPr>
            <p:cNvPr id="72729" name="Line 10"/>
            <p:cNvSpPr>
              <a:spLocks noChangeShapeType="1"/>
            </p:cNvSpPr>
            <p:nvPr/>
          </p:nvSpPr>
          <p:spPr bwMode="auto">
            <a:xfrm>
              <a:off x="1610" y="958"/>
              <a:ext cx="295" cy="227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30" name="Line 11"/>
            <p:cNvSpPr>
              <a:spLocks noChangeShapeType="1"/>
            </p:cNvSpPr>
            <p:nvPr/>
          </p:nvSpPr>
          <p:spPr bwMode="auto">
            <a:xfrm flipH="1">
              <a:off x="1905" y="1185"/>
              <a:ext cx="0" cy="680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31" name="Line 12"/>
            <p:cNvSpPr>
              <a:spLocks noChangeShapeType="1"/>
            </p:cNvSpPr>
            <p:nvPr/>
          </p:nvSpPr>
          <p:spPr bwMode="auto">
            <a:xfrm flipH="1" flipV="1">
              <a:off x="1610" y="1684"/>
              <a:ext cx="272" cy="181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32" name="Line 14"/>
            <p:cNvSpPr>
              <a:spLocks noChangeShapeType="1"/>
            </p:cNvSpPr>
            <p:nvPr/>
          </p:nvSpPr>
          <p:spPr bwMode="auto">
            <a:xfrm flipH="1" flipV="1">
              <a:off x="1610" y="958"/>
              <a:ext cx="0" cy="748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2709" name="Line 22"/>
          <p:cNvSpPr>
            <a:spLocks noChangeShapeType="1"/>
          </p:cNvSpPr>
          <p:nvPr/>
        </p:nvSpPr>
        <p:spPr bwMode="auto">
          <a:xfrm flipH="1">
            <a:off x="8220075" y="4440764"/>
            <a:ext cx="33338" cy="0"/>
          </a:xfrm>
          <a:prstGeom prst="line">
            <a:avLst/>
          </a:prstGeom>
          <a:noFill/>
          <a:ln w="15875">
            <a:solidFill>
              <a:srgbClr val="96969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710" name="Line 26"/>
          <p:cNvSpPr>
            <a:spLocks noChangeShapeType="1"/>
          </p:cNvSpPr>
          <p:nvPr/>
        </p:nvSpPr>
        <p:spPr bwMode="auto">
          <a:xfrm flipH="1">
            <a:off x="8580439" y="5556776"/>
            <a:ext cx="65087" cy="0"/>
          </a:xfrm>
          <a:prstGeom prst="line">
            <a:avLst/>
          </a:prstGeom>
          <a:noFill/>
          <a:ln w="15875">
            <a:solidFill>
              <a:srgbClr val="96969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0213" y="3970864"/>
            <a:ext cx="32766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28"/>
          <p:cNvGrpSpPr/>
          <p:nvPr/>
        </p:nvGrpSpPr>
        <p:grpSpPr>
          <a:xfrm>
            <a:off x="7967664" y="4507439"/>
            <a:ext cx="695325" cy="1625600"/>
            <a:chOff x="4014" y="2568"/>
            <a:chExt cx="476" cy="1225"/>
          </a:xfrm>
        </p:grpSpPr>
        <p:sp>
          <p:nvSpPr>
            <p:cNvPr id="72725" name="Line 23"/>
            <p:cNvSpPr>
              <a:spLocks noChangeShapeType="1"/>
            </p:cNvSpPr>
            <p:nvPr/>
          </p:nvSpPr>
          <p:spPr bwMode="auto">
            <a:xfrm flipH="1">
              <a:off x="4014" y="2591"/>
              <a:ext cx="227" cy="590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6" name="Line 24"/>
            <p:cNvSpPr>
              <a:spLocks noChangeShapeType="1"/>
            </p:cNvSpPr>
            <p:nvPr/>
          </p:nvSpPr>
          <p:spPr bwMode="auto">
            <a:xfrm>
              <a:off x="4014" y="3181"/>
              <a:ext cx="227" cy="612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7" name="Line 25"/>
            <p:cNvSpPr>
              <a:spLocks noChangeShapeType="1"/>
            </p:cNvSpPr>
            <p:nvPr/>
          </p:nvSpPr>
          <p:spPr bwMode="auto">
            <a:xfrm flipV="1">
              <a:off x="4241" y="3294"/>
              <a:ext cx="249" cy="499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8" name="Line 27"/>
            <p:cNvSpPr>
              <a:spLocks noChangeShapeType="1"/>
            </p:cNvSpPr>
            <p:nvPr/>
          </p:nvSpPr>
          <p:spPr bwMode="auto">
            <a:xfrm flipH="1" flipV="1">
              <a:off x="4241" y="2568"/>
              <a:ext cx="249" cy="726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Group 38"/>
          <p:cNvGrpSpPr/>
          <p:nvPr/>
        </p:nvGrpSpPr>
        <p:grpSpPr>
          <a:xfrm>
            <a:off x="7824789" y="1900764"/>
            <a:ext cx="1584325" cy="1117600"/>
            <a:chOff x="3969" y="640"/>
            <a:chExt cx="998" cy="704"/>
          </a:xfrm>
        </p:grpSpPr>
        <p:sp>
          <p:nvSpPr>
            <p:cNvPr id="72721" name="Line 34"/>
            <p:cNvSpPr>
              <a:spLocks noChangeShapeType="1"/>
            </p:cNvSpPr>
            <p:nvPr/>
          </p:nvSpPr>
          <p:spPr bwMode="auto">
            <a:xfrm>
              <a:off x="3969" y="640"/>
              <a:ext cx="499" cy="704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2" name="Line 35"/>
            <p:cNvSpPr>
              <a:spLocks noChangeShapeType="1"/>
            </p:cNvSpPr>
            <p:nvPr/>
          </p:nvSpPr>
          <p:spPr bwMode="auto">
            <a:xfrm>
              <a:off x="3969" y="640"/>
              <a:ext cx="521" cy="0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3" name="Line 36"/>
            <p:cNvSpPr>
              <a:spLocks noChangeShapeType="1"/>
            </p:cNvSpPr>
            <p:nvPr/>
          </p:nvSpPr>
          <p:spPr bwMode="auto">
            <a:xfrm>
              <a:off x="4490" y="640"/>
              <a:ext cx="477" cy="704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4" name="Line 37"/>
            <p:cNvSpPr>
              <a:spLocks noChangeShapeType="1"/>
            </p:cNvSpPr>
            <p:nvPr/>
          </p:nvSpPr>
          <p:spPr bwMode="auto">
            <a:xfrm flipH="1">
              <a:off x="4445" y="1344"/>
              <a:ext cx="522" cy="0"/>
            </a:xfrm>
            <a:prstGeom prst="line">
              <a:avLst/>
            </a:prstGeom>
            <a:noFill/>
            <a:ln w="444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7" name="Text Box 39"/>
          <p:cNvSpPr txBox="1">
            <a:spLocks noChangeArrowheads="1"/>
          </p:cNvSpPr>
          <p:nvPr/>
        </p:nvSpPr>
        <p:spPr bwMode="auto">
          <a:xfrm>
            <a:off x="3462689" y="670452"/>
            <a:ext cx="6013450" cy="52322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zh-CN" altLang="en-US" sz="28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寻找生活中的平行四边形</a:t>
            </a:r>
          </a:p>
        </p:txBody>
      </p:sp>
      <p:pic>
        <p:nvPicPr>
          <p:cNvPr id="921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3576" y="4059765"/>
            <a:ext cx="3819525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3046414" y="5682189"/>
            <a:ext cx="1025525" cy="622300"/>
            <a:chExt cx="1116" cy="562"/>
          </a:xfrm>
        </p:grpSpPr>
        <p:sp>
          <p:nvSpPr>
            <p:cNvPr id="72717" name="Line 5"/>
            <p:cNvSpPr>
              <a:spLocks noChangeShapeType="1"/>
            </p:cNvSpPr>
            <p:nvPr/>
          </p:nvSpPr>
          <p:spPr bwMode="auto">
            <a:xfrm>
              <a:off x="663" y="0"/>
              <a:ext cx="453" cy="91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18" name="Line 6"/>
            <p:cNvSpPr>
              <a:spLocks noChangeShapeType="1"/>
            </p:cNvSpPr>
            <p:nvPr/>
          </p:nvSpPr>
          <p:spPr bwMode="auto">
            <a:xfrm flipH="1">
              <a:off x="28" y="18"/>
              <a:ext cx="635" cy="453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19" name="Line 7"/>
            <p:cNvSpPr>
              <a:spLocks noChangeShapeType="1"/>
            </p:cNvSpPr>
            <p:nvPr/>
          </p:nvSpPr>
          <p:spPr bwMode="auto">
            <a:xfrm flipH="1">
              <a:off x="454" y="109"/>
              <a:ext cx="635" cy="453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20" name="Line 8"/>
            <p:cNvSpPr>
              <a:spLocks noChangeShapeType="1"/>
            </p:cNvSpPr>
            <p:nvPr/>
          </p:nvSpPr>
          <p:spPr bwMode="auto">
            <a:xfrm>
              <a:off x="0" y="471"/>
              <a:ext cx="453" cy="91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785106" y="387599"/>
            <a:ext cx="1783800" cy="641442"/>
            <a:chOff x="4526" y="13747"/>
            <a:chExt cx="2851" cy="810"/>
          </a:xfrm>
        </p:grpSpPr>
        <p:sp>
          <p:nvSpPr>
            <p:cNvPr id="30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1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引入新课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98873886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1335314" y="4401052"/>
            <a:ext cx="3103336" cy="523220"/>
          </a:xfrm>
          <a:prstGeom prst="rect">
            <a:avLst/>
          </a:prstGeom>
          <a:noFill/>
          <a:ln w="9525">
            <a:solidFill>
              <a:srgbClr val="A5002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两组对边都不平行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4583112" y="4112126"/>
            <a:ext cx="2759075" cy="1169551"/>
          </a:xfrm>
          <a:prstGeom prst="rect">
            <a:avLst/>
          </a:prstGeom>
          <a:noFill/>
          <a:ln w="9525">
            <a:solidFill>
              <a:srgbClr val="A5002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一组对边平行，</a:t>
            </a:r>
          </a:p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一组对边不平行</a:t>
            </a:r>
          </a:p>
        </p:txBody>
      </p:sp>
      <p:sp>
        <p:nvSpPr>
          <p:cNvPr id="30733" name="AutoShape 13"/>
          <p:cNvSpPr>
            <a:spLocks noChangeArrowheads="1"/>
          </p:cNvSpPr>
          <p:nvPr/>
        </p:nvSpPr>
        <p:spPr bwMode="auto">
          <a:xfrm>
            <a:off x="2495550" y="3680326"/>
            <a:ext cx="381000" cy="533400"/>
          </a:xfrm>
          <a:prstGeom prst="downArrow">
            <a:avLst>
              <a:gd name="adj1" fmla="val 50000"/>
              <a:gd name="adj2" fmla="val 35000"/>
            </a:avLst>
          </a:prstGeom>
          <a:solidFill>
            <a:srgbClr val="0000FF"/>
          </a:solidFill>
          <a:ln w="9525">
            <a:solidFill>
              <a:schemeClr val="accent2"/>
            </a:solidFill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0734" name="AutoShape 14"/>
          <p:cNvSpPr>
            <a:spLocks noChangeArrowheads="1"/>
          </p:cNvSpPr>
          <p:nvPr/>
        </p:nvSpPr>
        <p:spPr bwMode="auto">
          <a:xfrm>
            <a:off x="5303838" y="3537451"/>
            <a:ext cx="381000" cy="533400"/>
          </a:xfrm>
          <a:prstGeom prst="downArrow">
            <a:avLst>
              <a:gd name="adj1" fmla="val 50000"/>
              <a:gd name="adj2" fmla="val 35000"/>
            </a:avLst>
          </a:prstGeom>
          <a:solidFill>
            <a:srgbClr val="0000FF"/>
          </a:solidFill>
          <a:ln w="9525">
            <a:solidFill>
              <a:schemeClr val="accent2"/>
            </a:solidFill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0735" name="AutoShape 15"/>
          <p:cNvSpPr>
            <a:spLocks noChangeArrowheads="1"/>
          </p:cNvSpPr>
          <p:nvPr/>
        </p:nvSpPr>
        <p:spPr bwMode="auto">
          <a:xfrm>
            <a:off x="9048750" y="3753351"/>
            <a:ext cx="381000" cy="533400"/>
          </a:xfrm>
          <a:prstGeom prst="downArrow">
            <a:avLst>
              <a:gd name="adj1" fmla="val 50000"/>
              <a:gd name="adj2" fmla="val 35000"/>
            </a:avLst>
          </a:prstGeom>
          <a:solidFill>
            <a:srgbClr val="0000FF"/>
          </a:solidFill>
          <a:ln w="9525">
            <a:solidFill>
              <a:schemeClr val="accent2"/>
            </a:solidFill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234" name="Text Box 9"/>
          <p:cNvSpPr txBox="1">
            <a:spLocks noChangeArrowheads="1"/>
          </p:cNvSpPr>
          <p:nvPr/>
        </p:nvSpPr>
        <p:spPr bwMode="auto">
          <a:xfrm>
            <a:off x="8969375" y="4614560"/>
            <a:ext cx="1655762" cy="954107"/>
          </a:xfrm>
          <a:prstGeom prst="rect">
            <a:avLst/>
          </a:prstGeom>
          <a:noFill/>
          <a:ln w="9525">
            <a:solidFill>
              <a:srgbClr val="A5002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两组对边分别平行</a:t>
            </a:r>
          </a:p>
        </p:txBody>
      </p:sp>
      <p:sp>
        <p:nvSpPr>
          <p:cNvPr id="9235" name="Text Box 12"/>
          <p:cNvSpPr txBox="1">
            <a:spLocks noChangeArrowheads="1"/>
          </p:cNvSpPr>
          <p:nvPr/>
        </p:nvSpPr>
        <p:spPr bwMode="auto">
          <a:xfrm>
            <a:off x="8969375" y="6122556"/>
            <a:ext cx="1349375" cy="523220"/>
          </a:xfrm>
          <a:prstGeom prst="rect">
            <a:avLst/>
          </a:prstGeom>
          <a:noFill/>
          <a:ln w="9525">
            <a:solidFill>
              <a:srgbClr val="A5002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四边形</a:t>
            </a:r>
          </a:p>
        </p:txBody>
      </p:sp>
      <p:sp>
        <p:nvSpPr>
          <p:cNvPr id="9236" name="AutoShape 16"/>
          <p:cNvSpPr/>
          <p:nvPr/>
        </p:nvSpPr>
        <p:spPr bwMode="auto">
          <a:xfrm>
            <a:off x="8675575" y="4924272"/>
            <a:ext cx="182562" cy="1463675"/>
          </a:xfrm>
          <a:prstGeom prst="leftBrace">
            <a:avLst>
              <a:gd name="adj1" fmla="val 90381"/>
              <a:gd name="adj2" fmla="val 51431"/>
            </a:avLst>
          </a:prstGeom>
          <a:noFill/>
          <a:ln w="25400">
            <a:solidFill>
              <a:srgbClr val="A5002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237" name="Text Box 17"/>
          <p:cNvSpPr txBox="1">
            <a:spLocks noChangeArrowheads="1"/>
          </p:cNvSpPr>
          <p:nvPr/>
        </p:nvSpPr>
        <p:spPr bwMode="auto">
          <a:xfrm>
            <a:off x="6517822" y="5378339"/>
            <a:ext cx="2100263" cy="523220"/>
          </a:xfrm>
          <a:prstGeom prst="rect">
            <a:avLst/>
          </a:prstGeom>
          <a:noFill/>
          <a:ln w="9525">
            <a:solidFill>
              <a:srgbClr val="A5002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3739" name="Rectangle 21"/>
          <p:cNvSpPr>
            <a:spLocks noChangeArrowheads="1"/>
          </p:cNvSpPr>
          <p:nvPr/>
        </p:nvSpPr>
        <p:spPr bwMode="auto">
          <a:xfrm>
            <a:off x="1751014" y="1384802"/>
            <a:ext cx="7574189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观察图形，说出下列图形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边的位置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有什么特征？</a:t>
            </a:r>
          </a:p>
        </p:txBody>
      </p:sp>
      <p:grpSp>
        <p:nvGrpSpPr>
          <p:cNvPr id="73740" name="Group 34"/>
          <p:cNvGrpSpPr/>
          <p:nvPr/>
        </p:nvGrpSpPr>
        <p:grpSpPr>
          <a:xfrm>
            <a:off x="1992314" y="2384927"/>
            <a:ext cx="1584325" cy="936625"/>
            <a:chOff x="3923" y="572"/>
            <a:chExt cx="998" cy="590"/>
          </a:xfrm>
        </p:grpSpPr>
        <p:sp>
          <p:nvSpPr>
            <p:cNvPr id="2078" name="Line 30"/>
            <p:cNvSpPr>
              <a:spLocks noChangeShapeType="1"/>
            </p:cNvSpPr>
            <p:nvPr/>
          </p:nvSpPr>
          <p:spPr bwMode="auto">
            <a:xfrm>
              <a:off x="3923" y="572"/>
              <a:ext cx="227" cy="45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79" name="Line 31"/>
            <p:cNvSpPr>
              <a:spLocks noChangeShapeType="1"/>
            </p:cNvSpPr>
            <p:nvPr/>
          </p:nvSpPr>
          <p:spPr bwMode="auto">
            <a:xfrm flipV="1">
              <a:off x="3923" y="572"/>
              <a:ext cx="998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80" name="Line 32"/>
            <p:cNvSpPr>
              <a:spLocks noChangeShapeType="1"/>
            </p:cNvSpPr>
            <p:nvPr/>
          </p:nvSpPr>
          <p:spPr bwMode="auto">
            <a:xfrm flipH="1">
              <a:off x="4694" y="572"/>
              <a:ext cx="227" cy="5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81" name="Line 33"/>
            <p:cNvSpPr>
              <a:spLocks noChangeShapeType="1"/>
            </p:cNvSpPr>
            <p:nvPr/>
          </p:nvSpPr>
          <p:spPr bwMode="auto">
            <a:xfrm>
              <a:off x="4150" y="1026"/>
              <a:ext cx="544" cy="13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083" name="AutoShape 35"/>
          <p:cNvSpPr>
            <a:spLocks noChangeArrowheads="1"/>
          </p:cNvSpPr>
          <p:nvPr/>
        </p:nvSpPr>
        <p:spPr bwMode="auto">
          <a:xfrm rot="10800000">
            <a:off x="4727575" y="2456364"/>
            <a:ext cx="1728788" cy="936625"/>
          </a:xfrm>
          <a:custGeom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kumimoji="1"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84" name="AutoShape 36"/>
          <p:cNvSpPr>
            <a:spLocks noChangeArrowheads="1"/>
          </p:cNvSpPr>
          <p:nvPr/>
        </p:nvSpPr>
        <p:spPr bwMode="auto">
          <a:xfrm>
            <a:off x="8112126" y="2456363"/>
            <a:ext cx="2303463" cy="1081088"/>
          </a:xfrm>
          <a:prstGeom prst="parallelogram">
            <a:avLst>
              <a:gd name="adj" fmla="val 53267"/>
            </a:avLst>
          </a:prstGeom>
          <a:noFill/>
          <a:ln w="38100">
            <a:solidFill>
              <a:srgbClr val="FF00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kumimoji="1"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1045582" y="458741"/>
            <a:ext cx="1783800" cy="641442"/>
            <a:chOff x="4526" y="13747"/>
            <a:chExt cx="2851" cy="810"/>
          </a:xfrm>
        </p:grpSpPr>
        <p:sp>
          <p:nvSpPr>
            <p:cNvPr id="24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引入新课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6618284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0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/>
      <p:bldP spid="30728" grpId="0"/>
      <p:bldP spid="30733" grpId="0"/>
      <p:bldP spid="30734" grpId="0"/>
      <p:bldP spid="30735" grpId="0"/>
      <p:bldP spid="9234" grpId="0"/>
      <p:bldP spid="9235" grpId="0"/>
      <p:bldP spid="9236" grpId="0"/>
      <p:bldP spid="92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AutoShape 68"/>
          <p:cNvSpPr>
            <a:spLocks noChangeArrowheads="1"/>
          </p:cNvSpPr>
          <p:nvPr/>
        </p:nvSpPr>
        <p:spPr bwMode="auto">
          <a:xfrm>
            <a:off x="6567942" y="3349172"/>
            <a:ext cx="2743200" cy="1308100"/>
          </a:xfrm>
          <a:prstGeom prst="parallelogram">
            <a:avLst>
              <a:gd name="adj" fmla="val 52427"/>
            </a:avLst>
          </a:prstGeom>
          <a:noFill/>
          <a:ln w="38100">
            <a:solidFill>
              <a:schemeClr val="tx2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0899" name="Text Box 4"/>
          <p:cNvSpPr txBox="1">
            <a:spLocks noChangeArrowheads="1"/>
          </p:cNvSpPr>
          <p:nvPr/>
        </p:nvSpPr>
        <p:spPr bwMode="auto">
          <a:xfrm>
            <a:off x="841830" y="1979160"/>
            <a:ext cx="95218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两组对边分别平行的四边形叫做</a:t>
            </a:r>
            <a:r>
              <a:rPr lang="zh-CN" altLang="en-US" sz="2800" b="1" smtClean="0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r>
              <a:rPr lang="en-US" altLang="zh-CN" sz="2800" b="1" smtClean="0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74756" name="Group 5"/>
          <p:cNvGrpSpPr/>
          <p:nvPr/>
        </p:nvGrpSpPr>
        <p:grpSpPr>
          <a:xfrm>
            <a:off x="6483805" y="1274311"/>
            <a:ext cx="3502025" cy="1863725"/>
            <a:chOff x="3666" y="506"/>
            <a:chExt cx="2206" cy="1174"/>
          </a:xfrm>
        </p:grpSpPr>
        <p:sp>
          <p:nvSpPr>
            <p:cNvPr id="74772" name="Text Box 6"/>
            <p:cNvSpPr txBox="1">
              <a:spLocks noChangeArrowheads="1"/>
            </p:cNvSpPr>
            <p:nvPr/>
          </p:nvSpPr>
          <p:spPr bwMode="auto">
            <a:xfrm>
              <a:off x="4048" y="506"/>
              <a:ext cx="221" cy="2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endParaRPr lang="zh-CN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4773" name="Text Box 7"/>
            <p:cNvSpPr txBox="1">
              <a:spLocks noChangeArrowheads="1"/>
            </p:cNvSpPr>
            <p:nvPr/>
          </p:nvSpPr>
          <p:spPr bwMode="auto">
            <a:xfrm>
              <a:off x="5568" y="507"/>
              <a:ext cx="304" cy="2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endParaRPr lang="zh-CN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4774" name="Text Box 8"/>
            <p:cNvSpPr txBox="1">
              <a:spLocks noChangeArrowheads="1"/>
            </p:cNvSpPr>
            <p:nvPr/>
          </p:nvSpPr>
          <p:spPr bwMode="auto">
            <a:xfrm>
              <a:off x="3666" y="1386"/>
              <a:ext cx="174" cy="2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endParaRPr lang="zh-CN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4775" name="Text Box 9"/>
            <p:cNvSpPr txBox="1">
              <a:spLocks noChangeArrowheads="1"/>
            </p:cNvSpPr>
            <p:nvPr/>
          </p:nvSpPr>
          <p:spPr bwMode="auto">
            <a:xfrm>
              <a:off x="5151" y="1393"/>
              <a:ext cx="175" cy="2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endParaRPr lang="zh-CN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</p:grpSp>
      <p:sp>
        <p:nvSpPr>
          <p:cNvPr id="74757" name="Rectangle 42"/>
          <p:cNvSpPr>
            <a:spLocks noChangeArrowheads="1"/>
          </p:cNvSpPr>
          <p:nvPr/>
        </p:nvSpPr>
        <p:spPr bwMode="auto">
          <a:xfrm flipH="1">
            <a:off x="841829" y="2199822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0913" name="Text Box 64"/>
          <p:cNvSpPr txBox="1">
            <a:spLocks noChangeArrowheads="1"/>
          </p:cNvSpPr>
          <p:nvPr/>
        </p:nvSpPr>
        <p:spPr bwMode="auto">
          <a:xfrm>
            <a:off x="6880679" y="3073072"/>
            <a:ext cx="350837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0914" name="Text Box 65"/>
          <p:cNvSpPr txBox="1">
            <a:spLocks noChangeArrowheads="1"/>
          </p:cNvSpPr>
          <p:nvPr/>
        </p:nvSpPr>
        <p:spPr bwMode="auto">
          <a:xfrm>
            <a:off x="9382579" y="3073072"/>
            <a:ext cx="4826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80915" name="Text Box 66"/>
          <p:cNvSpPr txBox="1">
            <a:spLocks noChangeArrowheads="1"/>
          </p:cNvSpPr>
          <p:nvPr/>
        </p:nvSpPr>
        <p:spPr bwMode="auto">
          <a:xfrm>
            <a:off x="6147254" y="4420041"/>
            <a:ext cx="474663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0916" name="Text Box 67"/>
          <p:cNvSpPr txBox="1">
            <a:spLocks noChangeArrowheads="1"/>
          </p:cNvSpPr>
          <p:nvPr/>
        </p:nvSpPr>
        <p:spPr bwMode="auto">
          <a:xfrm>
            <a:off x="8849179" y="4462110"/>
            <a:ext cx="582612" cy="5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4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80927" name="文本框 80926"/>
          <p:cNvSpPr txBox="1">
            <a:spLocks noChangeArrowheads="1"/>
          </p:cNvSpPr>
          <p:nvPr/>
        </p:nvSpPr>
        <p:spPr bwMode="auto">
          <a:xfrm>
            <a:off x="458934" y="5513134"/>
            <a:ext cx="11027391" cy="737510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注意：平行四边形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各顶点字母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按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顺时针或</a:t>
            </a:r>
            <a:r>
              <a:rPr lang="zh-CN" altLang="en-US" sz="2800" b="1" smtClean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逆时针</a:t>
            </a:r>
            <a:r>
              <a:rPr lang="zh-CN" altLang="en-US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依次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注明</a:t>
            </a:r>
          </a:p>
        </p:txBody>
      </p:sp>
      <p:sp>
        <p:nvSpPr>
          <p:cNvPr id="74764" name="TextBox 4"/>
          <p:cNvSpPr txBox="1">
            <a:spLocks noChangeArrowheads="1"/>
          </p:cNvSpPr>
          <p:nvPr/>
        </p:nvSpPr>
        <p:spPr bwMode="auto">
          <a:xfrm>
            <a:off x="3187252" y="1002196"/>
            <a:ext cx="37242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平行四边形的定义</a:t>
            </a: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8010356" y="1289280"/>
            <a:ext cx="302050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平行四边形常常</a:t>
            </a:r>
          </a:p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用</a:t>
            </a:r>
            <a:r>
              <a:rPr lang="en-US" altLang="zh-CN" sz="2800" b="1" smtClean="0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</a:rPr>
              <a:t>“    ”</a:t>
            </a:r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表示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" name="图片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7398" y="2161087"/>
            <a:ext cx="554393" cy="294168"/>
          </a:xfrm>
          <a:prstGeom prst="rect">
            <a:avLst/>
          </a:prstGeom>
          <a:solidFill>
            <a:srgbClr val="F2F2F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3" name="Rectangle 18"/>
          <p:cNvSpPr>
            <a:spLocks noChangeArrowheads="1"/>
          </p:cNvSpPr>
          <p:nvPr/>
        </p:nvSpPr>
        <p:spPr bwMode="auto">
          <a:xfrm>
            <a:off x="1137104" y="3458710"/>
            <a:ext cx="3124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记作：   </a:t>
            </a:r>
            <a:r>
              <a:rPr lang="en-US" altLang="zh-CN" sz="28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ABCD</a:t>
            </a:r>
          </a:p>
        </p:txBody>
      </p:sp>
      <p:sp>
        <p:nvSpPr>
          <p:cNvPr id="2084" name="AutoShape 19"/>
          <p:cNvSpPr>
            <a:spLocks noChangeArrowheads="1"/>
          </p:cNvSpPr>
          <p:nvPr/>
        </p:nvSpPr>
        <p:spPr bwMode="auto">
          <a:xfrm>
            <a:off x="2156324" y="3604760"/>
            <a:ext cx="457200" cy="228600"/>
          </a:xfrm>
          <a:prstGeom prst="parallelogram">
            <a:avLst>
              <a:gd name="adj" fmla="val 50000"/>
            </a:avLst>
          </a:prstGeom>
          <a:noFill/>
          <a:ln w="381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800" b="1">
              <a:solidFill>
                <a:schemeClr val="hlin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070" name="Rectangle 5"/>
          <p:cNvSpPr>
            <a:spLocks noChangeArrowheads="1"/>
          </p:cNvSpPr>
          <p:nvPr/>
        </p:nvSpPr>
        <p:spPr bwMode="auto">
          <a:xfrm>
            <a:off x="1199017" y="4408035"/>
            <a:ext cx="44958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读作：平行四边形</a:t>
            </a:r>
            <a:r>
              <a:rPr lang="en-US" altLang="zh-CN" sz="28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ABCD</a:t>
            </a:r>
          </a:p>
        </p:txBody>
      </p:sp>
      <p:cxnSp>
        <p:nvCxnSpPr>
          <p:cNvPr id="23" name="Line 3"/>
          <p:cNvCxnSpPr>
            <a:cxnSpLocks noChangeShapeType="1"/>
          </p:cNvCxnSpPr>
          <p:nvPr/>
        </p:nvCxnSpPr>
        <p:spPr bwMode="auto">
          <a:xfrm>
            <a:off x="986971" y="2540000"/>
            <a:ext cx="27432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" name="Line 4"/>
          <p:cNvCxnSpPr>
            <a:cxnSpLocks noChangeShapeType="1"/>
          </p:cNvCxnSpPr>
          <p:nvPr/>
        </p:nvCxnSpPr>
        <p:spPr bwMode="auto">
          <a:xfrm>
            <a:off x="4106640" y="2531283"/>
            <a:ext cx="1120686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5" name="组合 24">
            <a:extLst>
              <a:ext uri="{FF2B5EF4-FFF2-40B4-BE49-F238E27FC236}">
                <a16:creationId xmlns="" xmlns:a16="http://schemas.microsoft.com/office/drawing/2014/main" id="{F3137FAC-43B1-4DFE-A50E-5F2AE95DBF69}"/>
              </a:ext>
            </a:extLst>
          </p:cNvPr>
          <p:cNvGrpSpPr/>
          <p:nvPr/>
        </p:nvGrpSpPr>
        <p:grpSpPr>
          <a:xfrm>
            <a:off x="778289" y="820842"/>
            <a:ext cx="1783800" cy="641442"/>
            <a:chOff x="4526" y="13747"/>
            <a:chExt cx="2851" cy="810"/>
          </a:xfrm>
        </p:grpSpPr>
        <p:sp>
          <p:nvSpPr>
            <p:cNvPr id="26" name="自选图形 182">
              <a:extLst>
                <a:ext uri="{FF2B5EF4-FFF2-40B4-BE49-F238E27FC236}">
                  <a16:creationId xmlns="" xmlns:a16="http://schemas.microsoft.com/office/drawing/2014/main" id="{ECB6A4F3-2F69-4089-84F3-7140E6F84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/>
            </a:p>
          </p:txBody>
        </p:sp>
        <p:sp>
          <p:nvSpPr>
            <p:cNvPr id="27" name="文本框 2">
              <a:extLst>
                <a:ext uri="{FF2B5EF4-FFF2-40B4-BE49-F238E27FC236}">
                  <a16:creationId xmlns="" xmlns:a16="http://schemas.microsoft.com/office/drawing/2014/main" id="{A4651000-6180-43EA-95A0-8780F3D8A8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新知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讲解</a:t>
              </a:r>
              <a:endParaRPr lang="zh-CN" sz="2800" b="1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30041163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0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0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0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0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0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3" presetClass="exit" presetSubtype="10" dur="3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3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0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/>
      <p:bldP spid="80913" grpId="0"/>
      <p:bldP spid="80914" grpId="0"/>
      <p:bldP spid="80915" grpId="0"/>
      <p:bldP spid="80916" grpId="0"/>
      <p:bldP spid="80927" grpId="0"/>
      <p:bldP spid="3" grpId="0"/>
      <p:bldP spid="3" grpId="1"/>
      <p:bldP spid="2083" grpId="0"/>
      <p:bldP spid="2084" grpId="0"/>
      <p:bldP spid="20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50"/>
          <p:cNvGrpSpPr/>
          <p:nvPr/>
        </p:nvGrpSpPr>
        <p:grpSpPr>
          <a:xfrm>
            <a:off x="1119487" y="5770068"/>
            <a:ext cx="7991475" cy="523875"/>
            <a:chOff x="172" y="3641"/>
            <a:chExt cx="5034" cy="330"/>
          </a:xfrm>
        </p:grpSpPr>
        <p:sp>
          <p:nvSpPr>
            <p:cNvPr id="68611" name="Text Box 7"/>
            <p:cNvSpPr txBox="1">
              <a:spLocks noChangeArrowheads="1"/>
            </p:cNvSpPr>
            <p:nvPr/>
          </p:nvSpPr>
          <p:spPr bwMode="auto">
            <a:xfrm>
              <a:off x="172" y="3641"/>
              <a:ext cx="5034" cy="3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defRPr/>
              </a:pPr>
              <a:r>
                <a:rPr lang="zh-CN" altLang="en-US" sz="28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如</a:t>
              </a:r>
              <a:r>
                <a:rPr lang="zh-CN" altLang="en-US" sz="28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图：</a:t>
              </a: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线段</a:t>
              </a:r>
              <a:r>
                <a:rPr lang="en-US" altLang="zh-CN" sz="2800" b="1" i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AC</a:t>
              </a:r>
              <a:r>
                <a:rPr lang="zh-CN" altLang="en-US" sz="2800" b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、</a:t>
              </a:r>
              <a:r>
                <a:rPr lang="en-US" altLang="zh-CN" sz="2800" b="1" i="1">
                  <a:solidFill>
                    <a:srgbClr val="0000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BD</a:t>
              </a:r>
              <a:r>
                <a:rPr lang="zh-CN" altLang="en-US" sz="28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就是       </a:t>
              </a:r>
              <a:r>
                <a:rPr lang="en-US" altLang="zh-CN" sz="2800" b="1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ABCD</a:t>
              </a:r>
              <a:r>
                <a:rPr lang="zh-CN" altLang="en-US" sz="28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的</a:t>
              </a:r>
              <a:r>
                <a:rPr lang="zh-CN" altLang="en-US" sz="28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对角线</a:t>
              </a:r>
              <a:r>
                <a:rPr lang="en-US" altLang="zh-CN" sz="28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.</a:t>
              </a:r>
              <a:endPara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168" name="AutoShape 8"/>
            <p:cNvSpPr>
              <a:spLocks noChangeArrowheads="1"/>
            </p:cNvSpPr>
            <p:nvPr/>
          </p:nvSpPr>
          <p:spPr bwMode="auto">
            <a:xfrm>
              <a:off x="2725" y="3750"/>
              <a:ext cx="301" cy="135"/>
            </a:xfrm>
            <a:prstGeom prst="parallelogram">
              <a:avLst>
                <a:gd name="adj" fmla="val 70879"/>
              </a:avLst>
            </a:prstGeom>
            <a:noFill/>
            <a:ln w="25400">
              <a:solidFill>
                <a:srgbClr val="800080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5780" name="Group 40"/>
          <p:cNvGrpSpPr/>
          <p:nvPr/>
        </p:nvGrpSpPr>
        <p:grpSpPr>
          <a:xfrm>
            <a:off x="7283450" y="3010992"/>
            <a:ext cx="3384550" cy="1758950"/>
            <a:chOff x="3470" y="164"/>
            <a:chExt cx="2132" cy="1108"/>
          </a:xfrm>
        </p:grpSpPr>
        <p:sp>
          <p:nvSpPr>
            <p:cNvPr id="92196" name="AutoShape 36"/>
            <p:cNvSpPr>
              <a:spLocks noChangeArrowheads="1"/>
            </p:cNvSpPr>
            <p:nvPr/>
          </p:nvSpPr>
          <p:spPr bwMode="auto">
            <a:xfrm>
              <a:off x="3723" y="394"/>
              <a:ext cx="1493" cy="675"/>
            </a:xfrm>
            <a:prstGeom prst="parallelogram">
              <a:avLst>
                <a:gd name="adj" fmla="val 55037"/>
              </a:avLst>
            </a:prstGeom>
            <a:noFill/>
            <a:ln w="28575" cap="sq" algn="ctr">
              <a:solidFill>
                <a:schemeClr val="tx1"/>
              </a:solidFill>
              <a:miter lim="800000"/>
            </a:ln>
            <a:effectLst/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5805" name="Text Box 11"/>
            <p:cNvSpPr txBox="1">
              <a:spLocks noChangeArrowheads="1"/>
            </p:cNvSpPr>
            <p:nvPr/>
          </p:nvSpPr>
          <p:spPr bwMode="auto">
            <a:xfrm>
              <a:off x="3833" y="210"/>
              <a:ext cx="36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75806" name="Text Box 12"/>
            <p:cNvSpPr txBox="1">
              <a:spLocks noChangeArrowheads="1"/>
            </p:cNvSpPr>
            <p:nvPr/>
          </p:nvSpPr>
          <p:spPr bwMode="auto">
            <a:xfrm>
              <a:off x="5239" y="164"/>
              <a:ext cx="36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</a:t>
              </a:r>
            </a:p>
          </p:txBody>
        </p:sp>
        <p:sp>
          <p:nvSpPr>
            <p:cNvPr id="75807" name="Text Box 13"/>
            <p:cNvSpPr txBox="1">
              <a:spLocks noChangeArrowheads="1"/>
            </p:cNvSpPr>
            <p:nvPr/>
          </p:nvSpPr>
          <p:spPr bwMode="auto">
            <a:xfrm>
              <a:off x="4876" y="981"/>
              <a:ext cx="36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</a:t>
              </a:r>
            </a:p>
          </p:txBody>
        </p:sp>
        <p:sp>
          <p:nvSpPr>
            <p:cNvPr id="75808" name="Text Box 14"/>
            <p:cNvSpPr txBox="1">
              <a:spLocks noChangeArrowheads="1"/>
            </p:cNvSpPr>
            <p:nvPr/>
          </p:nvSpPr>
          <p:spPr bwMode="auto">
            <a:xfrm>
              <a:off x="3470" y="890"/>
              <a:ext cx="36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B</a:t>
              </a:r>
            </a:p>
          </p:txBody>
        </p:sp>
      </p:grp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7967664" y="1283792"/>
            <a:ext cx="1296987" cy="863600"/>
          </a:xfrm>
          <a:prstGeom prst="line">
            <a:avLst/>
          </a:prstGeom>
          <a:noFill/>
          <a:ln w="12700" cap="sq">
            <a:noFill/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kumimoji="1"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>
            <a:off x="8256588" y="3371355"/>
            <a:ext cx="1223962" cy="1079500"/>
          </a:xfrm>
          <a:prstGeom prst="line">
            <a:avLst/>
          </a:prstGeom>
          <a:noFill/>
          <a:ln w="28575" cap="sq">
            <a:solidFill>
              <a:srgbClr val="FF0000"/>
            </a:solidFill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kumimoji="1"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63"/>
          <p:cNvGrpSpPr/>
          <p:nvPr/>
        </p:nvGrpSpPr>
        <p:grpSpPr>
          <a:xfrm>
            <a:off x="7248526" y="2742706"/>
            <a:ext cx="3298825" cy="2232025"/>
            <a:chOff x="3606" y="1401"/>
            <a:chExt cx="2078" cy="1406"/>
          </a:xfrm>
        </p:grpSpPr>
        <p:sp>
          <p:nvSpPr>
            <p:cNvPr id="92180" name="PubPieSlice"/>
            <p:cNvSpPr>
              <a:spLocks noEditPoints="1" noChangeArrowheads="1"/>
            </p:cNvSpPr>
            <p:nvPr/>
          </p:nvSpPr>
          <p:spPr bwMode="auto">
            <a:xfrm rot="-1716628">
              <a:off x="3606" y="2116"/>
              <a:ext cx="559" cy="691"/>
            </a:xfrm>
            <a:custGeom>
              <a:gdLst>
                <a:gd name="G0" fmla="+- 0 0 0"/>
                <a:gd name="G1" fmla="sin 10800 1539441"/>
                <a:gd name="G2" fmla="cos 10800 1539441"/>
                <a:gd name="G3" fmla="sin 10800 -1579416"/>
                <a:gd name="G4" fmla="cos 10800 -1579416"/>
                <a:gd name="G5" fmla="+- G1 10800 0"/>
                <a:gd name="G6" fmla="+- G2 10800 0"/>
                <a:gd name="G7" fmla="+- G3 10800 0"/>
                <a:gd name="G8" fmla="+- G4 10800 0"/>
                <a:gd name="G9" fmla="+- 10800 0 0"/>
                <a:gd name="T0" fmla="*/ 20704 w 21600"/>
                <a:gd name="T1" fmla="*/ 15104 h 21600"/>
                <a:gd name="T2" fmla="*/ 10800 w 21600"/>
                <a:gd name="T3" fmla="*/ 10800 h 21600"/>
                <a:gd name="T4" fmla="*/ 20658 w 21600"/>
                <a:gd name="T5" fmla="*/ 6390 h 21600"/>
                <a:gd name="T6" fmla="*/ 3163 w 21600"/>
                <a:gd name="T7" fmla="*/ 3163 h 21600"/>
                <a:gd name="T8" fmla="*/ 18437 w 21600"/>
                <a:gd name="T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20705" y="15104"/>
                  </a:moveTo>
                  <a:cubicBezTo>
                    <a:pt x="21295" y="13746"/>
                    <a:pt x="21600" y="12281"/>
                    <a:pt x="21600" y="10800"/>
                  </a:cubicBezTo>
                  <a:cubicBezTo>
                    <a:pt x="21600" y="9280"/>
                    <a:pt x="21279" y="7777"/>
                    <a:pt x="20658" y="6389"/>
                  </a:cubicBezTo>
                  <a:lnTo>
                    <a:pt x="10800" y="10800"/>
                  </a:lnTo>
                  <a:close/>
                </a:path>
              </a:pathLst>
            </a:custGeom>
            <a:solidFill>
              <a:srgbClr val="FFFF00">
                <a:alpha val="74001"/>
              </a:srgbClr>
            </a:solidFill>
            <a:ln w="22225">
              <a:solidFill>
                <a:srgbClr val="000000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181" name="PubPieSlice"/>
            <p:cNvSpPr>
              <a:spLocks noEditPoints="1" noChangeArrowheads="1"/>
            </p:cNvSpPr>
            <p:nvPr/>
          </p:nvSpPr>
          <p:spPr bwMode="auto">
            <a:xfrm rot="19883372" flipH="1" flipV="1">
              <a:off x="5070" y="1401"/>
              <a:ext cx="614" cy="844"/>
            </a:xfrm>
            <a:custGeom>
              <a:gdLst>
                <a:gd name="G0" fmla="+- 0 0 0"/>
                <a:gd name="G1" fmla="sin 10800 1539441"/>
                <a:gd name="G2" fmla="cos 10800 1539441"/>
                <a:gd name="G3" fmla="sin 10800 -1579416"/>
                <a:gd name="G4" fmla="cos 10800 -1579416"/>
                <a:gd name="G5" fmla="+- G1 10800 0"/>
                <a:gd name="G6" fmla="+- G2 10800 0"/>
                <a:gd name="G7" fmla="+- G3 10800 0"/>
                <a:gd name="G8" fmla="+- G4 10800 0"/>
                <a:gd name="G9" fmla="+- 10800 0 0"/>
                <a:gd name="T0" fmla="*/ 20704 w 21600"/>
                <a:gd name="T1" fmla="*/ 15104 h 21600"/>
                <a:gd name="T2" fmla="*/ 10800 w 21600"/>
                <a:gd name="T3" fmla="*/ 10800 h 21600"/>
                <a:gd name="T4" fmla="*/ 20658 w 21600"/>
                <a:gd name="T5" fmla="*/ 6390 h 21600"/>
                <a:gd name="T6" fmla="*/ 3163 w 21600"/>
                <a:gd name="T7" fmla="*/ 3163 h 21600"/>
                <a:gd name="T8" fmla="*/ 18437 w 21600"/>
                <a:gd name="T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20705" y="15104"/>
                  </a:moveTo>
                  <a:cubicBezTo>
                    <a:pt x="21295" y="13746"/>
                    <a:pt x="21600" y="12281"/>
                    <a:pt x="21600" y="10800"/>
                  </a:cubicBezTo>
                  <a:cubicBezTo>
                    <a:pt x="21600" y="9280"/>
                    <a:pt x="21279" y="7777"/>
                    <a:pt x="20658" y="6389"/>
                  </a:cubicBezTo>
                  <a:lnTo>
                    <a:pt x="10800" y="10800"/>
                  </a:lnTo>
                  <a:close/>
                </a:path>
              </a:pathLst>
            </a:custGeom>
            <a:solidFill>
              <a:srgbClr val="FFFF00">
                <a:alpha val="74001"/>
              </a:srgbClr>
            </a:solidFill>
            <a:ln w="22225">
              <a:solidFill>
                <a:srgbClr val="000000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Group 64"/>
          <p:cNvGrpSpPr/>
          <p:nvPr/>
        </p:nvGrpSpPr>
        <p:grpSpPr>
          <a:xfrm>
            <a:off x="8040688" y="3157043"/>
            <a:ext cx="1689100" cy="1509713"/>
            <a:chOff x="4105" y="1662"/>
            <a:chExt cx="1064" cy="951"/>
          </a:xfrm>
        </p:grpSpPr>
        <p:sp>
          <p:nvSpPr>
            <p:cNvPr id="92182" name="PubPieSlice"/>
            <p:cNvSpPr>
              <a:spLocks noEditPoints="1" noChangeArrowheads="1"/>
            </p:cNvSpPr>
            <p:nvPr/>
          </p:nvSpPr>
          <p:spPr bwMode="auto">
            <a:xfrm>
              <a:off x="4105" y="1662"/>
              <a:ext cx="318" cy="317"/>
            </a:xfrm>
            <a:custGeom>
              <a:gdLst>
                <a:gd name="G0" fmla="+- 0 0 0"/>
                <a:gd name="G1" fmla="sin 10800 8067828"/>
                <a:gd name="G2" fmla="cos 10800 8067828"/>
                <a:gd name="G3" fmla="sin 10800 57965"/>
                <a:gd name="G4" fmla="cos 10800 57965"/>
                <a:gd name="G5" fmla="+- G1 10800 0"/>
                <a:gd name="G6" fmla="+- G2 10800 0"/>
                <a:gd name="G7" fmla="+- G3 10800 0"/>
                <a:gd name="G8" fmla="+- G4 10800 0"/>
                <a:gd name="G9" fmla="+- 10800 0 0"/>
                <a:gd name="T0" fmla="*/ 4901 w 21600"/>
                <a:gd name="T1" fmla="*/ 19846 h 21600"/>
                <a:gd name="T2" fmla="*/ 10800 w 21600"/>
                <a:gd name="T3" fmla="*/ 10800 h 21600"/>
                <a:gd name="T4" fmla="*/ 21598 w 21600"/>
                <a:gd name="T5" fmla="*/ 10966 h 21600"/>
                <a:gd name="T6" fmla="*/ 3163 w 21600"/>
                <a:gd name="T7" fmla="*/ 3163 h 21600"/>
                <a:gd name="T8" fmla="*/ 18437 w 21600"/>
                <a:gd name="T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4900" y="19846"/>
                  </a:moveTo>
                  <a:cubicBezTo>
                    <a:pt x="6655" y="20990"/>
                    <a:pt x="8705" y="21600"/>
                    <a:pt x="10800" y="21600"/>
                  </a:cubicBezTo>
                  <a:cubicBezTo>
                    <a:pt x="16699" y="21599"/>
                    <a:pt x="21508" y="16865"/>
                    <a:pt x="21598" y="10966"/>
                  </a:cubicBezTo>
                  <a:lnTo>
                    <a:pt x="10800" y="10800"/>
                  </a:lnTo>
                  <a:close/>
                </a:path>
              </a:pathLst>
            </a:custGeom>
            <a:solidFill>
              <a:srgbClr val="00FF00">
                <a:alpha val="74001"/>
              </a:srgbClr>
            </a:solidFill>
            <a:ln w="25400">
              <a:solidFill>
                <a:srgbClr val="000000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183" name="PubPieSlice"/>
            <p:cNvSpPr>
              <a:spLocks noEditPoints="1" noChangeArrowheads="1"/>
            </p:cNvSpPr>
            <p:nvPr/>
          </p:nvSpPr>
          <p:spPr bwMode="auto">
            <a:xfrm rot="18080325" flipV="1">
              <a:off x="4836" y="2280"/>
              <a:ext cx="300" cy="366"/>
            </a:xfrm>
            <a:custGeom>
              <a:gdLst>
                <a:gd name="G0" fmla="+- 0 0 0"/>
                <a:gd name="G1" fmla="sin 10800 8067828"/>
                <a:gd name="G2" fmla="cos 10800 8067828"/>
                <a:gd name="G3" fmla="sin 10800 57965"/>
                <a:gd name="G4" fmla="cos 10800 57965"/>
                <a:gd name="G5" fmla="+- G1 10800 0"/>
                <a:gd name="G6" fmla="+- G2 10800 0"/>
                <a:gd name="G7" fmla="+- G3 10800 0"/>
                <a:gd name="G8" fmla="+- G4 10800 0"/>
                <a:gd name="G9" fmla="+- 10800 0 0"/>
                <a:gd name="T0" fmla="*/ 4901 w 21600"/>
                <a:gd name="T1" fmla="*/ 19846 h 21600"/>
                <a:gd name="T2" fmla="*/ 10800 w 21600"/>
                <a:gd name="T3" fmla="*/ 10800 h 21600"/>
                <a:gd name="T4" fmla="*/ 21598 w 21600"/>
                <a:gd name="T5" fmla="*/ 10966 h 21600"/>
                <a:gd name="T6" fmla="*/ 3163 w 21600"/>
                <a:gd name="T7" fmla="*/ 3163 h 21600"/>
                <a:gd name="T8" fmla="*/ 18437 w 21600"/>
                <a:gd name="T9" fmla="*/ 18437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4900" y="19846"/>
                  </a:moveTo>
                  <a:cubicBezTo>
                    <a:pt x="6655" y="20990"/>
                    <a:pt x="8705" y="21600"/>
                    <a:pt x="10800" y="21600"/>
                  </a:cubicBezTo>
                  <a:cubicBezTo>
                    <a:pt x="16699" y="21599"/>
                    <a:pt x="21508" y="16865"/>
                    <a:pt x="21598" y="10966"/>
                  </a:cubicBezTo>
                  <a:lnTo>
                    <a:pt x="10800" y="10800"/>
                  </a:lnTo>
                  <a:close/>
                </a:path>
              </a:pathLst>
            </a:custGeom>
            <a:solidFill>
              <a:srgbClr val="00FF00">
                <a:alpha val="74001"/>
              </a:srgbClr>
            </a:solidFill>
            <a:ln w="25400">
              <a:solidFill>
                <a:srgbClr val="000000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2188" name="Line 28"/>
          <p:cNvSpPr>
            <a:spLocks noChangeShapeType="1"/>
          </p:cNvSpPr>
          <p:nvPr/>
        </p:nvSpPr>
        <p:spPr bwMode="auto">
          <a:xfrm flipV="1">
            <a:off x="7680325" y="3371355"/>
            <a:ext cx="2376488" cy="1079500"/>
          </a:xfrm>
          <a:prstGeom prst="line">
            <a:avLst/>
          </a:prstGeom>
          <a:noFill/>
          <a:ln w="28575" cap="sq">
            <a:solidFill>
              <a:srgbClr val="CC6600"/>
            </a:solidFill>
            <a:round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kumimoji="1"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6" name="Group 42"/>
          <p:cNvGrpSpPr/>
          <p:nvPr/>
        </p:nvGrpSpPr>
        <p:grpSpPr>
          <a:xfrm>
            <a:off x="7680325" y="3371355"/>
            <a:ext cx="2376488" cy="1079500"/>
            <a:chOff x="3742" y="391"/>
            <a:chExt cx="1497" cy="680"/>
          </a:xfrm>
        </p:grpSpPr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flipV="1">
              <a:off x="3742" y="391"/>
              <a:ext cx="363" cy="680"/>
            </a:xfrm>
            <a:prstGeom prst="line">
              <a:avLst/>
            </a:prstGeom>
            <a:noFill/>
            <a:ln w="57150" cap="sq">
              <a:solidFill>
                <a:srgbClr val="00FF00"/>
              </a:solidFill>
              <a:round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197" name="Line 37"/>
            <p:cNvSpPr>
              <a:spLocks noChangeShapeType="1"/>
            </p:cNvSpPr>
            <p:nvPr/>
          </p:nvSpPr>
          <p:spPr bwMode="auto">
            <a:xfrm flipV="1">
              <a:off x="4876" y="391"/>
              <a:ext cx="363" cy="680"/>
            </a:xfrm>
            <a:prstGeom prst="line">
              <a:avLst/>
            </a:prstGeom>
            <a:noFill/>
            <a:ln w="57150" cap="sq">
              <a:solidFill>
                <a:srgbClr val="00FF00"/>
              </a:solidFill>
              <a:round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7" name="Group 43"/>
          <p:cNvGrpSpPr/>
          <p:nvPr/>
        </p:nvGrpSpPr>
        <p:grpSpPr>
          <a:xfrm>
            <a:off x="7680326" y="3371355"/>
            <a:ext cx="2339975" cy="1079500"/>
            <a:chOff x="3742" y="391"/>
            <a:chExt cx="1474" cy="680"/>
          </a:xfrm>
        </p:grpSpPr>
        <p:sp>
          <p:nvSpPr>
            <p:cNvPr id="92198" name="Line 38"/>
            <p:cNvSpPr>
              <a:spLocks noChangeShapeType="1"/>
            </p:cNvSpPr>
            <p:nvPr/>
          </p:nvSpPr>
          <p:spPr bwMode="auto">
            <a:xfrm>
              <a:off x="4105" y="391"/>
              <a:ext cx="1111" cy="0"/>
            </a:xfrm>
            <a:prstGeom prst="line">
              <a:avLst/>
            </a:prstGeom>
            <a:noFill/>
            <a:ln w="57150" cap="sq">
              <a:solidFill>
                <a:srgbClr val="9900FF"/>
              </a:solidFill>
              <a:round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199" name="Line 39"/>
            <p:cNvSpPr>
              <a:spLocks noChangeShapeType="1"/>
            </p:cNvSpPr>
            <p:nvPr/>
          </p:nvSpPr>
          <p:spPr bwMode="auto">
            <a:xfrm>
              <a:off x="3742" y="1071"/>
              <a:ext cx="1111" cy="0"/>
            </a:xfrm>
            <a:prstGeom prst="line">
              <a:avLst/>
            </a:prstGeom>
            <a:noFill/>
            <a:ln w="57150" cap="sq">
              <a:solidFill>
                <a:srgbClr val="9900FF"/>
              </a:solidFill>
              <a:round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51"/>
          <p:cNvGrpSpPr/>
          <p:nvPr/>
        </p:nvGrpSpPr>
        <p:grpSpPr>
          <a:xfrm>
            <a:off x="1079816" y="4307980"/>
            <a:ext cx="6218238" cy="1168400"/>
            <a:chOff x="181" y="2265"/>
            <a:chExt cx="3917" cy="736"/>
          </a:xfrm>
        </p:grpSpPr>
        <p:sp>
          <p:nvSpPr>
            <p:cNvPr id="75794" name="Text Box 4"/>
            <p:cNvSpPr txBox="1">
              <a:spLocks noChangeArrowheads="1"/>
            </p:cNvSpPr>
            <p:nvPr/>
          </p:nvSpPr>
          <p:spPr bwMode="auto">
            <a:xfrm>
              <a:off x="181" y="2265"/>
              <a:ext cx="3917" cy="7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平行四边形</a:t>
              </a:r>
              <a:r>
                <a:rPr lang="zh-CN" altLang="en-US" sz="2800" b="1">
                  <a:solidFill>
                    <a:schemeClr val="accent2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不相邻的两个顶点</a:t>
              </a:r>
              <a:endPara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连成的线段叫平行四边形的</a:t>
              </a:r>
              <a:r>
                <a:rPr lang="zh-CN" altLang="en-US" sz="2800" b="1">
                  <a:solidFill>
                    <a:srgbClr val="FF33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对角线．</a:t>
              </a:r>
            </a:p>
          </p:txBody>
        </p:sp>
        <p:sp>
          <p:nvSpPr>
            <p:cNvPr id="92207" name="Line 47"/>
            <p:cNvSpPr>
              <a:spLocks noChangeShapeType="1"/>
            </p:cNvSpPr>
            <p:nvPr/>
          </p:nvSpPr>
          <p:spPr bwMode="auto">
            <a:xfrm>
              <a:off x="1395" y="2735"/>
              <a:ext cx="1747" cy="0"/>
            </a:xfrm>
            <a:prstGeom prst="line">
              <a:avLst/>
            </a:prstGeom>
            <a:noFill/>
            <a:ln w="28575" cap="sq">
              <a:noFill/>
              <a:round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FontTx/>
                <a:buNone/>
                <a:defRPr/>
              </a:pPr>
              <a:endParaRPr kumimoji="1"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0" name="Rectangle 5"/>
          <p:cNvSpPr>
            <a:spLocks noChangeArrowheads="1"/>
          </p:cNvSpPr>
          <p:nvPr/>
        </p:nvSpPr>
        <p:spPr bwMode="auto">
          <a:xfrm>
            <a:off x="1012032" y="2016943"/>
            <a:ext cx="5113338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相对的边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称为  </a:t>
            </a: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对边  </a:t>
            </a:r>
          </a:p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5791" name="TextBox 4"/>
          <p:cNvSpPr txBox="1">
            <a:spLocks noChangeArrowheads="1"/>
          </p:cNvSpPr>
          <p:nvPr/>
        </p:nvSpPr>
        <p:spPr bwMode="auto">
          <a:xfrm>
            <a:off x="3586916" y="1065446"/>
            <a:ext cx="49117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平行四边形的基本元素</a:t>
            </a: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030247" y="2717304"/>
            <a:ext cx="5113338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相对的角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称为  </a:t>
            </a: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对角  </a:t>
            </a:r>
          </a:p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040857" y="3440255"/>
            <a:ext cx="5113338" cy="73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相邻的角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称为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邻</a:t>
            </a: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角  </a:t>
            </a:r>
          </a:p>
          <a:p>
            <a:pPr eaLnBrk="1" hangingPunct="1">
              <a:lnSpc>
                <a:spcPct val="160000"/>
              </a:lnSpc>
              <a:spcBef>
                <a:spcPct val="20000"/>
              </a:spcBef>
            </a:pPr>
            <a:endParaRPr lang="zh-CN" altLang="en-US" sz="2800" b="1">
              <a:solidFill>
                <a:srgbClr val="FF33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35" name="组合 34">
            <a:extLst>
              <a:ext uri="{FF2B5EF4-FFF2-40B4-BE49-F238E27FC236}">
                <a16:creationId xmlns="" xmlns:a16="http://schemas.microsoft.com/office/drawing/2014/main" id="{F3137FAC-43B1-4DFE-A50E-5F2AE95DBF69}"/>
              </a:ext>
            </a:extLst>
          </p:cNvPr>
          <p:cNvGrpSpPr/>
          <p:nvPr/>
        </p:nvGrpSpPr>
        <p:grpSpPr>
          <a:xfrm>
            <a:off x="1119487" y="882022"/>
            <a:ext cx="1783800" cy="641442"/>
            <a:chOff x="4526" y="13747"/>
            <a:chExt cx="2851" cy="810"/>
          </a:xfrm>
        </p:grpSpPr>
        <p:sp>
          <p:nvSpPr>
            <p:cNvPr id="36" name="自选图形 182">
              <a:extLst>
                <a:ext uri="{FF2B5EF4-FFF2-40B4-BE49-F238E27FC236}">
                  <a16:creationId xmlns="" xmlns:a16="http://schemas.microsoft.com/office/drawing/2014/main" id="{ECB6A4F3-2F69-4089-84F3-7140E6F84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/>
            </a:p>
          </p:txBody>
        </p:sp>
        <p:sp>
          <p:nvSpPr>
            <p:cNvPr id="37" name="文本框 2">
              <a:extLst>
                <a:ext uri="{FF2B5EF4-FFF2-40B4-BE49-F238E27FC236}">
                  <a16:creationId xmlns="" xmlns:a16="http://schemas.microsoft.com/office/drawing/2014/main" id="{A4651000-6180-43EA-95A0-8780F3D8A8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新知讲解</a:t>
              </a:r>
              <a:endParaRPr lang="zh-CN" sz="2800" b="1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785583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92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2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Rectangle 2"/>
          <p:cNvSpPr>
            <a:spLocks noChangeArrowheads="1"/>
          </p:cNvSpPr>
          <p:nvPr/>
        </p:nvSpPr>
        <p:spPr bwMode="auto">
          <a:xfrm>
            <a:off x="1524000" y="707257"/>
            <a:ext cx="79533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两组对边分别平行的四边形叫做</a:t>
            </a:r>
            <a:r>
              <a:rPr lang="zh-CN" altLang="en-US" sz="2800" b="1">
                <a:solidFill>
                  <a:srgbClr val="FF33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cxnSp>
        <p:nvCxnSpPr>
          <p:cNvPr id="2068" name="Line 3"/>
          <p:cNvCxnSpPr>
            <a:cxnSpLocks noChangeShapeType="1"/>
          </p:cNvCxnSpPr>
          <p:nvPr/>
        </p:nvCxnSpPr>
        <p:spPr bwMode="auto">
          <a:xfrm flipV="1">
            <a:off x="1573155" y="1197796"/>
            <a:ext cx="2786914" cy="8281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069" name="Line 4"/>
          <p:cNvCxnSpPr>
            <a:cxnSpLocks noChangeShapeType="1"/>
          </p:cNvCxnSpPr>
          <p:nvPr/>
        </p:nvCxnSpPr>
        <p:spPr bwMode="auto">
          <a:xfrm>
            <a:off x="4827472" y="1207320"/>
            <a:ext cx="1050814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76805" name="组合 2071"/>
          <p:cNvGrpSpPr/>
          <p:nvPr/>
        </p:nvGrpSpPr>
        <p:grpSpPr>
          <a:xfrm>
            <a:off x="1889919" y="1269232"/>
            <a:ext cx="3352800" cy="1738313"/>
            <a:chExt cx="2112" cy="1095"/>
          </a:xfrm>
        </p:grpSpPr>
        <p:grpSp>
          <p:nvGrpSpPr>
            <p:cNvPr id="76821" name="组合 2072"/>
            <p:cNvGrpSpPr/>
            <p:nvPr/>
          </p:nvGrpSpPr>
          <p:grpSpPr>
            <a:xfrm>
              <a:off x="240" y="288"/>
              <a:ext cx="1488" cy="624"/>
              <a:chExt cx="1488" cy="624"/>
            </a:xfrm>
          </p:grpSpPr>
          <p:cxnSp>
            <p:nvCxnSpPr>
              <p:cNvPr id="76827" name="Line 9"/>
              <p:cNvCxnSpPr>
                <a:cxnSpLocks noChangeShapeType="1"/>
              </p:cNvCxnSpPr>
              <p:nvPr/>
            </p:nvCxnSpPr>
            <p:spPr bwMode="auto">
              <a:xfrm>
                <a:off x="384" y="0"/>
                <a:ext cx="1104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6828" name="Line 10"/>
              <p:cNvCxnSpPr>
                <a:cxnSpLocks noChangeShapeType="1"/>
              </p:cNvCxnSpPr>
              <p:nvPr/>
            </p:nvCxnSpPr>
            <p:spPr bwMode="auto">
              <a:xfrm>
                <a:off x="0" y="624"/>
                <a:ext cx="1104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6829" name="Line 11"/>
              <p:cNvCxnSpPr>
                <a:cxnSpLocks noChangeShapeType="1"/>
              </p:cNvCxnSpPr>
              <p:nvPr/>
            </p:nvCxnSpPr>
            <p:spPr bwMode="auto">
              <a:xfrm flipH="1">
                <a:off x="0" y="0"/>
                <a:ext cx="384" cy="624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76830" name="Line 12"/>
              <p:cNvCxnSpPr>
                <a:cxnSpLocks noChangeShapeType="1"/>
              </p:cNvCxnSpPr>
              <p:nvPr/>
            </p:nvCxnSpPr>
            <p:spPr bwMode="auto">
              <a:xfrm flipH="1">
                <a:off x="1104" y="0"/>
                <a:ext cx="384" cy="624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grpSp>
          <p:nvGrpSpPr>
            <p:cNvPr id="76822" name="组合 2077"/>
            <p:cNvGrpSpPr/>
            <p:nvPr/>
          </p:nvGrpSpPr>
          <p:grpSpPr>
            <a:xfrm>
              <a:off x="0" y="0"/>
              <a:ext cx="2112" cy="1095"/>
              <a:chExt cx="2112" cy="1095"/>
            </a:xfrm>
          </p:grpSpPr>
          <p:sp>
            <p:nvSpPr>
              <p:cNvPr id="2079" name="Rectangle 14"/>
              <p:cNvSpPr/>
              <p:nvPr/>
            </p:nvSpPr>
            <p:spPr>
              <a:xfrm>
                <a:off x="432" y="0"/>
                <a:ext cx="229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en-US" altLang="zh-CN" sz="24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A</a:t>
                </a:r>
              </a:p>
            </p:txBody>
          </p:sp>
          <p:sp>
            <p:nvSpPr>
              <p:cNvPr id="2080" name="Rectangle 15"/>
              <p:cNvSpPr/>
              <p:nvPr/>
            </p:nvSpPr>
            <p:spPr>
              <a:xfrm>
                <a:off x="1728" y="57"/>
                <a:ext cx="384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en-US" altLang="zh-CN" sz="24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D</a:t>
                </a:r>
              </a:p>
            </p:txBody>
          </p:sp>
          <p:sp>
            <p:nvSpPr>
              <p:cNvPr id="2081" name="Rectangle 16"/>
              <p:cNvSpPr/>
              <p:nvPr/>
            </p:nvSpPr>
            <p:spPr>
              <a:xfrm>
                <a:off x="0" y="768"/>
                <a:ext cx="336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en-US" altLang="zh-CN" sz="24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B</a:t>
                </a:r>
              </a:p>
            </p:txBody>
          </p:sp>
          <p:sp>
            <p:nvSpPr>
              <p:cNvPr id="2082" name="Rectangle 17"/>
              <p:cNvSpPr/>
              <p:nvPr/>
            </p:nvSpPr>
            <p:spPr>
              <a:xfrm>
                <a:off x="1344" y="768"/>
                <a:ext cx="336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en-US" altLang="zh-CN" sz="24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C</a:t>
                </a:r>
              </a:p>
            </p:txBody>
          </p:sp>
        </p:grpSp>
      </p:grpSp>
      <p:grpSp>
        <p:nvGrpSpPr>
          <p:cNvPr id="10" name="组合 2084"/>
          <p:cNvGrpSpPr/>
          <p:nvPr/>
        </p:nvGrpSpPr>
        <p:grpSpPr>
          <a:xfrm>
            <a:off x="849853" y="4859705"/>
            <a:ext cx="3999914" cy="523875"/>
            <a:chOff x="-564" y="-36"/>
            <a:chExt cx="2263" cy="330"/>
          </a:xfrm>
        </p:grpSpPr>
        <p:sp>
          <p:nvSpPr>
            <p:cNvPr id="76819" name="Rectangle 21"/>
            <p:cNvSpPr>
              <a:spLocks noChangeArrowheads="1"/>
            </p:cNvSpPr>
            <p:nvPr/>
          </p:nvSpPr>
          <p:spPr bwMode="auto">
            <a:xfrm>
              <a:off x="-330" y="-36"/>
              <a:ext cx="2029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AB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CD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，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AD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BC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.</a:t>
              </a:r>
            </a:p>
          </p:txBody>
        </p:sp>
        <p:sp>
          <p:nvSpPr>
            <p:cNvPr id="76820" name="Text Box 23"/>
            <p:cNvSpPr>
              <a:spLocks noChangeArrowheads="1"/>
            </p:cNvSpPr>
            <p:nvPr/>
          </p:nvSpPr>
          <p:spPr bwMode="auto">
            <a:xfrm>
              <a:off x="-564" y="-36"/>
              <a:ext cx="276" cy="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∵</a:t>
              </a:r>
            </a:p>
          </p:txBody>
        </p:sp>
      </p:grpSp>
      <p:sp>
        <p:nvSpPr>
          <p:cNvPr id="2089" name="Rectangle 24"/>
          <p:cNvSpPr>
            <a:spLocks noChangeArrowheads="1"/>
          </p:cNvSpPr>
          <p:nvPr/>
        </p:nvSpPr>
        <p:spPr bwMode="auto">
          <a:xfrm>
            <a:off x="841305" y="5474037"/>
            <a:ext cx="47244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∴四边形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是平行四边形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090" name="Rectangle 25"/>
          <p:cNvSpPr>
            <a:spLocks noChangeArrowheads="1"/>
          </p:cNvSpPr>
          <p:nvPr/>
        </p:nvSpPr>
        <p:spPr bwMode="auto">
          <a:xfrm>
            <a:off x="6248400" y="4815738"/>
            <a:ext cx="52578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∵四边形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是平行四边形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</a:p>
        </p:txBody>
      </p:sp>
      <p:grpSp>
        <p:nvGrpSpPr>
          <p:cNvPr id="11" name="组合 2090"/>
          <p:cNvGrpSpPr/>
          <p:nvPr/>
        </p:nvGrpSpPr>
        <p:grpSpPr>
          <a:xfrm>
            <a:off x="1422401" y="5460035"/>
            <a:ext cx="8683485" cy="1195134"/>
            <a:chOff x="-2267" y="-17"/>
            <a:chExt cx="4079" cy="763"/>
          </a:xfrm>
        </p:grpSpPr>
        <p:sp>
          <p:nvSpPr>
            <p:cNvPr id="76816" name="Rectangle 27"/>
            <p:cNvSpPr>
              <a:spLocks noChangeArrowheads="1"/>
            </p:cNvSpPr>
            <p:nvPr/>
          </p:nvSpPr>
          <p:spPr bwMode="auto">
            <a:xfrm>
              <a:off x="229" y="-17"/>
              <a:ext cx="1583" cy="6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AB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CD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，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AD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BC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  <a:sym typeface="宋体" panose="02010600030101010101" pitchFamily="2" charset="-122"/>
                </a:rPr>
                <a:t>.</a:t>
              </a:r>
              <a:endPara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  <a:p>
              <a:pPr eaLnBrk="1" hangingPunct="1"/>
              <a:endPara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6817" name="Rectangle 28"/>
            <p:cNvSpPr>
              <a:spLocks noChangeArrowheads="1"/>
            </p:cNvSpPr>
            <p:nvPr/>
          </p:nvSpPr>
          <p:spPr bwMode="auto">
            <a:xfrm>
              <a:off x="0" y="-7"/>
              <a:ext cx="229" cy="3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∴</a:t>
              </a:r>
            </a:p>
          </p:txBody>
        </p:sp>
        <p:sp>
          <p:nvSpPr>
            <p:cNvPr id="76818" name="Text Box 29"/>
            <p:cNvSpPr>
              <a:spLocks noChangeArrowheads="1"/>
            </p:cNvSpPr>
            <p:nvPr/>
          </p:nvSpPr>
          <p:spPr bwMode="auto">
            <a:xfrm>
              <a:off x="-2267" y="413"/>
              <a:ext cx="293" cy="3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　</a:t>
              </a:r>
            </a:p>
          </p:txBody>
        </p:sp>
      </p:grp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531925" y="3154153"/>
            <a:ext cx="5230587" cy="954107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具备</a:t>
            </a:r>
            <a:r>
              <a:rPr lang="en-US" altLang="zh-CN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“</a:t>
            </a:r>
            <a:r>
              <a:rPr lang="zh-CN" altLang="en-US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两组对边分别平行</a:t>
            </a:r>
            <a:r>
              <a:rPr lang="en-US" altLang="zh-CN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”</a:t>
            </a:r>
          </a:p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的四边形，</a:t>
            </a:r>
            <a:r>
              <a:rPr lang="zh-CN" altLang="en-US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是</a:t>
            </a:r>
            <a:r>
              <a:rPr lang="en-US" altLang="zh-CN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“</a:t>
            </a:r>
            <a:r>
              <a:rPr lang="zh-CN" altLang="en-US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平行四边形</a:t>
            </a:r>
            <a:r>
              <a:rPr lang="en-US" altLang="zh-CN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”</a:t>
            </a:r>
            <a:endParaRPr lang="zh-CN" altLang="en-US" sz="2800" b="1">
              <a:latin typeface="+mn-ea"/>
              <a:ea typeface="+mn-ea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6248400" y="3154152"/>
            <a:ext cx="5478236" cy="954107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反之</a:t>
            </a:r>
            <a:r>
              <a:rPr lang="en-US" altLang="zh-CN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“</a:t>
            </a:r>
            <a:r>
              <a:rPr lang="zh-CN" altLang="en-US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平行四边形</a:t>
            </a:r>
            <a:r>
              <a:rPr lang="en-US" altLang="zh-CN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”</a:t>
            </a:r>
            <a:r>
              <a:rPr lang="zh-CN" altLang="en-US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就一定具有</a:t>
            </a:r>
            <a:r>
              <a:rPr lang="en-US" altLang="zh-CN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“</a:t>
            </a:r>
            <a:r>
              <a:rPr lang="zh-CN" altLang="en-US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两组对边分别平行</a:t>
            </a:r>
            <a:r>
              <a:rPr lang="en-US" altLang="zh-CN" sz="2800" b="1">
                <a:solidFill>
                  <a:srgbClr val="0000FF"/>
                </a:solidFill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”</a:t>
            </a:r>
            <a:r>
              <a:rPr lang="zh-CN" altLang="en-US" sz="2800" b="1">
                <a:latin typeface="+mn-ea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的性质</a:t>
            </a:r>
            <a:endParaRPr lang="en-US" altLang="zh-CN" sz="2800" b="1">
              <a:latin typeface="+mn-ea"/>
              <a:ea typeface="+mn-ea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841305" y="4204604"/>
            <a:ext cx="17859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符号语言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：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2135728" y="6145580"/>
            <a:ext cx="1512888" cy="523220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判定</a:t>
            </a: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7429500" y="6124996"/>
            <a:ext cx="1447800" cy="523220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性质</a:t>
            </a:r>
          </a:p>
        </p:txBody>
      </p:sp>
    </p:spTree>
    <p:extLst>
      <p:ext uri="{BB962C8B-B14F-4D97-AF65-F5344CB8AC3E}">
        <p14:creationId xmlns:p14="http://schemas.microsoft.com/office/powerpoint/2010/main" val="1744721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 fill="hold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9" grpId="0"/>
      <p:bldP spid="2090" grpId="0"/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7826" name="组合 39951"/>
          <p:cNvGrpSpPr/>
          <p:nvPr/>
        </p:nvGrpSpPr>
        <p:grpSpPr>
          <a:xfrm>
            <a:off x="821977" y="1528157"/>
            <a:ext cx="10682743" cy="1787526"/>
            <a:chOff x="-980" y="-19"/>
            <a:chExt cx="6672" cy="1126"/>
          </a:xfrm>
        </p:grpSpPr>
        <p:grpSp>
          <p:nvGrpSpPr>
            <p:cNvPr id="77839" name="组合 39942"/>
            <p:cNvGrpSpPr/>
            <p:nvPr/>
          </p:nvGrpSpPr>
          <p:grpSpPr>
            <a:xfrm>
              <a:off x="-980" y="335"/>
              <a:ext cx="3250" cy="330"/>
              <a:chOff x="-617" y="454"/>
              <a:chExt cx="3250" cy="330"/>
            </a:xfrm>
          </p:grpSpPr>
          <p:sp>
            <p:nvSpPr>
              <p:cNvPr id="77848" name="文本框 39940"/>
              <p:cNvSpPr txBox="1">
                <a:spLocks noChangeArrowheads="1"/>
              </p:cNvSpPr>
              <p:nvPr/>
            </p:nvSpPr>
            <p:spPr bwMode="auto">
              <a:xfrm>
                <a:off x="-617" y="454"/>
                <a:ext cx="3250" cy="3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r>
                  <a:rPr lang="zh-CN" altLang="en-US" sz="2800" b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如图：      </a:t>
                </a:r>
                <a:r>
                  <a:rPr lang="en-US" altLang="zh-CN" sz="28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ABCD</a:t>
                </a:r>
                <a:r>
                  <a:rPr lang="zh-CN" altLang="en-US" sz="2800" b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中，</a:t>
                </a:r>
                <a:r>
                  <a:rPr lang="en-US" altLang="zh-CN" sz="28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EF</a:t>
                </a:r>
                <a:r>
                  <a:rPr lang="en-US" altLang="zh-CN" sz="2800" b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∥</a:t>
                </a:r>
                <a:r>
                  <a:rPr lang="en-US" altLang="zh-CN" sz="2800" b="1" i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AB</a:t>
                </a:r>
                <a:r>
                  <a:rPr lang="zh-CN" altLang="en-US" sz="2800" b="1">
                    <a:latin typeface="Times New Roman" panose="02020603050405020304" pitchFamily="18" charset="0"/>
                    <a:ea typeface="+mn-ea"/>
                    <a:cs typeface="Times New Roman" panose="02020603050405020304" pitchFamily="18" charset="0"/>
                  </a:rPr>
                  <a:t>，</a:t>
                </a:r>
              </a:p>
            </p:txBody>
          </p:sp>
          <p:sp>
            <p:nvSpPr>
              <p:cNvPr id="77849" name="平行四边形 39941"/>
              <p:cNvSpPr>
                <a:spLocks noChangeArrowheads="1"/>
              </p:cNvSpPr>
              <p:nvPr/>
            </p:nvSpPr>
            <p:spPr bwMode="auto">
              <a:xfrm>
                <a:off x="184" y="556"/>
                <a:ext cx="227" cy="136"/>
              </a:xfrm>
              <a:prstGeom prst="parallelogram">
                <a:avLst>
                  <a:gd name="adj" fmla="val 41728"/>
                </a:avLst>
              </a:prstGeom>
              <a:noFill/>
              <a:ln w="9525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77840" name="平行四边形 39943"/>
            <p:cNvSpPr>
              <a:spLocks noChangeArrowheads="1"/>
            </p:cNvSpPr>
            <p:nvPr/>
          </p:nvSpPr>
          <p:spPr bwMode="auto">
            <a:xfrm>
              <a:off x="3923" y="227"/>
              <a:ext cx="1360" cy="589"/>
            </a:xfrm>
            <a:prstGeom prst="parallelogram">
              <a:avLst>
                <a:gd name="adj" fmla="val 57725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7841" name="直接连接符 39944"/>
            <p:cNvSpPr>
              <a:spLocks noChangeShapeType="1"/>
            </p:cNvSpPr>
            <p:nvPr/>
          </p:nvSpPr>
          <p:spPr bwMode="auto">
            <a:xfrm flipH="1">
              <a:off x="4332" y="227"/>
              <a:ext cx="317" cy="5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 i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7842" name="文本框 39945"/>
            <p:cNvSpPr txBox="1">
              <a:spLocks noChangeArrowheads="1"/>
            </p:cNvSpPr>
            <p:nvPr/>
          </p:nvSpPr>
          <p:spPr bwMode="auto">
            <a:xfrm>
              <a:off x="4069" y="-19"/>
              <a:ext cx="13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77843" name="文本框 39946"/>
            <p:cNvSpPr txBox="1">
              <a:spLocks noChangeArrowheads="1"/>
            </p:cNvSpPr>
            <p:nvPr/>
          </p:nvSpPr>
          <p:spPr bwMode="auto">
            <a:xfrm>
              <a:off x="3677" y="792"/>
              <a:ext cx="272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B</a:t>
              </a:r>
            </a:p>
          </p:txBody>
        </p:sp>
        <p:sp>
          <p:nvSpPr>
            <p:cNvPr id="77844" name="文本框 39947"/>
            <p:cNvSpPr txBox="1">
              <a:spLocks noChangeArrowheads="1"/>
            </p:cNvSpPr>
            <p:nvPr/>
          </p:nvSpPr>
          <p:spPr bwMode="auto">
            <a:xfrm>
              <a:off x="4876" y="804"/>
              <a:ext cx="31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</a:t>
              </a:r>
            </a:p>
          </p:txBody>
        </p:sp>
        <p:sp>
          <p:nvSpPr>
            <p:cNvPr id="77845" name="文本框 39948"/>
            <p:cNvSpPr txBox="1">
              <a:spLocks noChangeArrowheads="1"/>
            </p:cNvSpPr>
            <p:nvPr/>
          </p:nvSpPr>
          <p:spPr bwMode="auto">
            <a:xfrm>
              <a:off x="5284" y="0"/>
              <a:ext cx="40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</a:t>
              </a:r>
            </a:p>
          </p:txBody>
        </p:sp>
        <p:sp>
          <p:nvSpPr>
            <p:cNvPr id="77846" name="文本框 39949"/>
            <p:cNvSpPr txBox="1">
              <a:spLocks noChangeArrowheads="1"/>
            </p:cNvSpPr>
            <p:nvPr/>
          </p:nvSpPr>
          <p:spPr bwMode="auto">
            <a:xfrm>
              <a:off x="4241" y="816"/>
              <a:ext cx="272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F</a:t>
              </a:r>
            </a:p>
          </p:txBody>
        </p:sp>
        <p:sp>
          <p:nvSpPr>
            <p:cNvPr id="77847" name="文本框 39950"/>
            <p:cNvSpPr txBox="1">
              <a:spLocks noChangeArrowheads="1"/>
            </p:cNvSpPr>
            <p:nvPr/>
          </p:nvSpPr>
          <p:spPr bwMode="auto">
            <a:xfrm>
              <a:off x="4586" y="-19"/>
              <a:ext cx="36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E</a:t>
              </a:r>
            </a:p>
          </p:txBody>
        </p:sp>
      </p:grpSp>
      <p:sp>
        <p:nvSpPr>
          <p:cNvPr id="77827" name="文本框 39952"/>
          <p:cNvSpPr txBox="1">
            <a:spLocks noChangeArrowheads="1"/>
          </p:cNvSpPr>
          <p:nvPr/>
        </p:nvSpPr>
        <p:spPr bwMode="auto">
          <a:xfrm>
            <a:off x="1112912" y="2997013"/>
            <a:ext cx="51847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①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则图中有＿＿个平行四边形；</a:t>
            </a:r>
          </a:p>
        </p:txBody>
      </p:sp>
      <p:grpSp>
        <p:nvGrpSpPr>
          <p:cNvPr id="4" name="组合 39972"/>
          <p:cNvGrpSpPr/>
          <p:nvPr/>
        </p:nvGrpSpPr>
        <p:grpSpPr>
          <a:xfrm>
            <a:off x="1113291" y="2121882"/>
            <a:ext cx="9879014" cy="2944813"/>
            <a:chOff x="-821" y="396"/>
            <a:chExt cx="6223" cy="1855"/>
          </a:xfrm>
        </p:grpSpPr>
        <p:sp>
          <p:nvSpPr>
            <p:cNvPr id="77834" name="文本框 39953"/>
            <p:cNvSpPr txBox="1">
              <a:spLocks noChangeArrowheads="1"/>
            </p:cNvSpPr>
            <p:nvPr/>
          </p:nvSpPr>
          <p:spPr bwMode="auto">
            <a:xfrm>
              <a:off x="-821" y="1430"/>
              <a:ext cx="3618" cy="8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</a:pP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②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GH</a:t>
              </a:r>
              <a:r>
                <a:rPr lang="en-US" altLang="zh-CN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∥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AD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，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EF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与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GH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交于点</a:t>
              </a:r>
              <a:r>
                <a:rPr lang="en-US" altLang="zh-CN" sz="28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O</a:t>
              </a: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，</a:t>
              </a:r>
            </a:p>
            <a:p>
              <a:pPr eaLnBrk="1" hangingPunct="1">
                <a:lnSpc>
                  <a:spcPct val="150000"/>
                </a:lnSpc>
              </a:pPr>
              <a:r>
                <a:rPr lang="zh-CN" altLang="en-US" sz="28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    则图中有＿＿个</a:t>
              </a:r>
              <a:r>
                <a:rPr lang="zh-CN" altLang="en-US" sz="2800" b="1" smtClean="0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平行四边形．</a:t>
              </a:r>
              <a:endPara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7835" name="直接连接符 39968"/>
            <p:cNvSpPr>
              <a:spLocks noChangeShapeType="1"/>
            </p:cNvSpPr>
            <p:nvPr/>
          </p:nvSpPr>
          <p:spPr bwMode="auto">
            <a:xfrm>
              <a:off x="4105" y="572"/>
              <a:ext cx="1043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7836" name="文本框 39969"/>
            <p:cNvSpPr txBox="1">
              <a:spLocks noChangeArrowheads="1"/>
            </p:cNvSpPr>
            <p:nvPr/>
          </p:nvSpPr>
          <p:spPr bwMode="auto">
            <a:xfrm>
              <a:off x="3830" y="396"/>
              <a:ext cx="25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G</a:t>
              </a:r>
            </a:p>
          </p:txBody>
        </p:sp>
        <p:sp>
          <p:nvSpPr>
            <p:cNvPr id="77837" name="文本框 39970"/>
            <p:cNvSpPr txBox="1">
              <a:spLocks noChangeArrowheads="1"/>
            </p:cNvSpPr>
            <p:nvPr/>
          </p:nvSpPr>
          <p:spPr bwMode="auto">
            <a:xfrm>
              <a:off x="5135" y="449"/>
              <a:ext cx="26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H</a:t>
              </a:r>
            </a:p>
          </p:txBody>
        </p:sp>
        <p:sp>
          <p:nvSpPr>
            <p:cNvPr id="77838" name="文本框 39971"/>
            <p:cNvSpPr txBox="1">
              <a:spLocks noChangeArrowheads="1"/>
            </p:cNvSpPr>
            <p:nvPr/>
          </p:nvSpPr>
          <p:spPr bwMode="auto">
            <a:xfrm>
              <a:off x="4441" y="523"/>
              <a:ext cx="18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O</a:t>
              </a:r>
            </a:p>
          </p:txBody>
        </p:sp>
      </p:grpSp>
      <p:sp>
        <p:nvSpPr>
          <p:cNvPr id="39974" name="文本框 39973"/>
          <p:cNvSpPr txBox="1">
            <a:spLocks noChangeArrowheads="1"/>
          </p:cNvSpPr>
          <p:nvPr/>
        </p:nvSpPr>
        <p:spPr bwMode="auto">
          <a:xfrm>
            <a:off x="3155526" y="2907886"/>
            <a:ext cx="5365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39975" name="文本框 39974"/>
          <p:cNvSpPr txBox="1">
            <a:spLocks noChangeArrowheads="1"/>
          </p:cNvSpPr>
          <p:nvPr/>
        </p:nvSpPr>
        <p:spPr bwMode="auto">
          <a:xfrm>
            <a:off x="3155526" y="4471461"/>
            <a:ext cx="5715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29" name="矩形 28"/>
          <p:cNvSpPr/>
          <p:nvPr/>
        </p:nvSpPr>
        <p:spPr>
          <a:xfrm>
            <a:off x="880475" y="5313927"/>
            <a:ext cx="9144000" cy="121760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分析：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平行四边形的定义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可知平行四边形的对边平行，即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，又因为</a:t>
            </a: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 b="1">
                <a:solidFill>
                  <a:schemeClr val="tx1"/>
                </a:solidFill>
                <a:latin typeface="+mn-ea"/>
                <a:cs typeface="Times New Roman" panose="02020603050405020304" pitchFamily="18" charset="0"/>
              </a:rPr>
              <a:t>,</a:t>
            </a:r>
            <a:r>
              <a:rPr lang="zh-CN" altLang="en-US" sz="2800" b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所以</a:t>
            </a: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∥</a:t>
            </a:r>
            <a:r>
              <a:rPr lang="en-US" altLang="zh-CN" sz="2800" b="1" i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CD</a:t>
            </a:r>
            <a:r>
              <a:rPr lang="zh-CN" altLang="en-US" sz="2800" b="1" i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．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5" name="组合 24">
            <a:extLst>
              <a:ext uri="{FF2B5EF4-FFF2-40B4-BE49-F238E27FC236}">
                <a16:creationId xmlns="" xmlns:a16="http://schemas.microsoft.com/office/drawing/2014/main" id="{F3137FAC-43B1-4DFE-A50E-5F2AE95DBF69}"/>
              </a:ext>
            </a:extLst>
          </p:cNvPr>
          <p:cNvGrpSpPr/>
          <p:nvPr/>
        </p:nvGrpSpPr>
        <p:grpSpPr>
          <a:xfrm>
            <a:off x="1206018" y="721943"/>
            <a:ext cx="2047347" cy="641442"/>
            <a:chOff x="4526" y="13747"/>
            <a:chExt cx="2851" cy="810"/>
          </a:xfrm>
        </p:grpSpPr>
        <p:sp>
          <p:nvSpPr>
            <p:cNvPr id="26" name="自选图形 182">
              <a:extLst>
                <a:ext uri="{FF2B5EF4-FFF2-40B4-BE49-F238E27FC236}">
                  <a16:creationId xmlns="" xmlns:a16="http://schemas.microsoft.com/office/drawing/2014/main" id="{ECB6A4F3-2F69-4089-84F3-7140E6F84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文本框 2">
              <a:extLst>
                <a:ext uri="{FF2B5EF4-FFF2-40B4-BE49-F238E27FC236}">
                  <a16:creationId xmlns="" xmlns:a16="http://schemas.microsoft.com/office/drawing/2014/main" id="{A4651000-6180-43EA-95A0-8780F3D8A8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新知应用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9666617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9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9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74" grpId="0"/>
      <p:bldP spid="39975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0" name="Rectangle 2"/>
          <p:cNvSpPr>
            <a:spLocks noChangeArrowheads="1"/>
          </p:cNvSpPr>
          <p:nvPr/>
        </p:nvSpPr>
        <p:spPr bwMode="auto">
          <a:xfrm>
            <a:off x="1524000" y="1357314"/>
            <a:ext cx="885825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chemeClr val="hlin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根据定义画出一个</a:t>
            </a:r>
            <a:r>
              <a:rPr lang="zh-CN" altLang="en-US" sz="2800" b="1" smtClean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平行四边形．</a:t>
            </a:r>
            <a:endParaRPr lang="zh-CN" altLang="en-US" sz="2800" b="1">
              <a:solidFill>
                <a:srgbClr val="C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2" name="Group 53"/>
          <p:cNvGrpSpPr/>
          <p:nvPr/>
        </p:nvGrpSpPr>
        <p:grpSpPr>
          <a:xfrm>
            <a:off x="2373088" y="3106057"/>
            <a:ext cx="3563256" cy="1838585"/>
            <a:chExt cx="2261" cy="1084"/>
          </a:xfrm>
        </p:grpSpPr>
        <p:sp>
          <p:nvSpPr>
            <p:cNvPr id="78853" name="AutoShape 4"/>
            <p:cNvSpPr>
              <a:spLocks noChangeArrowheads="1"/>
            </p:cNvSpPr>
            <p:nvPr/>
          </p:nvSpPr>
          <p:spPr bwMode="auto">
            <a:xfrm>
              <a:off x="192" y="96"/>
              <a:ext cx="1877" cy="887"/>
            </a:xfrm>
            <a:prstGeom prst="parallelogram">
              <a:avLst>
                <a:gd name="adj" fmla="val 52903"/>
              </a:avLst>
            </a:prstGeom>
            <a:noFill/>
            <a:ln w="38100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800" b="1">
                <a:solidFill>
                  <a:schemeClr val="hlin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78854" name="WordArt 5"/>
            <p:cNvSpPr>
              <a:spLocks noChangeArrowheads="1" noChangeShapeType="1" noTextEdit="1"/>
            </p:cNvSpPr>
            <p:nvPr/>
          </p:nvSpPr>
          <p:spPr bwMode="auto">
            <a:xfrm>
              <a:off x="473" y="0"/>
              <a:ext cx="141" cy="148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20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8855" name="WordArt 6"/>
            <p:cNvSpPr>
              <a:spLocks noChangeArrowheads="1" noChangeShapeType="1" noTextEdit="1"/>
            </p:cNvSpPr>
            <p:nvPr/>
          </p:nvSpPr>
          <p:spPr bwMode="auto">
            <a:xfrm>
              <a:off x="0" y="937"/>
              <a:ext cx="141" cy="14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8856" name="WordArt 7"/>
            <p:cNvSpPr>
              <a:spLocks noChangeArrowheads="1" noChangeShapeType="1" noTextEdit="1"/>
            </p:cNvSpPr>
            <p:nvPr/>
          </p:nvSpPr>
          <p:spPr bwMode="auto">
            <a:xfrm>
              <a:off x="1694" y="909"/>
              <a:ext cx="141" cy="148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8857" name="WordArt 8"/>
            <p:cNvSpPr>
              <a:spLocks noChangeArrowheads="1" noChangeShapeType="1" noTextEdit="1"/>
            </p:cNvSpPr>
            <p:nvPr/>
          </p:nvSpPr>
          <p:spPr bwMode="auto">
            <a:xfrm>
              <a:off x="2120" y="0"/>
              <a:ext cx="141" cy="14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14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合作探究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7934484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0" name="Rectangle 2"/>
          <p:cNvSpPr>
            <a:spLocks noChangeArrowheads="1"/>
          </p:cNvSpPr>
          <p:nvPr/>
        </p:nvSpPr>
        <p:spPr bwMode="auto">
          <a:xfrm>
            <a:off x="545057" y="1620410"/>
            <a:ext cx="885825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>
                <a:solidFill>
                  <a:schemeClr val="hlin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对边、对角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有怎样的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数量关系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？</a:t>
            </a:r>
          </a:p>
        </p:txBody>
      </p:sp>
      <p:sp>
        <p:nvSpPr>
          <p:cNvPr id="10" name="文本框 12306"/>
          <p:cNvSpPr txBox="1">
            <a:spLocks noChangeArrowheads="1"/>
          </p:cNvSpPr>
          <p:nvPr/>
        </p:nvSpPr>
        <p:spPr bwMode="auto">
          <a:xfrm>
            <a:off x="1635579" y="5185633"/>
            <a:ext cx="759355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猜想：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对边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相等，对角相等．</a:t>
            </a:r>
            <a:endParaRPr lang="zh-CN" altLang="en-US" sz="2800" b="1" u="sng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="" xmlns:a16="http://schemas.microsoft.com/office/drawing/2014/main" id="{F3137FAC-43B1-4DFE-A50E-5F2AE95DBF69}"/>
              </a:ext>
            </a:extLst>
          </p:cNvPr>
          <p:cNvGrpSpPr/>
          <p:nvPr/>
        </p:nvGrpSpPr>
        <p:grpSpPr>
          <a:xfrm>
            <a:off x="1118933" y="725723"/>
            <a:ext cx="2047347" cy="641442"/>
            <a:chOff x="4526" y="13747"/>
            <a:chExt cx="2851" cy="810"/>
          </a:xfrm>
        </p:grpSpPr>
        <p:sp>
          <p:nvSpPr>
            <p:cNvPr id="12" name="自选图形 182">
              <a:extLst>
                <a:ext uri="{FF2B5EF4-FFF2-40B4-BE49-F238E27FC236}">
                  <a16:creationId xmlns="" xmlns:a16="http://schemas.microsoft.com/office/drawing/2014/main" id="{ECB6A4F3-2F69-4089-84F3-7140E6F84A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800" b="1"/>
            </a:p>
          </p:txBody>
        </p:sp>
        <p:sp>
          <p:nvSpPr>
            <p:cNvPr id="13" name="文本框 2">
              <a:extLst>
                <a:ext uri="{FF2B5EF4-FFF2-40B4-BE49-F238E27FC236}">
                  <a16:creationId xmlns="" xmlns:a16="http://schemas.microsoft.com/office/drawing/2014/main" id="{A4651000-6180-43EA-95A0-8780F3D8A8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kern="100" smtClean="0">
                  <a:solidFill>
                    <a:srgbClr val="0000FF"/>
                  </a:solidFill>
                  <a:effectLst/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合作探究</a:t>
              </a:r>
              <a:endParaRPr lang="zh-CN" sz="2800" b="1" kern="10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4" name="Group 53"/>
          <p:cNvGrpSpPr/>
          <p:nvPr/>
        </p:nvGrpSpPr>
        <p:grpSpPr>
          <a:xfrm>
            <a:off x="2989996" y="2667525"/>
            <a:ext cx="3563256" cy="1838585"/>
            <a:chExt cx="2261" cy="1084"/>
          </a:xfrm>
        </p:grpSpPr>
        <p:sp>
          <p:nvSpPr>
            <p:cNvPr id="15" name="AutoShape 4"/>
            <p:cNvSpPr>
              <a:spLocks noChangeArrowheads="1"/>
            </p:cNvSpPr>
            <p:nvPr/>
          </p:nvSpPr>
          <p:spPr bwMode="auto">
            <a:xfrm>
              <a:off x="192" y="96"/>
              <a:ext cx="1877" cy="887"/>
            </a:xfrm>
            <a:prstGeom prst="parallelogram">
              <a:avLst>
                <a:gd name="adj" fmla="val 52903"/>
              </a:avLst>
            </a:prstGeom>
            <a:noFill/>
            <a:ln w="38100">
              <a:solidFill>
                <a:srgbClr val="0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800" b="1">
                <a:solidFill>
                  <a:schemeClr val="hlin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6" name="WordArt 5"/>
            <p:cNvSpPr>
              <a:spLocks noChangeArrowheads="1" noChangeShapeType="1" noTextEdit="1"/>
            </p:cNvSpPr>
            <p:nvPr/>
          </p:nvSpPr>
          <p:spPr bwMode="auto">
            <a:xfrm>
              <a:off x="473" y="0"/>
              <a:ext cx="141" cy="148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WordArt 6"/>
            <p:cNvSpPr>
              <a:spLocks noChangeArrowheads="1" noChangeShapeType="1" noTextEdit="1"/>
            </p:cNvSpPr>
            <p:nvPr/>
          </p:nvSpPr>
          <p:spPr bwMode="auto">
            <a:xfrm>
              <a:off x="0" y="937"/>
              <a:ext cx="141" cy="14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WordArt 7"/>
            <p:cNvSpPr>
              <a:spLocks noChangeArrowheads="1" noChangeShapeType="1" noTextEdit="1"/>
            </p:cNvSpPr>
            <p:nvPr/>
          </p:nvSpPr>
          <p:spPr bwMode="auto">
            <a:xfrm>
              <a:off x="1694" y="909"/>
              <a:ext cx="141" cy="148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WordArt 8"/>
            <p:cNvSpPr>
              <a:spLocks noChangeArrowheads="1" noChangeShapeType="1" noTextEdit="1"/>
            </p:cNvSpPr>
            <p:nvPr/>
          </p:nvSpPr>
          <p:spPr bwMode="auto">
            <a:xfrm>
              <a:off x="2120" y="0"/>
              <a:ext cx="141" cy="14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 i="1" kern="10">
                  <a:ln w="9525">
                    <a:solidFill>
                      <a:srgbClr val="000000"/>
                    </a:solidFill>
                    <a:round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D</a:t>
              </a:r>
              <a:endParaRPr lang="zh-CN" altLang="en-US" sz="2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0652721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0" grpId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0898" name="组合 15362"/>
          <p:cNvGrpSpPr/>
          <p:nvPr/>
        </p:nvGrpSpPr>
        <p:grpSpPr>
          <a:xfrm>
            <a:off x="4513264" y="3191636"/>
            <a:ext cx="3386137" cy="1152525"/>
            <a:chOff x="2154" y="709"/>
            <a:chExt cx="2133" cy="726"/>
          </a:xfrm>
        </p:grpSpPr>
        <p:sp>
          <p:nvSpPr>
            <p:cNvPr id="80920" name="直接连接符 15363"/>
            <p:cNvSpPr>
              <a:spLocks noChangeShapeType="1"/>
            </p:cNvSpPr>
            <p:nvPr/>
          </p:nvSpPr>
          <p:spPr bwMode="auto">
            <a:xfrm>
              <a:off x="2608" y="709"/>
              <a:ext cx="1679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0921" name="直接连接符 15364"/>
            <p:cNvSpPr>
              <a:spLocks noChangeShapeType="1"/>
            </p:cNvSpPr>
            <p:nvPr/>
          </p:nvSpPr>
          <p:spPr bwMode="auto">
            <a:xfrm flipH="1">
              <a:off x="3833" y="709"/>
              <a:ext cx="454" cy="72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0922" name="直接连接符 15365"/>
            <p:cNvSpPr>
              <a:spLocks noChangeShapeType="1"/>
            </p:cNvSpPr>
            <p:nvPr/>
          </p:nvSpPr>
          <p:spPr bwMode="auto">
            <a:xfrm>
              <a:off x="2154" y="1434"/>
              <a:ext cx="1679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0923" name="直接连接符 15366"/>
            <p:cNvSpPr>
              <a:spLocks noChangeShapeType="1"/>
            </p:cNvSpPr>
            <p:nvPr/>
          </p:nvSpPr>
          <p:spPr bwMode="auto">
            <a:xfrm flipH="1">
              <a:off x="2154" y="709"/>
              <a:ext cx="454" cy="72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0899" name="文本框 15367"/>
          <p:cNvSpPr txBox="1">
            <a:spLocks noChangeArrowheads="1"/>
          </p:cNvSpPr>
          <p:nvPr/>
        </p:nvSpPr>
        <p:spPr bwMode="auto">
          <a:xfrm>
            <a:off x="4152901" y="4255260"/>
            <a:ext cx="792163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</a:p>
        </p:txBody>
      </p:sp>
      <p:sp>
        <p:nvSpPr>
          <p:cNvPr id="80900" name="文本框 15368"/>
          <p:cNvSpPr txBox="1">
            <a:spLocks noChangeArrowheads="1"/>
          </p:cNvSpPr>
          <p:nvPr/>
        </p:nvSpPr>
        <p:spPr bwMode="auto">
          <a:xfrm>
            <a:off x="7178676" y="4199699"/>
            <a:ext cx="57626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80901" name="文本框 15369"/>
          <p:cNvSpPr txBox="1">
            <a:spLocks noChangeArrowheads="1"/>
          </p:cNvSpPr>
          <p:nvPr/>
        </p:nvSpPr>
        <p:spPr bwMode="auto">
          <a:xfrm>
            <a:off x="7826376" y="2831274"/>
            <a:ext cx="7207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80902" name="文本框 15370"/>
          <p:cNvSpPr txBox="1">
            <a:spLocks noChangeArrowheads="1"/>
          </p:cNvSpPr>
          <p:nvPr/>
        </p:nvSpPr>
        <p:spPr bwMode="auto">
          <a:xfrm>
            <a:off x="4873625" y="2831274"/>
            <a:ext cx="6477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</a:p>
        </p:txBody>
      </p:sp>
      <p:sp>
        <p:nvSpPr>
          <p:cNvPr id="80903" name="直接连接符 15371"/>
          <p:cNvSpPr>
            <a:spLocks noChangeShapeType="1"/>
          </p:cNvSpPr>
          <p:nvPr/>
        </p:nvSpPr>
        <p:spPr bwMode="auto">
          <a:xfrm>
            <a:off x="5233988" y="3191635"/>
            <a:ext cx="2665412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0904" name="直接连接符 15372"/>
          <p:cNvSpPr>
            <a:spLocks noChangeShapeType="1"/>
          </p:cNvSpPr>
          <p:nvPr/>
        </p:nvSpPr>
        <p:spPr bwMode="auto">
          <a:xfrm>
            <a:off x="4513263" y="4342573"/>
            <a:ext cx="2665412" cy="0"/>
          </a:xfrm>
          <a:prstGeom prst="line">
            <a:avLst/>
          </a:prstGeom>
          <a:noFill/>
          <a:ln w="1905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0905" name="直接连接符 15373"/>
          <p:cNvSpPr>
            <a:spLocks noChangeShapeType="1"/>
          </p:cNvSpPr>
          <p:nvPr/>
        </p:nvSpPr>
        <p:spPr bwMode="auto">
          <a:xfrm flipH="1">
            <a:off x="4513264" y="3191635"/>
            <a:ext cx="720725" cy="1150938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0906" name="直接连接符 15374"/>
          <p:cNvSpPr>
            <a:spLocks noChangeShapeType="1"/>
          </p:cNvSpPr>
          <p:nvPr/>
        </p:nvSpPr>
        <p:spPr bwMode="auto">
          <a:xfrm flipH="1">
            <a:off x="7178676" y="3191635"/>
            <a:ext cx="720725" cy="1150938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308" name="Picture 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6"/>
          <a:stretch>
            <a:fillRect/>
          </a:stretch>
        </p:blipFill>
        <p:spPr bwMode="auto">
          <a:xfrm>
            <a:off x="4095751" y="4336223"/>
            <a:ext cx="4048125" cy="1958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6"/>
          <a:stretch>
            <a:fillRect/>
          </a:stretch>
        </p:blipFill>
        <p:spPr bwMode="auto">
          <a:xfrm>
            <a:off x="4795838" y="3180524"/>
            <a:ext cx="4049712" cy="1889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6"/>
          <a:stretch>
            <a:fillRect/>
          </a:stretch>
        </p:blipFill>
        <p:spPr bwMode="auto">
          <a:xfrm rot="7380000">
            <a:off x="1511609" y="3006617"/>
            <a:ext cx="4048125" cy="1994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6"/>
          <a:stretch>
            <a:fillRect/>
          </a:stretch>
        </p:blipFill>
        <p:spPr bwMode="auto">
          <a:xfrm rot="7320000">
            <a:off x="4226272" y="3060726"/>
            <a:ext cx="4048125" cy="1936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911" name="文本框 13"/>
          <p:cNvSpPr txBox="1">
            <a:spLocks noChangeArrowheads="1"/>
          </p:cNvSpPr>
          <p:nvPr/>
        </p:nvSpPr>
        <p:spPr bwMode="auto">
          <a:xfrm>
            <a:off x="845457" y="1334806"/>
            <a:ext cx="9590314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请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用尺子等工具度量你手中平行四边形的四条边，并记录下数据，你能发现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与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DC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AD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与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之间的数量关系吗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?</a:t>
            </a:r>
            <a:endParaRPr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427" name="文本框 14"/>
          <p:cNvSpPr txBox="1">
            <a:spLocks noChangeArrowheads="1"/>
          </p:cNvSpPr>
          <p:nvPr/>
        </p:nvSpPr>
        <p:spPr bwMode="auto">
          <a:xfrm>
            <a:off x="1693864" y="5220460"/>
            <a:ext cx="3719288" cy="527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测得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AB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DC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，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AD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BC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1803400" y="2893185"/>
            <a:ext cx="22923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AB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=8.4cm</a:t>
            </a: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1806576" y="3415474"/>
            <a:ext cx="19272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DC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=8.4cm</a:t>
            </a:r>
          </a:p>
        </p:txBody>
      </p:sp>
      <p:sp>
        <p:nvSpPr>
          <p:cNvPr id="5" name="文本框 4"/>
          <p:cNvSpPr txBox="1">
            <a:spLocks noChangeArrowheads="1"/>
          </p:cNvSpPr>
          <p:nvPr/>
        </p:nvSpPr>
        <p:spPr bwMode="auto">
          <a:xfrm>
            <a:off x="1787526" y="3937760"/>
            <a:ext cx="1946275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AD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=4.3cm</a:t>
            </a: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1772331" y="4458461"/>
            <a:ext cx="20097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BC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=4.3cm</a:t>
            </a:r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2595564" y="6060248"/>
            <a:ext cx="50133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平行四边形的对边相等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9690966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7" grpId="0"/>
      <p:bldP spid="3" grpId="0"/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22" name="组合 15362"/>
          <p:cNvGrpSpPr/>
          <p:nvPr/>
        </p:nvGrpSpPr>
        <p:grpSpPr>
          <a:xfrm>
            <a:off x="4513264" y="3174792"/>
            <a:ext cx="3386137" cy="1152525"/>
            <a:chOff x="2154" y="709"/>
            <a:chExt cx="2133" cy="726"/>
          </a:xfrm>
        </p:grpSpPr>
        <p:sp>
          <p:nvSpPr>
            <p:cNvPr id="81945" name="直接连接符 15363"/>
            <p:cNvSpPr>
              <a:spLocks noChangeShapeType="1"/>
            </p:cNvSpPr>
            <p:nvPr/>
          </p:nvSpPr>
          <p:spPr bwMode="auto">
            <a:xfrm>
              <a:off x="2608" y="709"/>
              <a:ext cx="1679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1946" name="直接连接符 15364"/>
            <p:cNvSpPr>
              <a:spLocks noChangeShapeType="1"/>
            </p:cNvSpPr>
            <p:nvPr/>
          </p:nvSpPr>
          <p:spPr bwMode="auto">
            <a:xfrm flipH="1">
              <a:off x="3833" y="709"/>
              <a:ext cx="454" cy="72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1947" name="直接连接符 15365"/>
            <p:cNvSpPr>
              <a:spLocks noChangeShapeType="1"/>
            </p:cNvSpPr>
            <p:nvPr/>
          </p:nvSpPr>
          <p:spPr bwMode="auto">
            <a:xfrm>
              <a:off x="2154" y="1434"/>
              <a:ext cx="1679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1948" name="直接连接符 15366"/>
            <p:cNvSpPr>
              <a:spLocks noChangeShapeType="1"/>
            </p:cNvSpPr>
            <p:nvPr/>
          </p:nvSpPr>
          <p:spPr bwMode="auto">
            <a:xfrm flipH="1">
              <a:off x="2154" y="709"/>
              <a:ext cx="454" cy="72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1923" name="文本框 15367"/>
          <p:cNvSpPr txBox="1">
            <a:spLocks noChangeArrowheads="1"/>
          </p:cNvSpPr>
          <p:nvPr/>
        </p:nvSpPr>
        <p:spPr bwMode="auto">
          <a:xfrm>
            <a:off x="4152901" y="4238417"/>
            <a:ext cx="79216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</a:p>
        </p:txBody>
      </p:sp>
      <p:sp>
        <p:nvSpPr>
          <p:cNvPr id="81924" name="文本框 15368"/>
          <p:cNvSpPr txBox="1">
            <a:spLocks noChangeArrowheads="1"/>
          </p:cNvSpPr>
          <p:nvPr/>
        </p:nvSpPr>
        <p:spPr bwMode="auto">
          <a:xfrm>
            <a:off x="7178676" y="4182853"/>
            <a:ext cx="576263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81925" name="文本框 15369"/>
          <p:cNvSpPr txBox="1">
            <a:spLocks noChangeArrowheads="1"/>
          </p:cNvSpPr>
          <p:nvPr/>
        </p:nvSpPr>
        <p:spPr bwMode="auto">
          <a:xfrm>
            <a:off x="7826376" y="2814428"/>
            <a:ext cx="720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81926" name="文本框 15370"/>
          <p:cNvSpPr txBox="1">
            <a:spLocks noChangeArrowheads="1"/>
          </p:cNvSpPr>
          <p:nvPr/>
        </p:nvSpPr>
        <p:spPr bwMode="auto">
          <a:xfrm>
            <a:off x="4873625" y="2814428"/>
            <a:ext cx="6477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</a:p>
        </p:txBody>
      </p:sp>
      <p:sp>
        <p:nvSpPr>
          <p:cNvPr id="81927" name="PubPieSlice"/>
          <p:cNvSpPr>
            <a:spLocks noEditPoints="1" noChangeArrowheads="1"/>
          </p:cNvSpPr>
          <p:nvPr/>
        </p:nvSpPr>
        <p:spPr bwMode="auto">
          <a:xfrm rot="-1716628">
            <a:off x="4081463" y="3749466"/>
            <a:ext cx="887412" cy="1096962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21600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0705" y="15105"/>
                </a:moveTo>
                <a:cubicBezTo>
                  <a:pt x="21282" y="13788"/>
                  <a:pt x="21600" y="12332"/>
                  <a:pt x="21600" y="10801"/>
                </a:cubicBezTo>
                <a:cubicBezTo>
                  <a:pt x="21600" y="9229"/>
                  <a:pt x="21264" y="7735"/>
                  <a:pt x="20660" y="6387"/>
                </a:cubicBezTo>
                <a:lnTo>
                  <a:pt x="10800" y="10800"/>
                </a:lnTo>
                <a:close/>
              </a:path>
            </a:pathLst>
          </a:custGeom>
          <a:solidFill>
            <a:srgbClr val="FFFF00">
              <a:alpha val="74117"/>
            </a:srgbClr>
          </a:solidFill>
          <a:ln w="22225">
            <a:solidFill>
              <a:srgbClr val="FFCC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1928" name="PubPieSlice"/>
          <p:cNvSpPr>
            <a:spLocks noEditPoints="1" noChangeArrowheads="1"/>
          </p:cNvSpPr>
          <p:nvPr/>
        </p:nvSpPr>
        <p:spPr bwMode="auto">
          <a:xfrm rot="-1716628" flipH="1" flipV="1">
            <a:off x="7424738" y="2639804"/>
            <a:ext cx="887412" cy="1096963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21600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0705" y="15105"/>
                </a:moveTo>
                <a:cubicBezTo>
                  <a:pt x="21282" y="13788"/>
                  <a:pt x="21600" y="12332"/>
                  <a:pt x="21600" y="10801"/>
                </a:cubicBezTo>
                <a:cubicBezTo>
                  <a:pt x="21600" y="9229"/>
                  <a:pt x="21264" y="7735"/>
                  <a:pt x="20660" y="6387"/>
                </a:cubicBezTo>
                <a:lnTo>
                  <a:pt x="10800" y="10800"/>
                </a:lnTo>
                <a:close/>
              </a:path>
            </a:pathLst>
          </a:custGeom>
          <a:solidFill>
            <a:srgbClr val="FFFF00">
              <a:alpha val="74117"/>
            </a:srgbClr>
          </a:solidFill>
          <a:ln w="22225">
            <a:solidFill>
              <a:srgbClr val="FFCC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1929" name="PubPieSlice"/>
          <p:cNvSpPr>
            <a:spLocks noEditPoints="1" noChangeArrowheads="1"/>
          </p:cNvSpPr>
          <p:nvPr/>
        </p:nvSpPr>
        <p:spPr bwMode="auto">
          <a:xfrm>
            <a:off x="4910138" y="2877928"/>
            <a:ext cx="684212" cy="647700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21600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4901" y="19847"/>
                </a:moveTo>
                <a:cubicBezTo>
                  <a:pt x="6596" y="20957"/>
                  <a:pt x="8623" y="21601"/>
                  <a:pt x="10800" y="21601"/>
                </a:cubicBezTo>
                <a:cubicBezTo>
                  <a:pt x="16709" y="21601"/>
                  <a:pt x="21510" y="16855"/>
                  <a:pt x="21599" y="10967"/>
                </a:cubicBezTo>
                <a:lnTo>
                  <a:pt x="10800" y="10800"/>
                </a:lnTo>
                <a:close/>
              </a:path>
            </a:pathLst>
          </a:custGeom>
          <a:solidFill>
            <a:srgbClr val="00FF00">
              <a:alpha val="74117"/>
            </a:srgbClr>
          </a:solidFill>
          <a:ln w="25400">
            <a:solidFill>
              <a:srgbClr val="008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1930" name="PubPieSlice"/>
          <p:cNvSpPr>
            <a:spLocks noEditPoints="1" noChangeArrowheads="1"/>
          </p:cNvSpPr>
          <p:nvPr/>
        </p:nvSpPr>
        <p:spPr bwMode="auto">
          <a:xfrm rot="18080325" flipV="1">
            <a:off x="6870701" y="3982829"/>
            <a:ext cx="682625" cy="647700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21600 h 21600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4901" y="19847"/>
                </a:moveTo>
                <a:cubicBezTo>
                  <a:pt x="6596" y="20957"/>
                  <a:pt x="8623" y="21601"/>
                  <a:pt x="10800" y="21601"/>
                </a:cubicBezTo>
                <a:cubicBezTo>
                  <a:pt x="16709" y="21601"/>
                  <a:pt x="21510" y="16855"/>
                  <a:pt x="21599" y="10967"/>
                </a:cubicBezTo>
                <a:lnTo>
                  <a:pt x="10800" y="10800"/>
                </a:lnTo>
                <a:close/>
              </a:path>
            </a:pathLst>
          </a:custGeom>
          <a:solidFill>
            <a:srgbClr val="00FF00">
              <a:alpha val="74117"/>
            </a:srgbClr>
          </a:solidFill>
          <a:ln w="25400">
            <a:solidFill>
              <a:srgbClr val="008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144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8763" y="2600117"/>
            <a:ext cx="3452812" cy="187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6142038" y="3043028"/>
            <a:ext cx="3452812" cy="187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3063" y="2606467"/>
            <a:ext cx="3452812" cy="187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3481388" y="3035092"/>
            <a:ext cx="3452812" cy="187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50" name="文本框 14"/>
          <p:cNvSpPr txBox="1">
            <a:spLocks noChangeArrowheads="1"/>
          </p:cNvSpPr>
          <p:nvPr/>
        </p:nvSpPr>
        <p:spPr bwMode="auto">
          <a:xfrm>
            <a:off x="1619250" y="5106778"/>
            <a:ext cx="4950394" cy="63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测得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 =∠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C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，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 =∠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D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</a:p>
        </p:txBody>
      </p:sp>
      <p:sp>
        <p:nvSpPr>
          <p:cNvPr id="81936" name="文本框 13"/>
          <p:cNvSpPr txBox="1">
            <a:spLocks noChangeArrowheads="1"/>
          </p:cNvSpPr>
          <p:nvPr/>
        </p:nvSpPr>
        <p:spPr bwMode="auto">
          <a:xfrm>
            <a:off x="406400" y="1319627"/>
            <a:ext cx="10798629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请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用量角器等工具度量你手中平行四边形的四个角，并记录下数据，你能发现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与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C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，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与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 ∠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D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之间的数量关系吗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?</a:t>
            </a:r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8454" name="云形标注 8"/>
          <p:cNvSpPr>
            <a:spLocks noChangeArrowheads="1"/>
          </p:cNvSpPr>
          <p:nvPr/>
        </p:nvSpPr>
        <p:spPr bwMode="auto">
          <a:xfrm>
            <a:off x="7112570" y="4162924"/>
            <a:ext cx="4281144" cy="1712441"/>
          </a:xfrm>
          <a:prstGeom prst="cloudCallout">
            <a:avLst>
              <a:gd name="adj1" fmla="val -55785"/>
              <a:gd name="adj2" fmla="val 69605"/>
            </a:avLst>
          </a:prstGeom>
          <a:solidFill>
            <a:srgbClr val="92D050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怎样用以前所学的知识和方法证明这两个猜想呢？</a:t>
            </a: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1713368" y="2935790"/>
            <a:ext cx="17129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=60°</a:t>
            </a:r>
          </a:p>
        </p:txBody>
      </p:sp>
      <p:sp>
        <p:nvSpPr>
          <p:cNvPr id="11" name="文本框 10"/>
          <p:cNvSpPr txBox="1">
            <a:spLocks noChangeArrowheads="1"/>
          </p:cNvSpPr>
          <p:nvPr/>
        </p:nvSpPr>
        <p:spPr bwMode="auto">
          <a:xfrm>
            <a:off x="1679575" y="4065378"/>
            <a:ext cx="225425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=120°</a:t>
            </a:r>
          </a:p>
        </p:txBody>
      </p:sp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1679576" y="3360529"/>
            <a:ext cx="180181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C</a:t>
            </a: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=60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°</a:t>
            </a:r>
          </a:p>
        </p:txBody>
      </p:sp>
      <p:sp>
        <p:nvSpPr>
          <p:cNvPr id="13" name="文本框 12"/>
          <p:cNvSpPr txBox="1">
            <a:spLocks noChangeArrowheads="1"/>
          </p:cNvSpPr>
          <p:nvPr/>
        </p:nvSpPr>
        <p:spPr bwMode="auto">
          <a:xfrm>
            <a:off x="1702845" y="4539247"/>
            <a:ext cx="225425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∠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D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=120°</a:t>
            </a:r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2524125" y="5971966"/>
            <a:ext cx="55181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平行四边形的对角相等</a:t>
            </a:r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59329444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614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50" grpId="0"/>
      <p:bldP spid="18454" grpId="0"/>
      <p:bldP spid="2" grpId="0"/>
      <p:bldP spid="11" grpId="0"/>
      <p:bldP spid="12" grpId="0"/>
      <p:bldP spid="13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70660"/>
          <p:cNvSpPr txBox="1">
            <a:spLocks noChangeArrowheads="1"/>
          </p:cNvSpPr>
          <p:nvPr/>
        </p:nvSpPr>
        <p:spPr bwMode="auto">
          <a:xfrm>
            <a:off x="1258889" y="1818446"/>
            <a:ext cx="517525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已知：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如图，</a:t>
            </a:r>
            <a:r>
              <a:rPr lang="zh-CN" altLang="en-US" sz="24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在     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求证：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AB=CD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BC=DA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</a:p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en-US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endParaRPr lang="en-US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9154" name="平行四边形 70661"/>
          <p:cNvSpPr>
            <a:spLocks noChangeArrowheads="1"/>
          </p:cNvSpPr>
          <p:nvPr/>
        </p:nvSpPr>
        <p:spPr bwMode="auto">
          <a:xfrm>
            <a:off x="3513594" y="2053271"/>
            <a:ext cx="360362" cy="215900"/>
          </a:xfrm>
          <a:prstGeom prst="parallelogram">
            <a:avLst>
              <a:gd name="adj" fmla="val 41728"/>
            </a:avLst>
          </a:prstGeom>
          <a:noFill/>
          <a:ln w="9525">
            <a:solidFill>
              <a:srgbClr val="0000FF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82948" name="组合 70668"/>
          <p:cNvGrpSpPr/>
          <p:nvPr/>
        </p:nvGrpSpPr>
        <p:grpSpPr>
          <a:xfrm>
            <a:off x="7721602" y="1426754"/>
            <a:ext cx="3565525" cy="1819275"/>
            <a:chOff x="3128" y="653"/>
            <a:chExt cx="2246" cy="1146"/>
          </a:xfrm>
        </p:grpSpPr>
        <p:sp>
          <p:nvSpPr>
            <p:cNvPr id="82970" name="平行四边形 70663"/>
            <p:cNvSpPr>
              <a:spLocks noChangeArrowheads="1"/>
            </p:cNvSpPr>
            <p:nvPr/>
          </p:nvSpPr>
          <p:spPr bwMode="auto">
            <a:xfrm>
              <a:off x="3334" y="845"/>
              <a:ext cx="1678" cy="726"/>
            </a:xfrm>
            <a:prstGeom prst="parallelogram">
              <a:avLst>
                <a:gd name="adj" fmla="val 57782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2971" name="文本框 70664"/>
            <p:cNvSpPr txBox="1">
              <a:spLocks noChangeArrowheads="1"/>
            </p:cNvSpPr>
            <p:nvPr/>
          </p:nvSpPr>
          <p:spPr bwMode="auto">
            <a:xfrm>
              <a:off x="3443" y="653"/>
              <a:ext cx="31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82972" name="文本框 70665"/>
            <p:cNvSpPr txBox="1">
              <a:spLocks noChangeArrowheads="1"/>
            </p:cNvSpPr>
            <p:nvPr/>
          </p:nvSpPr>
          <p:spPr bwMode="auto">
            <a:xfrm>
              <a:off x="3128" y="1508"/>
              <a:ext cx="22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B</a:t>
              </a:r>
            </a:p>
          </p:txBody>
        </p:sp>
        <p:sp>
          <p:nvSpPr>
            <p:cNvPr id="82973" name="文本框 70666"/>
            <p:cNvSpPr txBox="1">
              <a:spLocks noChangeArrowheads="1"/>
            </p:cNvSpPr>
            <p:nvPr/>
          </p:nvSpPr>
          <p:spPr bwMode="auto">
            <a:xfrm>
              <a:off x="4559" y="1480"/>
              <a:ext cx="409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</a:t>
              </a:r>
            </a:p>
          </p:txBody>
        </p:sp>
        <p:sp>
          <p:nvSpPr>
            <p:cNvPr id="82974" name="文本框 70667"/>
            <p:cNvSpPr txBox="1">
              <a:spLocks noChangeArrowheads="1"/>
            </p:cNvSpPr>
            <p:nvPr/>
          </p:nvSpPr>
          <p:spPr bwMode="auto">
            <a:xfrm>
              <a:off x="5034" y="681"/>
              <a:ext cx="340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</a:t>
              </a:r>
            </a:p>
          </p:txBody>
        </p:sp>
      </p:grpSp>
      <p:sp>
        <p:nvSpPr>
          <p:cNvPr id="70675" name="文本框 70674"/>
          <p:cNvSpPr txBox="1">
            <a:spLocks noChangeArrowheads="1"/>
          </p:cNvSpPr>
          <p:nvPr/>
        </p:nvSpPr>
        <p:spPr bwMode="auto">
          <a:xfrm>
            <a:off x="517225" y="3662985"/>
            <a:ext cx="296908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分析：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我们先来看边</a:t>
            </a:r>
          </a:p>
        </p:txBody>
      </p:sp>
      <p:sp>
        <p:nvSpPr>
          <p:cNvPr id="82950" name="文本框 70675"/>
          <p:cNvSpPr txBox="1">
            <a:spLocks noChangeArrowheads="1"/>
          </p:cNvSpPr>
          <p:nvPr/>
        </p:nvSpPr>
        <p:spPr bwMode="auto">
          <a:xfrm>
            <a:off x="2098676" y="3731384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2951" name="文本框 70678"/>
          <p:cNvSpPr txBox="1">
            <a:spLocks noChangeArrowheads="1"/>
          </p:cNvSpPr>
          <p:nvPr/>
        </p:nvSpPr>
        <p:spPr bwMode="auto">
          <a:xfrm>
            <a:off x="2782889" y="4507672"/>
            <a:ext cx="1841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2952" name="文本框 70679"/>
          <p:cNvSpPr txBox="1">
            <a:spLocks noChangeArrowheads="1"/>
          </p:cNvSpPr>
          <p:nvPr/>
        </p:nvSpPr>
        <p:spPr bwMode="auto">
          <a:xfrm>
            <a:off x="2674939" y="430764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2953" name="直接连接符 70685"/>
          <p:cNvSpPr>
            <a:spLocks noChangeShapeType="1"/>
          </p:cNvSpPr>
          <p:nvPr/>
        </p:nvSpPr>
        <p:spPr bwMode="auto">
          <a:xfrm>
            <a:off x="8696326" y="1731553"/>
            <a:ext cx="2051050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2954" name="直接连接符 70686"/>
          <p:cNvSpPr>
            <a:spLocks noChangeShapeType="1"/>
          </p:cNvSpPr>
          <p:nvPr/>
        </p:nvSpPr>
        <p:spPr bwMode="auto">
          <a:xfrm>
            <a:off x="8048627" y="2884078"/>
            <a:ext cx="20161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2955" name="直接连接符 70687"/>
          <p:cNvSpPr>
            <a:spLocks noChangeShapeType="1"/>
          </p:cNvSpPr>
          <p:nvPr/>
        </p:nvSpPr>
        <p:spPr bwMode="auto">
          <a:xfrm flipH="1">
            <a:off x="8048626" y="1722028"/>
            <a:ext cx="647700" cy="1150938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2956" name="直接连接符 70688"/>
          <p:cNvSpPr>
            <a:spLocks noChangeShapeType="1"/>
          </p:cNvSpPr>
          <p:nvPr/>
        </p:nvSpPr>
        <p:spPr bwMode="auto">
          <a:xfrm flipH="1">
            <a:off x="10063163" y="1731554"/>
            <a:ext cx="649288" cy="116681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708" name="直接连接符 70707"/>
          <p:cNvSpPr>
            <a:spLocks noChangeShapeType="1"/>
          </p:cNvSpPr>
          <p:nvPr/>
        </p:nvSpPr>
        <p:spPr bwMode="auto">
          <a:xfrm flipH="1" flipV="1">
            <a:off x="8732838" y="1782353"/>
            <a:ext cx="1295400" cy="107950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64" name="Text Box 26"/>
          <p:cNvSpPr>
            <a:spLocks noChangeArrowheads="1"/>
          </p:cNvSpPr>
          <p:nvPr/>
        </p:nvSpPr>
        <p:spPr bwMode="auto">
          <a:xfrm>
            <a:off x="2282827" y="5396671"/>
            <a:ext cx="7426325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Wingdings" panose="05000000000000000000" pitchFamily="2" charset="2"/>
              </a:rPr>
              <a:t>②利用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Wingdings" panose="05000000000000000000" pitchFamily="2" charset="2"/>
              </a:rPr>
              <a:t>三角形全等</a:t>
            </a:r>
          </a:p>
        </p:txBody>
      </p:sp>
      <p:sp>
        <p:nvSpPr>
          <p:cNvPr id="2168" name="Text Box 30"/>
          <p:cNvSpPr>
            <a:spLocks noChangeArrowheads="1"/>
          </p:cNvSpPr>
          <p:nvPr/>
        </p:nvSpPr>
        <p:spPr bwMode="auto">
          <a:xfrm>
            <a:off x="3979071" y="3712618"/>
            <a:ext cx="5338763" cy="769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要证明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  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</a:p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</a:t>
            </a:r>
            <a:endParaRPr lang="en-US" altLang="zh-CN" sz="2400" b="1">
              <a:solidFill>
                <a:srgbClr val="0000FF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69" name="Text Box 31"/>
          <p:cNvSpPr>
            <a:spLocks noChangeArrowheads="1"/>
          </p:cNvSpPr>
          <p:nvPr/>
        </p:nvSpPr>
        <p:spPr bwMode="auto">
          <a:xfrm>
            <a:off x="1393826" y="4331459"/>
            <a:ext cx="84407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到目前为止，我们有哪些方法可以证明两条线段相等？</a:t>
            </a:r>
          </a:p>
        </p:txBody>
      </p:sp>
      <p:sp>
        <p:nvSpPr>
          <p:cNvPr id="2163" name="Text Box 25"/>
          <p:cNvSpPr>
            <a:spLocks noChangeArrowheads="1"/>
          </p:cNvSpPr>
          <p:nvPr/>
        </p:nvSpPr>
        <p:spPr bwMode="auto">
          <a:xfrm>
            <a:off x="2282827" y="4874385"/>
            <a:ext cx="35591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 smtClean="0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Wingdings" panose="05000000000000000000" pitchFamily="2" charset="2"/>
              </a:rPr>
              <a:t>①等角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Wingdings" panose="05000000000000000000" pitchFamily="2" charset="2"/>
              </a:rPr>
              <a:t>对等边</a:t>
            </a:r>
          </a:p>
        </p:txBody>
      </p:sp>
      <p:sp>
        <p:nvSpPr>
          <p:cNvPr id="3" name="Text Box 26"/>
          <p:cNvSpPr>
            <a:spLocks noChangeArrowheads="1"/>
          </p:cNvSpPr>
          <p:nvPr/>
        </p:nvSpPr>
        <p:spPr bwMode="auto">
          <a:xfrm>
            <a:off x="2078040" y="5977243"/>
            <a:ext cx="7426325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图中没有现成的三角形，该怎么办？</a:t>
            </a:r>
          </a:p>
        </p:txBody>
      </p:sp>
      <p:sp>
        <p:nvSpPr>
          <p:cNvPr id="4" name="Text Box 26"/>
          <p:cNvSpPr>
            <a:spLocks noChangeArrowheads="1"/>
          </p:cNvSpPr>
          <p:nvPr/>
        </p:nvSpPr>
        <p:spPr bwMode="auto">
          <a:xfrm>
            <a:off x="2078040" y="6455742"/>
            <a:ext cx="7426325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添加辅助线构造三角形</a:t>
            </a:r>
          </a:p>
        </p:txBody>
      </p:sp>
      <p:cxnSp>
        <p:nvCxnSpPr>
          <p:cNvPr id="5" name="直接连接符 4"/>
          <p:cNvCxnSpPr/>
          <p:nvPr/>
        </p:nvCxnSpPr>
        <p:spPr>
          <a:xfrm flipV="1">
            <a:off x="1913733" y="5865777"/>
            <a:ext cx="4234657" cy="873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66" name="文本框 12306"/>
          <p:cNvSpPr txBox="1">
            <a:spLocks noChangeArrowheads="1"/>
          </p:cNvSpPr>
          <p:nvPr/>
        </p:nvSpPr>
        <p:spPr bwMode="auto">
          <a:xfrm>
            <a:off x="2191041" y="1229484"/>
            <a:ext cx="66246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对边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相等，对角相等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  <a:endParaRPr lang="zh-CN" altLang="en-US" sz="2400" b="1" u="sng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74779" name="文本框 4"/>
          <p:cNvSpPr txBox="1">
            <a:spLocks noChangeArrowheads="1"/>
          </p:cNvSpPr>
          <p:nvPr/>
        </p:nvSpPr>
        <p:spPr bwMode="auto">
          <a:xfrm>
            <a:off x="1219202" y="1227896"/>
            <a:ext cx="13890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证明：</a:t>
            </a:r>
          </a:p>
        </p:txBody>
      </p:sp>
      <p:sp>
        <p:nvSpPr>
          <p:cNvPr id="30" name="直接连接符 29"/>
          <p:cNvSpPr>
            <a:spLocks noChangeShapeType="1"/>
          </p:cNvSpPr>
          <p:nvPr/>
        </p:nvSpPr>
        <p:spPr bwMode="auto">
          <a:xfrm flipH="1">
            <a:off x="8078789" y="1783941"/>
            <a:ext cx="2500313" cy="1071562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5" name="组合 34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824465" y="321591"/>
            <a:ext cx="1783800" cy="641442"/>
            <a:chOff x="4526" y="13747"/>
            <a:chExt cx="2851" cy="810"/>
          </a:xfrm>
        </p:grpSpPr>
        <p:sp>
          <p:nvSpPr>
            <p:cNvPr id="36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7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验证猜想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1410253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70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70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9154" grpId="0"/>
      <p:bldP spid="70708" grpId="0"/>
      <p:bldP spid="2164" grpId="0"/>
      <p:bldP spid="2168" grpId="0"/>
      <p:bldP spid="2169" grpId="0"/>
      <p:bldP spid="2163" grpId="0"/>
      <p:bldP spid="3" grpId="0"/>
      <p:bldP spid="4" grpId="0"/>
      <p:bldP spid="30" grpId="0"/>
      <p:bldP spid="30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文本框 70660"/>
          <p:cNvSpPr txBox="1">
            <a:spLocks noChangeArrowheads="1"/>
          </p:cNvSpPr>
          <p:nvPr/>
        </p:nvSpPr>
        <p:spPr bwMode="auto">
          <a:xfrm>
            <a:off x="913840" y="1164273"/>
            <a:ext cx="49815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chemeClr val="accent2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已知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：如图，在      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</a:t>
            </a:r>
          </a:p>
          <a:p>
            <a:pPr eaLnBrk="1" hangingPunct="1"/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求证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：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AB=CD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BC=DA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</a:p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BAD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=∠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DCB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=∠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en-US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3971" name="平行四边形 70661"/>
          <p:cNvSpPr>
            <a:spLocks noChangeArrowheads="1"/>
          </p:cNvSpPr>
          <p:nvPr/>
        </p:nvSpPr>
        <p:spPr bwMode="auto">
          <a:xfrm>
            <a:off x="3321502" y="1314067"/>
            <a:ext cx="342900" cy="163513"/>
          </a:xfrm>
          <a:prstGeom prst="parallelogram">
            <a:avLst>
              <a:gd name="adj" fmla="val 41728"/>
            </a:avLst>
          </a:prstGeom>
          <a:noFill/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83972" name="组合 70668"/>
          <p:cNvGrpSpPr/>
          <p:nvPr/>
        </p:nvGrpSpPr>
        <p:grpSpPr>
          <a:xfrm>
            <a:off x="7131640" y="1119836"/>
            <a:ext cx="3495675" cy="1766888"/>
            <a:chOff x="3105" y="663"/>
            <a:chExt cx="2202" cy="1113"/>
          </a:xfrm>
        </p:grpSpPr>
        <p:sp>
          <p:nvSpPr>
            <p:cNvPr id="84013" name="平行四边形 70663"/>
            <p:cNvSpPr>
              <a:spLocks noChangeArrowheads="1"/>
            </p:cNvSpPr>
            <p:nvPr/>
          </p:nvSpPr>
          <p:spPr bwMode="auto">
            <a:xfrm>
              <a:off x="3334" y="845"/>
              <a:ext cx="1678" cy="726"/>
            </a:xfrm>
            <a:prstGeom prst="parallelogram">
              <a:avLst>
                <a:gd name="adj" fmla="val 57782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4014" name="文本框 70664"/>
            <p:cNvSpPr txBox="1">
              <a:spLocks noChangeArrowheads="1"/>
            </p:cNvSpPr>
            <p:nvPr/>
          </p:nvSpPr>
          <p:spPr bwMode="auto">
            <a:xfrm>
              <a:off x="3465" y="675"/>
              <a:ext cx="31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A</a:t>
              </a:r>
            </a:p>
          </p:txBody>
        </p:sp>
        <p:sp>
          <p:nvSpPr>
            <p:cNvPr id="84015" name="文本框 70665"/>
            <p:cNvSpPr txBox="1">
              <a:spLocks noChangeArrowheads="1"/>
            </p:cNvSpPr>
            <p:nvPr/>
          </p:nvSpPr>
          <p:spPr bwMode="auto">
            <a:xfrm>
              <a:off x="3105" y="1485"/>
              <a:ext cx="227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B</a:t>
              </a:r>
            </a:p>
          </p:txBody>
        </p:sp>
        <p:sp>
          <p:nvSpPr>
            <p:cNvPr id="84016" name="文本框 70666"/>
            <p:cNvSpPr txBox="1">
              <a:spLocks noChangeArrowheads="1"/>
            </p:cNvSpPr>
            <p:nvPr/>
          </p:nvSpPr>
          <p:spPr bwMode="auto">
            <a:xfrm>
              <a:off x="4559" y="1480"/>
              <a:ext cx="409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C</a:t>
              </a:r>
            </a:p>
          </p:txBody>
        </p:sp>
        <p:sp>
          <p:nvSpPr>
            <p:cNvPr id="84017" name="文本框 70667"/>
            <p:cNvSpPr txBox="1">
              <a:spLocks noChangeArrowheads="1"/>
            </p:cNvSpPr>
            <p:nvPr/>
          </p:nvSpPr>
          <p:spPr bwMode="auto">
            <a:xfrm>
              <a:off x="4967" y="663"/>
              <a:ext cx="340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 i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D</a:t>
              </a:r>
            </a:p>
          </p:txBody>
        </p:sp>
      </p:grpSp>
      <p:sp>
        <p:nvSpPr>
          <p:cNvPr id="70673" name="直接连接符 70672"/>
          <p:cNvSpPr>
            <a:spLocks noChangeShapeType="1"/>
          </p:cNvSpPr>
          <p:nvPr/>
        </p:nvSpPr>
        <p:spPr bwMode="auto">
          <a:xfrm>
            <a:off x="8142876" y="1408761"/>
            <a:ext cx="1366838" cy="1152525"/>
          </a:xfrm>
          <a:prstGeom prst="line">
            <a:avLst/>
          </a:prstGeom>
          <a:noFill/>
          <a:ln w="57150">
            <a:solidFill>
              <a:srgbClr val="FF000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75" name="文本框 70674"/>
          <p:cNvSpPr txBox="1">
            <a:spLocks noChangeArrowheads="1"/>
          </p:cNvSpPr>
          <p:nvPr/>
        </p:nvSpPr>
        <p:spPr bwMode="auto">
          <a:xfrm>
            <a:off x="1058770" y="2404864"/>
            <a:ext cx="2571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证明：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连接</a:t>
            </a:r>
          </a:p>
        </p:txBody>
      </p:sp>
      <p:sp>
        <p:nvSpPr>
          <p:cNvPr id="83975" name="文本框 70675"/>
          <p:cNvSpPr txBox="1">
            <a:spLocks noChangeArrowheads="1"/>
          </p:cNvSpPr>
          <p:nvPr/>
        </p:nvSpPr>
        <p:spPr bwMode="auto">
          <a:xfrm>
            <a:off x="1808396" y="3143228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3976" name="文本框 70678"/>
          <p:cNvSpPr txBox="1">
            <a:spLocks noChangeArrowheads="1"/>
          </p:cNvSpPr>
          <p:nvPr/>
        </p:nvSpPr>
        <p:spPr bwMode="auto">
          <a:xfrm>
            <a:off x="2492609" y="3919516"/>
            <a:ext cx="1841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3977" name="文本框 70679"/>
          <p:cNvSpPr txBox="1">
            <a:spLocks noChangeArrowheads="1"/>
          </p:cNvSpPr>
          <p:nvPr/>
        </p:nvSpPr>
        <p:spPr bwMode="auto">
          <a:xfrm>
            <a:off x="2384659" y="3719491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0686" name="直接连接符 70685"/>
          <p:cNvSpPr>
            <a:spLocks noChangeShapeType="1"/>
          </p:cNvSpPr>
          <p:nvPr/>
        </p:nvSpPr>
        <p:spPr bwMode="auto">
          <a:xfrm>
            <a:off x="8142877" y="1408760"/>
            <a:ext cx="20161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87" name="直接连接符 70686"/>
          <p:cNvSpPr>
            <a:spLocks noChangeShapeType="1"/>
          </p:cNvSpPr>
          <p:nvPr/>
        </p:nvSpPr>
        <p:spPr bwMode="auto">
          <a:xfrm>
            <a:off x="7495177" y="2559697"/>
            <a:ext cx="20161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88" name="直接连接符 70687"/>
          <p:cNvSpPr>
            <a:spLocks noChangeShapeType="1"/>
          </p:cNvSpPr>
          <p:nvPr/>
        </p:nvSpPr>
        <p:spPr bwMode="auto">
          <a:xfrm flipH="1">
            <a:off x="7495176" y="1408761"/>
            <a:ext cx="647700" cy="1150937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89" name="直接连接符 70688"/>
          <p:cNvSpPr>
            <a:spLocks noChangeShapeType="1"/>
          </p:cNvSpPr>
          <p:nvPr/>
        </p:nvSpPr>
        <p:spPr bwMode="auto">
          <a:xfrm flipH="1">
            <a:off x="9509715" y="1410347"/>
            <a:ext cx="649287" cy="1157288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组合 70702"/>
          <p:cNvGrpSpPr/>
          <p:nvPr/>
        </p:nvGrpSpPr>
        <p:grpSpPr>
          <a:xfrm>
            <a:off x="8501658" y="1408760"/>
            <a:ext cx="482601" cy="533400"/>
            <a:chOff x="3968" y="845"/>
            <a:chExt cx="304" cy="336"/>
          </a:xfrm>
        </p:grpSpPr>
        <p:sp>
          <p:nvSpPr>
            <p:cNvPr id="84011" name="任意多边形 70693"/>
            <p:cNvSpPr>
              <a:spLocks noChangeArrowheads="1"/>
            </p:cNvSpPr>
            <p:nvPr/>
          </p:nvSpPr>
          <p:spPr bwMode="auto">
            <a:xfrm>
              <a:off x="3968" y="845"/>
              <a:ext cx="46" cy="226"/>
            </a:xfrm>
            <a:custGeom>
              <a:gdLst>
                <a:gd name="T0" fmla="*/ 0 w 21348"/>
                <a:gd name="T1" fmla="*/ 0 h 20411"/>
                <a:gd name="T2" fmla="*/ 0 w 21348"/>
                <a:gd name="T3" fmla="*/ 0 h 20411"/>
                <a:gd name="T4" fmla="*/ 0 w 21348"/>
                <a:gd name="T5" fmla="*/ 0 h 20411"/>
                <a:gd name="T6" fmla="*/ 0 w 21348"/>
                <a:gd name="T7" fmla="*/ 0 h 20411"/>
                <a:gd name="T8" fmla="*/ 0 w 21348"/>
                <a:gd name="T9" fmla="*/ 0 h 204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348"/>
                <a:gd name="T16" fmla="*/ 0 h 20411"/>
                <a:gd name="T17" fmla="*/ 21348 w 21348"/>
                <a:gd name="T18" fmla="*/ 20411 h 2041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348" h="20411" fill="none">
                  <a:moveTo>
                    <a:pt x="7068" y="0"/>
                  </a:moveTo>
                  <a:cubicBezTo>
                    <a:pt x="14530" y="2580"/>
                    <a:pt x="20130" y="9130"/>
                    <a:pt x="21350" y="17114"/>
                  </a:cubicBezTo>
                </a:path>
                <a:path w="21348" h="20411" stroke="0">
                  <a:moveTo>
                    <a:pt x="7068" y="0"/>
                  </a:moveTo>
                  <a:cubicBezTo>
                    <a:pt x="14530" y="2580"/>
                    <a:pt x="20130" y="9130"/>
                    <a:pt x="21350" y="17114"/>
                  </a:cubicBezTo>
                  <a:lnTo>
                    <a:pt x="0" y="20411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4012" name="文本框 70698"/>
            <p:cNvSpPr txBox="1">
              <a:spLocks noChangeArrowheads="1"/>
            </p:cNvSpPr>
            <p:nvPr/>
          </p:nvSpPr>
          <p:spPr bwMode="auto">
            <a:xfrm>
              <a:off x="4059" y="890"/>
              <a:ext cx="213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1</a:t>
              </a:r>
            </a:p>
          </p:txBody>
        </p:sp>
      </p:grpSp>
      <p:grpSp>
        <p:nvGrpSpPr>
          <p:cNvPr id="4" name="组合 70703"/>
          <p:cNvGrpSpPr/>
          <p:nvPr/>
        </p:nvGrpSpPr>
        <p:grpSpPr>
          <a:xfrm>
            <a:off x="8774701" y="2210448"/>
            <a:ext cx="573088" cy="460473"/>
            <a:chOff x="4168" y="1344"/>
            <a:chExt cx="254" cy="183"/>
          </a:xfrm>
        </p:grpSpPr>
        <p:sp>
          <p:nvSpPr>
            <p:cNvPr id="84009" name="任意多边形 70692"/>
            <p:cNvSpPr>
              <a:spLocks noChangeArrowheads="1"/>
            </p:cNvSpPr>
            <p:nvPr/>
          </p:nvSpPr>
          <p:spPr bwMode="auto">
            <a:xfrm flipH="1">
              <a:off x="4359" y="1389"/>
              <a:ext cx="63" cy="101"/>
            </a:xfrm>
            <a:custGeom>
              <a:gdLst>
                <a:gd name="T0" fmla="*/ 0 w 21348"/>
                <a:gd name="T1" fmla="*/ 0 h 20431"/>
                <a:gd name="T2" fmla="*/ 0 w 21348"/>
                <a:gd name="T3" fmla="*/ 0 h 20431"/>
                <a:gd name="T4" fmla="*/ 0 w 21348"/>
                <a:gd name="T5" fmla="*/ 0 h 20431"/>
                <a:gd name="T6" fmla="*/ 0 w 21348"/>
                <a:gd name="T7" fmla="*/ 0 h 20431"/>
                <a:gd name="T8" fmla="*/ 0 w 21348"/>
                <a:gd name="T9" fmla="*/ 0 h 2043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348"/>
                <a:gd name="T16" fmla="*/ 0 h 20431"/>
                <a:gd name="T17" fmla="*/ 21348 w 21348"/>
                <a:gd name="T18" fmla="*/ 20431 h 2043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348" h="20431" fill="none">
                  <a:moveTo>
                    <a:pt x="7009" y="0"/>
                  </a:moveTo>
                  <a:cubicBezTo>
                    <a:pt x="14501" y="2566"/>
                    <a:pt x="20127" y="9129"/>
                    <a:pt x="21350" y="17134"/>
                  </a:cubicBezTo>
                </a:path>
                <a:path w="21348" h="20431" stroke="0">
                  <a:moveTo>
                    <a:pt x="7009" y="0"/>
                  </a:moveTo>
                  <a:cubicBezTo>
                    <a:pt x="14501" y="2566"/>
                    <a:pt x="20127" y="9129"/>
                    <a:pt x="21350" y="17134"/>
                  </a:cubicBezTo>
                  <a:lnTo>
                    <a:pt x="0" y="20431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4010" name="文本框 70699"/>
            <p:cNvSpPr txBox="1">
              <a:spLocks noChangeArrowheads="1"/>
            </p:cNvSpPr>
            <p:nvPr/>
          </p:nvSpPr>
          <p:spPr bwMode="auto">
            <a:xfrm>
              <a:off x="4168" y="1344"/>
              <a:ext cx="190" cy="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2</a:t>
              </a:r>
            </a:p>
          </p:txBody>
        </p:sp>
      </p:grpSp>
      <p:grpSp>
        <p:nvGrpSpPr>
          <p:cNvPr id="5" name="组合 70705"/>
          <p:cNvGrpSpPr/>
          <p:nvPr/>
        </p:nvGrpSpPr>
        <p:grpSpPr>
          <a:xfrm>
            <a:off x="7703138" y="1353197"/>
            <a:ext cx="803478" cy="725081"/>
            <a:chOff x="3424" y="890"/>
            <a:chExt cx="550" cy="375"/>
          </a:xfrm>
        </p:grpSpPr>
        <p:sp>
          <p:nvSpPr>
            <p:cNvPr id="84007" name="任意多边形 70696"/>
            <p:cNvSpPr>
              <a:spLocks noChangeArrowheads="1"/>
            </p:cNvSpPr>
            <p:nvPr/>
          </p:nvSpPr>
          <p:spPr bwMode="auto">
            <a:xfrm rot="10764394" flipH="1">
              <a:off x="3424" y="890"/>
              <a:ext cx="372" cy="168"/>
            </a:xfrm>
            <a:custGeom>
              <a:gdLst>
                <a:gd name="T0" fmla="*/ 0 w 19475"/>
                <a:gd name="T1" fmla="*/ 0 h 18906"/>
                <a:gd name="T2" fmla="*/ 0 w 19475"/>
                <a:gd name="T3" fmla="*/ 0 h 18906"/>
                <a:gd name="T4" fmla="*/ 0 w 19475"/>
                <a:gd name="T5" fmla="*/ 0 h 18906"/>
                <a:gd name="T6" fmla="*/ 0 w 19475"/>
                <a:gd name="T7" fmla="*/ 0 h 18906"/>
                <a:gd name="T8" fmla="*/ 0 w 19475"/>
                <a:gd name="T9" fmla="*/ 0 h 1890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475"/>
                <a:gd name="T16" fmla="*/ 0 h 18906"/>
                <a:gd name="T17" fmla="*/ 19475 w 19475"/>
                <a:gd name="T18" fmla="*/ 18906 h 1890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475" h="18906" fill="none">
                  <a:moveTo>
                    <a:pt x="10446" y="0"/>
                  </a:moveTo>
                  <a:cubicBezTo>
                    <a:pt x="14363" y="2165"/>
                    <a:pt x="17532" y="5512"/>
                    <a:pt x="19477" y="9556"/>
                  </a:cubicBezTo>
                </a:path>
                <a:path w="19475" h="18906" stroke="0">
                  <a:moveTo>
                    <a:pt x="10446" y="0"/>
                  </a:moveTo>
                  <a:cubicBezTo>
                    <a:pt x="14363" y="2165"/>
                    <a:pt x="17532" y="5512"/>
                    <a:pt x="19477" y="9556"/>
                  </a:cubicBezTo>
                  <a:lnTo>
                    <a:pt x="0" y="18906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4008" name="文本框 70700"/>
            <p:cNvSpPr txBox="1">
              <a:spLocks noChangeArrowheads="1"/>
            </p:cNvSpPr>
            <p:nvPr/>
          </p:nvSpPr>
          <p:spPr bwMode="auto">
            <a:xfrm>
              <a:off x="3742" y="1026"/>
              <a:ext cx="232" cy="2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3</a:t>
              </a:r>
            </a:p>
          </p:txBody>
        </p:sp>
      </p:grpSp>
      <p:grpSp>
        <p:nvGrpSpPr>
          <p:cNvPr id="6" name="组合 70704"/>
          <p:cNvGrpSpPr/>
          <p:nvPr/>
        </p:nvGrpSpPr>
        <p:grpSpPr>
          <a:xfrm rot="-544123">
            <a:off x="9298185" y="1809267"/>
            <a:ext cx="576262" cy="593424"/>
            <a:chOff x="4468" y="1103"/>
            <a:chExt cx="317" cy="331"/>
          </a:xfrm>
        </p:grpSpPr>
        <p:sp>
          <p:nvSpPr>
            <p:cNvPr id="84005" name="任意多边形 70694"/>
            <p:cNvSpPr>
              <a:spLocks noChangeArrowheads="1"/>
            </p:cNvSpPr>
            <p:nvPr/>
          </p:nvSpPr>
          <p:spPr bwMode="auto">
            <a:xfrm flipH="1">
              <a:off x="4468" y="1389"/>
              <a:ext cx="317" cy="45"/>
            </a:xfrm>
            <a:custGeom>
              <a:gdLst>
                <a:gd name="T0" fmla="*/ 0 w 21348"/>
                <a:gd name="T1" fmla="*/ 0 h 19610"/>
                <a:gd name="T2" fmla="*/ 0 w 21348"/>
                <a:gd name="T3" fmla="*/ 0 h 19610"/>
                <a:gd name="T4" fmla="*/ 0 w 21348"/>
                <a:gd name="T5" fmla="*/ 0 h 19610"/>
                <a:gd name="T6" fmla="*/ 0 w 21348"/>
                <a:gd name="T7" fmla="*/ 0 h 19610"/>
                <a:gd name="T8" fmla="*/ 0 w 21348"/>
                <a:gd name="T9" fmla="*/ 0 h 1961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348"/>
                <a:gd name="T16" fmla="*/ 0 h 19610"/>
                <a:gd name="T17" fmla="*/ 21348 w 21348"/>
                <a:gd name="T18" fmla="*/ 19610 h 1961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348" h="19610" fill="none">
                  <a:moveTo>
                    <a:pt x="9056" y="0"/>
                  </a:moveTo>
                  <a:cubicBezTo>
                    <a:pt x="15512" y="2983"/>
                    <a:pt x="20241" y="9056"/>
                    <a:pt x="21350" y="16313"/>
                  </a:cubicBezTo>
                </a:path>
                <a:path w="21348" h="19610" stroke="0">
                  <a:moveTo>
                    <a:pt x="9056" y="0"/>
                  </a:moveTo>
                  <a:cubicBezTo>
                    <a:pt x="15512" y="2983"/>
                    <a:pt x="20241" y="9056"/>
                    <a:pt x="21350" y="16313"/>
                  </a:cubicBezTo>
                  <a:lnTo>
                    <a:pt x="0" y="1961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84006" name="文本框 70701"/>
            <p:cNvSpPr txBox="1">
              <a:spLocks noChangeArrowheads="1"/>
            </p:cNvSpPr>
            <p:nvPr/>
          </p:nvSpPr>
          <p:spPr bwMode="auto">
            <a:xfrm>
              <a:off x="4468" y="1103"/>
              <a:ext cx="196" cy="2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400" b="1"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rPr>
                <a:t>4</a:t>
              </a:r>
            </a:p>
          </p:txBody>
        </p:sp>
      </p:grpSp>
      <p:sp>
        <p:nvSpPr>
          <p:cNvPr id="70708" name="直接连接符 70707"/>
          <p:cNvSpPr>
            <a:spLocks noChangeShapeType="1"/>
          </p:cNvSpPr>
          <p:nvPr/>
        </p:nvSpPr>
        <p:spPr bwMode="auto">
          <a:xfrm flipH="1" flipV="1">
            <a:off x="8142876" y="1408760"/>
            <a:ext cx="1295400" cy="1079500"/>
          </a:xfrm>
          <a:prstGeom prst="line">
            <a:avLst/>
          </a:prstGeom>
          <a:noFill/>
          <a:ln w="38100">
            <a:solidFill>
              <a:srgbClr val="0000FF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3989" name="文本框 3"/>
          <p:cNvSpPr txBox="1">
            <a:spLocks noChangeArrowheads="1"/>
          </p:cNvSpPr>
          <p:nvPr/>
        </p:nvSpPr>
        <p:spPr bwMode="auto">
          <a:xfrm>
            <a:off x="2160821" y="627041"/>
            <a:ext cx="68707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 </a:t>
            </a:r>
          </a:p>
        </p:txBody>
      </p:sp>
      <p:sp>
        <p:nvSpPr>
          <p:cNvPr id="2164" name="Text Box 26"/>
          <p:cNvSpPr>
            <a:spLocks noChangeArrowheads="1"/>
          </p:cNvSpPr>
          <p:nvPr/>
        </p:nvSpPr>
        <p:spPr bwMode="auto">
          <a:xfrm>
            <a:off x="1900761" y="2965181"/>
            <a:ext cx="74263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∵四边形</a:t>
            </a:r>
            <a:r>
              <a:rPr lang="zh-CN" altLang="en-US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是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平行四边形，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∴</a:t>
            </a:r>
            <a:r>
              <a:rPr lang="zh-CN" altLang="en-US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∥</a:t>
            </a:r>
            <a:r>
              <a:rPr lang="zh-CN" altLang="en-US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zh-CN" altLang="en-US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∥</a:t>
            </a:r>
            <a:r>
              <a:rPr lang="zh-CN" altLang="en-US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2165" name="Text Box 27"/>
          <p:cNvSpPr>
            <a:spLocks noChangeArrowheads="1"/>
          </p:cNvSpPr>
          <p:nvPr/>
        </p:nvSpPr>
        <p:spPr bwMode="auto">
          <a:xfrm>
            <a:off x="1900761" y="3788618"/>
            <a:ext cx="37909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∴∠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</a:t>
            </a:r>
          </a:p>
        </p:txBody>
      </p:sp>
      <p:sp>
        <p:nvSpPr>
          <p:cNvPr id="2171" name="Text Box 33"/>
          <p:cNvSpPr>
            <a:spLocks noChangeArrowheads="1"/>
          </p:cNvSpPr>
          <p:nvPr/>
        </p:nvSpPr>
        <p:spPr bwMode="auto">
          <a:xfrm>
            <a:off x="1968951" y="4228780"/>
            <a:ext cx="4022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在△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和△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CDA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</a:t>
            </a:r>
          </a:p>
        </p:txBody>
      </p:sp>
      <p:sp>
        <p:nvSpPr>
          <p:cNvPr id="2166" name="Text Box 28"/>
          <p:cNvSpPr>
            <a:spLocks noChangeArrowheads="1"/>
          </p:cNvSpPr>
          <p:nvPr/>
        </p:nvSpPr>
        <p:spPr bwMode="auto">
          <a:xfrm>
            <a:off x="2160822" y="4640241"/>
            <a:ext cx="3351213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</a:p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</a:t>
            </a:r>
          </a:p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∠3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2174" name="AutoShape 36"/>
          <p:cNvSpPr/>
          <p:nvPr/>
        </p:nvSpPr>
        <p:spPr bwMode="auto">
          <a:xfrm>
            <a:off x="2084621" y="4716440"/>
            <a:ext cx="76200" cy="896938"/>
          </a:xfrm>
          <a:prstGeom prst="leftBrace">
            <a:avLst>
              <a:gd name="adj1" fmla="val 144302"/>
              <a:gd name="adj2" fmla="val 50000"/>
            </a:avLst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400" b="1">
              <a:solidFill>
                <a:schemeClr val="hlin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67" name="Text Box 29"/>
          <p:cNvSpPr/>
          <p:nvPr/>
        </p:nvSpPr>
        <p:spPr>
          <a:xfrm>
            <a:off x="1885392" y="5664476"/>
            <a:ext cx="4795837" cy="461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∴ △</a:t>
            </a:r>
            <a:r>
              <a:rPr lang="en-US" altLang="zh-CN" sz="2400" b="1" i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ABC</a:t>
            </a:r>
            <a:r>
              <a:rPr lang="zh-CN" altLang="zh-CN" sz="24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≌</a:t>
            </a:r>
            <a:r>
              <a:rPr lang="en-US" altLang="zh-CN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△</a:t>
            </a:r>
            <a:r>
              <a:rPr lang="en-US" altLang="zh-CN" sz="2400" b="1" i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CDA</a:t>
            </a:r>
            <a:r>
              <a:rPr lang="en-US" altLang="zh-CN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en-US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ASA</a:t>
            </a:r>
            <a:r>
              <a:rPr lang="zh-CN" altLang="en-US" sz="2400" b="1" noProof="1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2168" name="Text Box 30"/>
          <p:cNvSpPr>
            <a:spLocks noChangeArrowheads="1"/>
          </p:cNvSpPr>
          <p:nvPr/>
        </p:nvSpPr>
        <p:spPr bwMode="auto">
          <a:xfrm>
            <a:off x="1885392" y="6110514"/>
            <a:ext cx="5338763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∴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</a:p>
          <a:p>
            <a:pPr eaLnBrk="1" hangingPunct="1">
              <a:lnSpc>
                <a:spcPct val="90000"/>
              </a:lnSpc>
              <a:spcBef>
                <a:spcPts val="5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</a:p>
        </p:txBody>
      </p:sp>
      <p:sp>
        <p:nvSpPr>
          <p:cNvPr id="2169" name="Text Box 31"/>
          <p:cNvSpPr>
            <a:spLocks noChangeArrowheads="1"/>
          </p:cNvSpPr>
          <p:nvPr/>
        </p:nvSpPr>
        <p:spPr bwMode="auto">
          <a:xfrm>
            <a:off x="6632720" y="5294291"/>
            <a:ext cx="40227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又∵∠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</a:t>
            </a:r>
          </a:p>
        </p:txBody>
      </p:sp>
      <p:sp>
        <p:nvSpPr>
          <p:cNvPr id="2170" name="Text Box 32"/>
          <p:cNvSpPr>
            <a:spLocks noChangeArrowheads="1"/>
          </p:cNvSpPr>
          <p:nvPr/>
        </p:nvSpPr>
        <p:spPr bwMode="auto">
          <a:xfrm>
            <a:off x="6942282" y="5751491"/>
            <a:ext cx="35591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∴∠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＋∠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＋∠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</a:t>
            </a:r>
          </a:p>
        </p:txBody>
      </p:sp>
      <p:sp>
        <p:nvSpPr>
          <p:cNvPr id="2163" name="Text Box 25"/>
          <p:cNvSpPr>
            <a:spLocks noChangeArrowheads="1"/>
          </p:cNvSpPr>
          <p:nvPr/>
        </p:nvSpPr>
        <p:spPr bwMode="auto">
          <a:xfrm>
            <a:off x="6864495" y="6267429"/>
            <a:ext cx="35591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即∠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BAD</a:t>
            </a:r>
            <a:r>
              <a:rPr lang="zh-CN" altLang="en-US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400" b="1" i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DCB</a:t>
            </a:r>
            <a:r>
              <a:rPr lang="en-US" altLang="zh-CN" sz="24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682288" y="2405105"/>
            <a:ext cx="857256" cy="461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i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AC</a:t>
            </a:r>
            <a:r>
              <a:rPr lang="en-US" altLang="zh-CN" sz="2400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6" name="文本框 4"/>
          <p:cNvSpPr txBox="1">
            <a:spLocks noChangeArrowheads="1"/>
          </p:cNvSpPr>
          <p:nvPr/>
        </p:nvSpPr>
        <p:spPr bwMode="auto">
          <a:xfrm>
            <a:off x="1103547" y="612753"/>
            <a:ext cx="13890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证明：</a:t>
            </a:r>
          </a:p>
        </p:txBody>
      </p:sp>
      <p:sp>
        <p:nvSpPr>
          <p:cNvPr id="84003" name="文本框 12306"/>
          <p:cNvSpPr txBox="1">
            <a:spLocks noChangeArrowheads="1"/>
          </p:cNvSpPr>
          <p:nvPr/>
        </p:nvSpPr>
        <p:spPr bwMode="auto">
          <a:xfrm>
            <a:off x="2160821" y="597381"/>
            <a:ext cx="66246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对边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相等，对角相等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.</a:t>
            </a:r>
            <a:endParaRPr lang="zh-CN" altLang="en-US" sz="2400" b="1" u="sng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  <p:sp>
        <p:nvSpPr>
          <p:cNvPr id="37" name="文本框 4"/>
          <p:cNvSpPr txBox="1">
            <a:spLocks noChangeArrowheads="1"/>
          </p:cNvSpPr>
          <p:nvPr/>
        </p:nvSpPr>
        <p:spPr bwMode="auto">
          <a:xfrm>
            <a:off x="1073901" y="615357"/>
            <a:ext cx="1010720" cy="461665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性质：</a:t>
            </a:r>
          </a:p>
        </p:txBody>
      </p:sp>
    </p:spTree>
    <p:extLst>
      <p:ext uri="{BB962C8B-B14F-4D97-AF65-F5344CB8AC3E}">
        <p14:creationId xmlns:p14="http://schemas.microsoft.com/office/powerpoint/2010/main" val="1611981735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>
                                            <p:txEl>
                                              <p:charRg st="0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0675">
                                            <p:txEl>
                                              <p:charRg st="0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0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0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0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0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70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2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2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3" grpId="0"/>
      <p:bldP spid="70686" grpId="0"/>
      <p:bldP spid="70687" grpId="0"/>
      <p:bldP spid="70688" grpId="0"/>
      <p:bldP spid="70689" grpId="0"/>
      <p:bldP spid="70708" grpId="0"/>
      <p:bldP spid="2164" grpId="0"/>
      <p:bldP spid="2165" grpId="0"/>
      <p:bldP spid="2171" grpId="0"/>
      <p:bldP spid="2166" grpId="0"/>
      <p:bldP spid="2174" grpId="0"/>
      <p:bldP spid="2174" grpId="1"/>
      <p:bldP spid="2167" grpId="0"/>
      <p:bldP spid="2168" grpId="0"/>
      <p:bldP spid="2169" grpId="0"/>
      <p:bldP spid="2170" grpId="0"/>
      <p:bldP spid="2163" grpId="0"/>
      <p:bldP spid="36" grpId="0"/>
      <p:bldP spid="3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Text Box 5"/>
          <p:cNvSpPr txBox="1">
            <a:spLocks noChangeArrowheads="1"/>
          </p:cNvSpPr>
          <p:nvPr/>
        </p:nvSpPr>
        <p:spPr bwMode="auto">
          <a:xfrm>
            <a:off x="3307557" y="1308338"/>
            <a:ext cx="3276600" cy="527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2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对边</a:t>
            </a:r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6180448" y="1762009"/>
            <a:ext cx="12858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相等</a:t>
            </a:r>
            <a:r>
              <a:rPr lang="en-US" altLang="zh-CN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4996" name="AutoShape 2"/>
          <p:cNvSpPr>
            <a:spLocks noChangeArrowheads="1"/>
          </p:cNvSpPr>
          <p:nvPr/>
        </p:nvSpPr>
        <p:spPr bwMode="auto">
          <a:xfrm>
            <a:off x="3741739" y="2756756"/>
            <a:ext cx="4816475" cy="1789113"/>
          </a:xfrm>
          <a:prstGeom prst="parallelogram">
            <a:avLst>
              <a:gd name="adj" fmla="val 67303"/>
            </a:avLst>
          </a:prstGeom>
          <a:noFill/>
          <a:ln w="222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3011" name="Line 3"/>
          <p:cNvSpPr>
            <a:spLocks noChangeShapeType="1"/>
          </p:cNvSpPr>
          <p:nvPr/>
        </p:nvSpPr>
        <p:spPr bwMode="auto">
          <a:xfrm rot="10800000" flipH="1">
            <a:off x="7340601" y="2758343"/>
            <a:ext cx="1217613" cy="1790700"/>
          </a:xfrm>
          <a:prstGeom prst="line">
            <a:avLst/>
          </a:prstGeom>
          <a:noFill/>
          <a:ln w="38100">
            <a:solidFill>
              <a:srgbClr val="CC006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012" name="Line 4"/>
          <p:cNvSpPr>
            <a:spLocks noChangeShapeType="1"/>
          </p:cNvSpPr>
          <p:nvPr/>
        </p:nvSpPr>
        <p:spPr bwMode="auto">
          <a:xfrm rot="10800000">
            <a:off x="4930775" y="2748818"/>
            <a:ext cx="3657600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4999" name="Text Box 8"/>
          <p:cNvSpPr txBox="1">
            <a:spLocks noChangeArrowheads="1"/>
          </p:cNvSpPr>
          <p:nvPr/>
        </p:nvSpPr>
        <p:spPr bwMode="auto">
          <a:xfrm>
            <a:off x="4387851" y="2556730"/>
            <a:ext cx="900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</a:p>
        </p:txBody>
      </p:sp>
      <p:sp>
        <p:nvSpPr>
          <p:cNvPr id="85000" name="Text Box 9"/>
          <p:cNvSpPr txBox="1">
            <a:spLocks noChangeArrowheads="1"/>
          </p:cNvSpPr>
          <p:nvPr/>
        </p:nvSpPr>
        <p:spPr bwMode="auto">
          <a:xfrm>
            <a:off x="3379788" y="4429980"/>
            <a:ext cx="9001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85001" name="Text Box 10"/>
          <p:cNvSpPr txBox="1">
            <a:spLocks noChangeArrowheads="1"/>
          </p:cNvSpPr>
          <p:nvPr/>
        </p:nvSpPr>
        <p:spPr bwMode="auto">
          <a:xfrm>
            <a:off x="7340601" y="4393469"/>
            <a:ext cx="900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85002" name="Text Box 11"/>
          <p:cNvSpPr txBox="1">
            <a:spLocks noChangeArrowheads="1"/>
          </p:cNvSpPr>
          <p:nvPr/>
        </p:nvSpPr>
        <p:spPr bwMode="auto">
          <a:xfrm>
            <a:off x="8493126" y="2556730"/>
            <a:ext cx="900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</a:p>
        </p:txBody>
      </p:sp>
      <p:sp>
        <p:nvSpPr>
          <p:cNvPr id="43020" name="Line 12"/>
          <p:cNvSpPr>
            <a:spLocks noChangeShapeType="1"/>
          </p:cNvSpPr>
          <p:nvPr/>
        </p:nvSpPr>
        <p:spPr bwMode="auto">
          <a:xfrm rot="10800000">
            <a:off x="3741738" y="4545868"/>
            <a:ext cx="3657600" cy="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021" name="Line 13"/>
          <p:cNvSpPr>
            <a:spLocks noChangeShapeType="1"/>
          </p:cNvSpPr>
          <p:nvPr/>
        </p:nvSpPr>
        <p:spPr bwMode="auto">
          <a:xfrm rot="10800000" flipH="1">
            <a:off x="3768725" y="2748819"/>
            <a:ext cx="1162050" cy="1800225"/>
          </a:xfrm>
          <a:prstGeom prst="line">
            <a:avLst/>
          </a:prstGeom>
          <a:noFill/>
          <a:ln w="38100">
            <a:solidFill>
              <a:srgbClr val="CC006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022" name="PubPieSlice"/>
          <p:cNvSpPr>
            <a:spLocks noEditPoints="1" noChangeArrowheads="1"/>
          </p:cNvSpPr>
          <p:nvPr/>
        </p:nvSpPr>
        <p:spPr bwMode="auto">
          <a:xfrm rot="-1716628">
            <a:off x="3352801" y="3961668"/>
            <a:ext cx="887413" cy="1096962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600"/>
              <a:gd name="T16" fmla="*/ 0 h 21600"/>
              <a:gd name="T17" fmla="*/ 21600 w 21600"/>
              <a:gd name="T18" fmla="*/ 21600 h 216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20705" y="15104"/>
                </a:moveTo>
                <a:cubicBezTo>
                  <a:pt x="21295" y="13746"/>
                  <a:pt x="21600" y="12281"/>
                  <a:pt x="21600" y="10800"/>
                </a:cubicBezTo>
                <a:cubicBezTo>
                  <a:pt x="21600" y="9280"/>
                  <a:pt x="21279" y="7777"/>
                  <a:pt x="20658" y="6389"/>
                </a:cubicBezTo>
                <a:lnTo>
                  <a:pt x="10800" y="10800"/>
                </a:lnTo>
                <a:lnTo>
                  <a:pt x="20705" y="15104"/>
                </a:lnTo>
                <a:close/>
              </a:path>
            </a:pathLst>
          </a:custGeom>
          <a:solidFill>
            <a:srgbClr val="FFFF00">
              <a:alpha val="74117"/>
            </a:srgbClr>
          </a:solidFill>
          <a:ln w="22225">
            <a:solidFill>
              <a:srgbClr val="FFCC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3023" name="PubPieSlice"/>
          <p:cNvSpPr>
            <a:spLocks noEditPoints="1" noChangeArrowheads="1"/>
          </p:cNvSpPr>
          <p:nvPr/>
        </p:nvSpPr>
        <p:spPr bwMode="auto">
          <a:xfrm rot="-1716628" flipH="1" flipV="1">
            <a:off x="8069263" y="2224943"/>
            <a:ext cx="887412" cy="1096962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600"/>
              <a:gd name="T16" fmla="*/ 0 h 21600"/>
              <a:gd name="T17" fmla="*/ 21600 w 21600"/>
              <a:gd name="T18" fmla="*/ 21600 h 216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20705" y="15104"/>
                </a:moveTo>
                <a:cubicBezTo>
                  <a:pt x="21295" y="13746"/>
                  <a:pt x="21600" y="12281"/>
                  <a:pt x="21600" y="10800"/>
                </a:cubicBezTo>
                <a:cubicBezTo>
                  <a:pt x="21600" y="9280"/>
                  <a:pt x="21279" y="7777"/>
                  <a:pt x="20658" y="6389"/>
                </a:cubicBezTo>
                <a:lnTo>
                  <a:pt x="10800" y="10800"/>
                </a:lnTo>
                <a:lnTo>
                  <a:pt x="20705" y="15104"/>
                </a:lnTo>
                <a:close/>
              </a:path>
            </a:pathLst>
          </a:custGeom>
          <a:solidFill>
            <a:srgbClr val="FFFF00">
              <a:alpha val="74117"/>
            </a:srgbClr>
          </a:solidFill>
          <a:ln w="22225">
            <a:solidFill>
              <a:srgbClr val="FFCC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3024" name="PubPieSlice"/>
          <p:cNvSpPr>
            <a:spLocks noEditPoints="1" noChangeArrowheads="1"/>
          </p:cNvSpPr>
          <p:nvPr/>
        </p:nvSpPr>
        <p:spPr bwMode="auto">
          <a:xfrm>
            <a:off x="4603751" y="2440843"/>
            <a:ext cx="684213" cy="647700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600"/>
              <a:gd name="T16" fmla="*/ 0 h 21600"/>
              <a:gd name="T17" fmla="*/ 21600 w 21600"/>
              <a:gd name="T18" fmla="*/ 21600 h 216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4900" y="19846"/>
                </a:moveTo>
                <a:cubicBezTo>
                  <a:pt x="6655" y="20990"/>
                  <a:pt x="8705" y="21600"/>
                  <a:pt x="10800" y="21600"/>
                </a:cubicBezTo>
                <a:cubicBezTo>
                  <a:pt x="16699" y="21599"/>
                  <a:pt x="21508" y="16865"/>
                  <a:pt x="21598" y="10966"/>
                </a:cubicBezTo>
                <a:lnTo>
                  <a:pt x="10800" y="10800"/>
                </a:lnTo>
                <a:lnTo>
                  <a:pt x="4900" y="19846"/>
                </a:lnTo>
                <a:close/>
              </a:path>
            </a:pathLst>
          </a:custGeom>
          <a:solidFill>
            <a:srgbClr val="00FF00">
              <a:alpha val="74117"/>
            </a:srgbClr>
          </a:solidFill>
          <a:ln w="25400">
            <a:solidFill>
              <a:srgbClr val="008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3025" name="PubPieSlice"/>
          <p:cNvSpPr>
            <a:spLocks noEditPoints="1" noChangeArrowheads="1"/>
          </p:cNvSpPr>
          <p:nvPr/>
        </p:nvSpPr>
        <p:spPr bwMode="auto">
          <a:xfrm rot="18080325" flipV="1">
            <a:off x="7023100" y="4188680"/>
            <a:ext cx="654050" cy="647700"/>
          </a:xfrm>
          <a:custGeom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600"/>
              <a:gd name="T16" fmla="*/ 0 h 21600"/>
              <a:gd name="T17" fmla="*/ 21600 w 21600"/>
              <a:gd name="T18" fmla="*/ 21600 h 21600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4900" y="19846"/>
                </a:moveTo>
                <a:cubicBezTo>
                  <a:pt x="6655" y="20990"/>
                  <a:pt x="8705" y="21600"/>
                  <a:pt x="10800" y="21600"/>
                </a:cubicBezTo>
                <a:cubicBezTo>
                  <a:pt x="16699" y="21599"/>
                  <a:pt x="21508" y="16865"/>
                  <a:pt x="21598" y="10966"/>
                </a:cubicBezTo>
                <a:lnTo>
                  <a:pt x="10800" y="10800"/>
                </a:lnTo>
                <a:lnTo>
                  <a:pt x="4900" y="19846"/>
                </a:lnTo>
                <a:close/>
              </a:path>
            </a:pathLst>
          </a:custGeom>
          <a:solidFill>
            <a:srgbClr val="00FF00">
              <a:alpha val="74117"/>
            </a:srgbClr>
          </a:solidFill>
          <a:ln w="25400">
            <a:solidFill>
              <a:srgbClr val="008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85009" name="文本框 45062"/>
          <p:cNvSpPr txBox="1">
            <a:spLocks noChangeArrowheads="1"/>
          </p:cNvSpPr>
          <p:nvPr/>
        </p:nvSpPr>
        <p:spPr bwMode="auto">
          <a:xfrm>
            <a:off x="3582396" y="555360"/>
            <a:ext cx="41402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平行四边形的性质</a:t>
            </a:r>
          </a:p>
        </p:txBody>
      </p:sp>
      <p:sp>
        <p:nvSpPr>
          <p:cNvPr id="2189" name="Rectangle 8"/>
          <p:cNvSpPr>
            <a:spLocks noChangeArrowheads="1"/>
          </p:cNvSpPr>
          <p:nvPr/>
        </p:nvSpPr>
        <p:spPr bwMode="auto">
          <a:xfrm>
            <a:off x="2076451" y="5152293"/>
            <a:ext cx="65119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∵ 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四边形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是平行四边形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</a:t>
            </a:r>
            <a:endParaRPr lang="en-US" altLang="zh-CN" sz="32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90" name="Rectangle 9"/>
          <p:cNvSpPr>
            <a:spLocks noChangeArrowheads="1"/>
          </p:cNvSpPr>
          <p:nvPr/>
        </p:nvSpPr>
        <p:spPr bwMode="auto">
          <a:xfrm>
            <a:off x="2024063" y="5715855"/>
            <a:ext cx="88566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∴ 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BC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∥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AD</a:t>
            </a: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∥</a:t>
            </a:r>
            <a:r>
              <a:rPr lang="en-US" altLang="zh-CN" sz="28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BC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．</a:t>
            </a:r>
            <a:endParaRPr lang="zh-CN" altLang="en-US" sz="3200" b="1">
              <a:solidFill>
                <a:srgbClr val="0033CC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192" name="TextBox 2"/>
          <p:cNvSpPr>
            <a:spLocks noChangeArrowheads="1"/>
          </p:cNvSpPr>
          <p:nvPr/>
        </p:nvSpPr>
        <p:spPr bwMode="auto">
          <a:xfrm>
            <a:off x="2095500" y="6259460"/>
            <a:ext cx="8864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66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 </a:t>
            </a:r>
            <a:r>
              <a:rPr lang="en-US" altLang="zh-CN" sz="2800" b="1" i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800" b="1" i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，∠</a:t>
            </a:r>
            <a:r>
              <a:rPr lang="en-US" altLang="zh-CN" sz="2800" b="1" i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＝∠</a:t>
            </a:r>
            <a:r>
              <a:rPr lang="en-US" altLang="zh-CN" sz="2800" b="1" i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r>
              <a:rPr lang="en-US" altLang="zh-CN" sz="28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   </a:t>
            </a:r>
            <a:endParaRPr lang="en-US" altLang="zh-CN" sz="3200" b="1">
              <a:solidFill>
                <a:srgbClr val="C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2142606" y="2175732"/>
            <a:ext cx="79930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思考：平行四边形的邻角有什么关系呢？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3278179" y="2222547"/>
            <a:ext cx="42481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邻角</a:t>
            </a:r>
            <a:r>
              <a:rPr lang="zh-CN" altLang="en-US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互补</a:t>
            </a:r>
            <a:r>
              <a:rPr lang="en-US" altLang="zh-CN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6081921" y="1321720"/>
            <a:ext cx="20716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相等且</a:t>
            </a:r>
            <a:r>
              <a:rPr lang="zh-CN" altLang="en-US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</a:t>
            </a:r>
            <a:r>
              <a:rPr lang="en-US" altLang="zh-CN" sz="28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zh-CN" altLang="en-US" sz="28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7" name="文本框 45062"/>
          <p:cNvSpPr txBox="1"/>
          <p:nvPr/>
        </p:nvSpPr>
        <p:spPr>
          <a:xfrm>
            <a:off x="2132724" y="1295434"/>
            <a:ext cx="1214438" cy="549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000" b="1" noProof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性质</a:t>
            </a:r>
            <a:r>
              <a:rPr lang="en-US" altLang="zh-CN" sz="3000" b="1" noProof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en-US" sz="3000" b="1" noProof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altLang="zh-CN" sz="3000" b="1" noProof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文本框 45062"/>
          <p:cNvSpPr txBox="1"/>
          <p:nvPr/>
        </p:nvSpPr>
        <p:spPr>
          <a:xfrm>
            <a:off x="2131219" y="1720439"/>
            <a:ext cx="1214438" cy="5540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000" b="1" noProof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性质</a:t>
            </a:r>
            <a:r>
              <a:rPr lang="en-US" altLang="zh-CN" sz="3000" b="1" noProof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en-US" sz="3000" b="1" noProof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endParaRPr lang="en-US" altLang="zh-CN" sz="3000" b="1" noProof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Box 5"/>
          <p:cNvSpPr txBox="1">
            <a:spLocks noChangeArrowheads="1"/>
          </p:cNvSpPr>
          <p:nvPr/>
        </p:nvSpPr>
        <p:spPr bwMode="auto">
          <a:xfrm>
            <a:off x="3241270" y="1762896"/>
            <a:ext cx="3232348" cy="527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2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平行四边形的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对角</a:t>
            </a:r>
          </a:p>
        </p:txBody>
      </p:sp>
      <p:sp>
        <p:nvSpPr>
          <p:cNvPr id="2" name="云形标注 1"/>
          <p:cNvSpPr>
            <a:spLocks noChangeArrowheads="1"/>
          </p:cNvSpPr>
          <p:nvPr/>
        </p:nvSpPr>
        <p:spPr bwMode="auto">
          <a:xfrm>
            <a:off x="8449199" y="776911"/>
            <a:ext cx="3249930" cy="1764009"/>
          </a:xfrm>
          <a:prstGeom prst="cloudCallout">
            <a:avLst>
              <a:gd name="adj1" fmla="val -20833"/>
              <a:gd name="adj2" fmla="val 62500"/>
            </a:avLst>
          </a:prstGeom>
          <a:solidFill>
            <a:srgbClr val="92D050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8823393" y="1223288"/>
            <a:ext cx="236976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可证明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线段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平行或相等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、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角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相等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003693" y="4705828"/>
            <a:ext cx="1857375" cy="42862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符号语言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：</a:t>
            </a:r>
            <a:endParaRPr lang="zh-CN" altLang="en-US" sz="32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5" name="组合 34">
            <a:extLst>
              <a:ext uri="{FF2B5EF4-FFF2-40B4-BE49-F238E27FC236}">
                <a16:creationId xmlns:a16="http://schemas.microsoft.com/office/drawing/2014/main" xmlns="" id="{991FF953-9F5F-45A9-A5DC-7964F3C68373}"/>
              </a:ext>
            </a:extLst>
          </p:cNvPr>
          <p:cNvGrpSpPr/>
          <p:nvPr/>
        </p:nvGrpSpPr>
        <p:grpSpPr>
          <a:xfrm>
            <a:off x="815720" y="392509"/>
            <a:ext cx="1783800" cy="641442"/>
            <a:chOff x="4526" y="13747"/>
            <a:chExt cx="2851" cy="810"/>
          </a:xfrm>
        </p:grpSpPr>
        <p:sp>
          <p:nvSpPr>
            <p:cNvPr id="36" name="自选图形 182">
              <a:extLst>
                <a:ext uri="{FF2B5EF4-FFF2-40B4-BE49-F238E27FC236}">
                  <a16:creationId xmlns:a16="http://schemas.microsoft.com/office/drawing/2014/main" xmlns="" id="{B5B1C4FE-2C07-4608-A366-40CFE046C9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7" name="文本框 2">
              <a:extLst>
                <a:ext uri="{FF2B5EF4-FFF2-40B4-BE49-F238E27FC236}">
                  <a16:creationId xmlns:a16="http://schemas.microsoft.com/office/drawing/2014/main" xmlns="" id="{55C37E45-22B5-475C-9ACB-0E739DDE45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归纳总结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33295275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43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3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43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43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2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1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8" dur="500"/>
                                        <p:tgtEl>
                                          <p:spTgt spid="11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8" grpId="0"/>
      <p:bldP spid="9" grpId="0"/>
      <p:bldP spid="43011" grpId="0"/>
      <p:bldP spid="43012" grpId="0"/>
      <p:bldP spid="43020" grpId="0"/>
      <p:bldP spid="43021" grpId="0"/>
      <p:bldP spid="43022" grpId="0"/>
      <p:bldP spid="43023" grpId="0"/>
      <p:bldP spid="43024" grpId="0"/>
      <p:bldP spid="43025" grpId="0"/>
      <p:bldP spid="2189" grpId="0"/>
      <p:bldP spid="2190" grpId="0"/>
      <p:bldP spid="2192" grpId="0"/>
      <p:bldP spid="11278" grpId="0" build="allAtOnce"/>
      <p:bldP spid="11279" grpId="0"/>
      <p:bldP spid="6" grpId="1"/>
      <p:bldP spid="29" grpId="0"/>
      <p:bldP spid="2" grpId="0"/>
      <p:bldP spid="4" grpId="0"/>
      <p:bldP spid="3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https://d.book118.com/707120106156006044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7128,&quot;width&quot;:6985}"/>
  <p:tag name="REFSHAPE" val="459435580"/>
</p:tagLst>
</file>

<file path=ppt/tags/tag2.xml><?xml version="1.0" encoding="utf-8"?>
<p:tagLst xmlns:p="http://schemas.openxmlformats.org/presentationml/2006/main">
  <p:tag name="KSO_WM_UNIT_PLACING_PICTURE_USER_VIEWPORT" val="{&quot;height&quot;:6777.1165354330706,&quot;width&quot;:8483.2866141732284}"/>
  <p:tag name="REFSHAPE" val="776097380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181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Times New Roman</vt:lpstr>
      <vt:lpstr>黑体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2024-09-19T11:07:07.918</cp:lastPrinted>
  <dcterms:created xsi:type="dcterms:W3CDTF">2024-09-19T03:07:07Z</dcterms:created>
  <dcterms:modified xsi:type="dcterms:W3CDTF">2024-09-19T03:07:10Z</dcterms:modified>
</cp:coreProperties>
</file>