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VVEBQR+MS-UIGothic"/>
      <p:regular r:id="rId20"/>
    </p:embeddedFont>
    <p:embeddedFont>
      <p:font typeface="TGLJCW+LIFRTT+ArialMT"/>
      <p:regular r:id="rId21"/>
    </p:embeddedFont>
    <p:embeddedFont>
      <p:font typeface="UINBVT+CKSCUS+MicrosoftYaHei"/>
      <p:regular r:id="rId22"/>
    </p:embeddedFont>
    <p:embeddedFont>
      <p:font typeface="HWSRLB+EJSJQC+MicrosoftYaHei-Bold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3B50B-78EA-4C1D-9460-8B0139045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A76C0-60E5-4683-8908-607C03A36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8D5A1-2F27-4A3F-AE87-F2593AF9D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6606A3-70CC-46C8-BED0-78ABCBF41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19E81F-BE98-4A2D-A689-1E7CD5061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E8E175-3933-42FB-851A-42F0DA3F5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69C8D8-AC6C-4E38-8B67-952C508E5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BA081-BAF0-4098-9FDD-B16322ABD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3B1449-21D0-499C-9F59-E4A51C4D3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7724B-2AD2-4C40-927E-F231C4551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AF267-31D8-4258-A49F-A2786B842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34112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467100" y="1759739"/>
            <a:ext cx="623571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VVEBQR+MS-UIGothic"/>
                <a:cs typeface="VVEBQR+MS-UIGothic"/>
              </a:rPr>
              <a:t>空气</a:t>
            </a:r>
            <a:r>
              <a:rPr sz="5150" spc="23">
                <a:solidFill>
                  <a:srgbClr val="000000"/>
                </a:solidFill>
                <a:latin typeface="SimSun"/>
                <a:cs typeface="SimSun"/>
              </a:rPr>
              <a:t>调节讲</a:t>
            </a:r>
            <a:r>
              <a:rPr sz="5150" spc="25">
                <a:solidFill>
                  <a:srgbClr val="000000"/>
                </a:solidFill>
                <a:latin typeface="VVEBQR+MS-UIGothic"/>
                <a:cs typeface="VVEBQR+MS-UIGothic"/>
              </a:rPr>
              <a:t>稿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VVEBQR+MS-UIGothic"/>
                <a:cs typeface="VVEBQR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TGLJCW+LIFRTT+ArialMT"/>
                <a:cs typeface="TGLJCW+LIFRTT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VVEBQR+MS-UIGothic"/>
                <a:cs typeface="VVEBQR+MS-UIGothic"/>
              </a:rPr>
              <a:t>空气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调节</a:t>
            </a:r>
            <a:r>
              <a:rPr sz="2400">
                <a:solidFill>
                  <a:srgbClr val="AF79DE"/>
                </a:solidFill>
                <a:latin typeface="VVEBQR+MS-UIGothic"/>
                <a:cs typeface="VVEBQR+MS-UIGothic"/>
              </a:rPr>
              <a:t>系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AF79DE"/>
                </a:solidFill>
                <a:latin typeface="VVEBQR+MS-UIGothic"/>
                <a:cs typeface="VVEBQR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UINBVT+CKSCUS+MicrosoftYaHei"/>
                <a:cs typeface="UINBVT+CKSCUS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TGLJCW+LIFRTT+ArialMT"/>
                <a:cs typeface="TGLJCW+LIFRTT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VVEBQR+MS-UIGothic"/>
                <a:cs typeface="VVEBQR+MS-UIGothic"/>
              </a:rPr>
              <a:t>空气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调节</a:t>
            </a:r>
            <a:r>
              <a:rPr sz="2400">
                <a:solidFill>
                  <a:srgbClr val="AF79DE"/>
                </a:solidFill>
                <a:latin typeface="VVEBQR+MS-UIGothic"/>
                <a:cs typeface="VVEBQR+MS-UIGothic"/>
              </a:rPr>
              <a:t>的工作原理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46470" y="3040570"/>
            <a:ext cx="5140901" cy="242925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TGLJCW+LIFRTT+ArialMT"/>
                <a:cs typeface="TGLJCW+LIFRTT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VVEBQR+MS-UIGothic"/>
                <a:cs typeface="VVEBQR+MS-UIGothic"/>
              </a:rPr>
              <a:t>空气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调节</a:t>
            </a:r>
            <a:r>
              <a:rPr sz="2400">
                <a:solidFill>
                  <a:srgbClr val="AF79DE"/>
                </a:solidFill>
                <a:latin typeface="VVEBQR+MS-UIGothic"/>
                <a:cs typeface="VVEBQR+MS-UIGothic"/>
              </a:rPr>
              <a:t>系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AF79DE"/>
                </a:solidFill>
                <a:latin typeface="VVEBQR+MS-UIGothic"/>
                <a:cs typeface="VVEBQR+MS-UIGothic"/>
              </a:rPr>
              <a:t>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设计</a:t>
            </a:r>
            <a:r>
              <a:rPr sz="2400">
                <a:solidFill>
                  <a:srgbClr val="AF79DE"/>
                </a:solidFill>
                <a:latin typeface="VVEBQR+MS-UIGothic"/>
                <a:cs typeface="VVEBQR+MS-UIGothic"/>
              </a:rPr>
              <a:t>与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AF79DE"/>
                </a:solidFill>
                <a:latin typeface="VVEBQR+MS-UIGothic"/>
                <a:cs typeface="VVEBQR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TGLJCW+LIFRTT+ArialMT"/>
                <a:cs typeface="TGLJCW+LIFRTT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VVEBQR+MS-UIGothic"/>
                <a:cs typeface="VVEBQR+MS-UIGothic"/>
              </a:rPr>
              <a:t>空气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调节</a:t>
            </a:r>
            <a:r>
              <a:rPr sz="2400">
                <a:solidFill>
                  <a:srgbClr val="AF79DE"/>
                </a:solidFill>
                <a:latin typeface="VVEBQR+MS-UIGothic"/>
                <a:cs typeface="VVEBQR+MS-UIGothic"/>
              </a:rPr>
              <a:t>系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AF79DE"/>
                </a:solidFill>
                <a:latin typeface="VVEBQR+MS-UIGothic"/>
                <a:cs typeface="VVEBQR+MS-UIGothic"/>
              </a:rPr>
              <a:t>的能效与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AF79DE"/>
                </a:solidFill>
                <a:latin typeface="VVEBQR+MS-UIGothic"/>
                <a:cs typeface="VVEBQR+MS-UIGothic"/>
              </a:rPr>
              <a:t>境影响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TGLJCW+LIFRTT+ArialMT"/>
                <a:cs typeface="TGLJCW+LIFRTT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VVEBQR+MS-UIGothic"/>
                <a:cs typeface="VVEBQR+MS-UIGothic"/>
              </a:rPr>
              <a:t>空气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调节</a:t>
            </a:r>
            <a:r>
              <a:rPr sz="2400">
                <a:solidFill>
                  <a:srgbClr val="AF79DE"/>
                </a:solidFill>
                <a:latin typeface="VVEBQR+MS-UIGothic"/>
                <a:cs typeface="VVEBQR+MS-UIGothic"/>
              </a:rPr>
              <a:t>系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AF79DE"/>
                </a:solidFill>
                <a:latin typeface="VVEBQR+MS-UIGothic"/>
                <a:cs typeface="VVEBQR+MS-UIGothic"/>
              </a:rPr>
              <a:t>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维护</a:t>
            </a:r>
            <a:r>
              <a:rPr sz="2400">
                <a:solidFill>
                  <a:srgbClr val="AF79DE"/>
                </a:solidFill>
                <a:latin typeface="VVEBQR+MS-UIGothic"/>
                <a:cs typeface="VVEBQR+MS-UIGothic"/>
              </a:rPr>
              <a:t>与保养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TGLJCW+LIFRTT+ArialMT"/>
                <a:cs typeface="TGLJCW+LIFRTT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VVEBQR+MS-UIGothic"/>
                <a:cs typeface="VVEBQR+MS-UIGothic"/>
              </a:rPr>
              <a:t>未来空气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调节</a:t>
            </a:r>
            <a:r>
              <a:rPr sz="2400">
                <a:solidFill>
                  <a:srgbClr val="AF79DE"/>
                </a:solidFill>
                <a:latin typeface="VVEBQR+MS-UIGothic"/>
                <a:cs typeface="VVEBQR+MS-UIGothic"/>
              </a:rPr>
              <a:t>技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AF79DE"/>
                </a:solidFill>
                <a:latin typeface="VVEBQR+MS-UIGothic"/>
                <a:cs typeface="VVEBQR+MS-UIGothic"/>
              </a:rPr>
              <a:t>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AF79DE"/>
                </a:solidFill>
                <a:latin typeface="VVEBQR+MS-UIGothic"/>
                <a:cs typeface="VVEBQR+MS-UIGothic"/>
              </a:rPr>
              <a:t>展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VVEBQR+MS-UIGothic"/>
                <a:cs typeface="VVEBQR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HWSRLB+EJSJQC+MicrosoftYaHei-Bold"/>
                <a:cs typeface="HWSRLB+EJSJQC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54170" y="376839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0000"/>
                </a:solidFill>
                <a:latin typeface="VVEBQR+MS-UIGothic"/>
                <a:cs typeface="VVEBQR+MS-UIGothic"/>
              </a:rPr>
              <a:t>空气</a:t>
            </a:r>
            <a:r>
              <a:rPr sz="3800" spc="25">
                <a:solidFill>
                  <a:srgbClr val="000000"/>
                </a:solidFill>
                <a:latin typeface="SimSun"/>
                <a:cs typeface="SimSun"/>
              </a:rPr>
              <a:t>调节</a:t>
            </a:r>
            <a:r>
              <a:rPr sz="3800" spc="27">
                <a:solidFill>
                  <a:srgbClr val="000000"/>
                </a:solidFill>
                <a:latin typeface="VVEBQR+MS-UIGothic"/>
                <a:cs typeface="VVEBQR+MS-UIGothic"/>
              </a:rPr>
              <a:t>系</a:t>
            </a:r>
            <a:r>
              <a:rPr sz="3800" spc="23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3800" spc="27">
                <a:solidFill>
                  <a:srgbClr val="000000"/>
                </a:solidFill>
                <a:latin typeface="VVEBQR+MS-UIGothic"/>
                <a:cs typeface="VVEBQR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VVEBQR+MS-UIGothic"/>
                <a:cs typeface="VVEBQR+MS-UIGothic"/>
              </a:rPr>
              <a:t>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F79DE"/>
                </a:solidFill>
                <a:latin typeface="VVEBQR+MS-UIGothic"/>
                <a:cs typeface="VVEBQR+MS-UIGothic"/>
              </a:rPr>
              <a:t>与功能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VVEBQR+MS-UIGothic"/>
                <a:cs typeface="VVEBQR+MS-UIGothic"/>
              </a:rPr>
              <a:t>定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空气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调节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是一种通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手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段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室内空气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调节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或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装置，旨在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造舒适、健康的室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境。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VVEBQR+MS-UIGothic"/>
                <a:cs typeface="VVEBQR+MS-UIGothic"/>
              </a:rPr>
              <a:t>功能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5880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调节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室内温度、湿度、气流速度、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洁净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度等，以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足人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的生活和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VVEBQR+MS-UIGothic"/>
                <a:cs typeface="VVEBQR+MS-UIGothic"/>
              </a:rPr>
              <a:t>空气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调节</a:t>
            </a:r>
            <a:r>
              <a:rPr sz="3000">
                <a:solidFill>
                  <a:srgbClr val="AF79DE"/>
                </a:solidFill>
                <a:latin typeface="VVEBQR+MS-UIGothic"/>
                <a:cs typeface="VVEBQR+MS-UIGothic"/>
              </a:rPr>
              <a:t>系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AF79DE"/>
                </a:solidFill>
                <a:latin typeface="VVEBQR+MS-UIGothic"/>
                <a:cs typeface="VVEBQR+MS-UIGothic"/>
              </a:rPr>
              <a:t>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AF79DE"/>
                </a:solidFill>
                <a:latin typeface="VVEBQR+MS-UIGothic"/>
                <a:cs typeface="VVEBQR+MS-UIGothic"/>
              </a:rPr>
              <a:t>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INBVT+CKSCUS+MicrosoftYaHei"/>
                <a:cs typeface="UINBVT+CKSCUS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INBVT+CKSCUS+MicrosoftYaHei"/>
                <a:cs typeface="UINBVT+CKSCUS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INBVT+CKSCUS+MicrosoftYaHei"/>
                <a:cs typeface="UINBVT+CKSCUS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INBVT+CKSCUS+MicrosoftYaHei"/>
                <a:cs typeface="UINBVT+CKSCUS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VVEBQR+MS-UIGothic"/>
                <a:cs typeface="VVEBQR+MS-UIGothic"/>
              </a:rPr>
              <a:t>制冷系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VVEBQR+MS-UIGothic"/>
                <a:cs typeface="VVEBQR+MS-UIGothic"/>
              </a:rPr>
              <a:t>空气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1550" spc="25">
                <a:solidFill>
                  <a:srgbClr val="AF79DE"/>
                </a:solidFill>
                <a:latin typeface="VVEBQR+MS-UIGothic"/>
                <a:cs typeface="VVEBQR+MS-UIGothic"/>
              </a:rPr>
              <a:t>理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VVEBQR+MS-UIGothic"/>
                <a:cs typeface="VVEBQR+MS-UIGothic"/>
              </a:rPr>
              <a:t>通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风设备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VVEBQR+MS-UIGothic"/>
                <a:cs typeface="VVEBQR+MS-UIGothic"/>
              </a:rPr>
              <a:t>控制元件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制冷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室内温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30705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过滤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器、加湿器、除湿器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空气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净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化、加湿或</a:t>
            </a:r>
          </a:p>
          <a:p>
            <a:pPr marL="68580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除湿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理。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30705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包括送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口、回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口、排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口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室内外空气的交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感器、控制器、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行器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实现对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空气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调节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的自</a:t>
            </a:r>
          </a:p>
          <a:p>
            <a:pPr marL="7715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控制。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1696719" y="5561817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度的降低。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VVEBQR+MS-UIGothic"/>
                <a:cs typeface="VVEBQR+MS-UIGothic"/>
              </a:rPr>
              <a:t>空气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调节</a:t>
            </a:r>
            <a:r>
              <a:rPr sz="3000">
                <a:solidFill>
                  <a:srgbClr val="AF79DE"/>
                </a:solidFill>
                <a:latin typeface="VVEBQR+MS-UIGothic"/>
                <a:cs typeface="VVEBQR+MS-UIGothic"/>
              </a:rPr>
              <a:t>技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AF79DE"/>
                </a:solidFill>
                <a:latin typeface="VVEBQR+MS-UIGothic"/>
                <a:cs typeface="VVEBQR+MS-UIGothic"/>
              </a:rPr>
              <a:t>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AF79DE"/>
                </a:solidFill>
                <a:latin typeface="VVEBQR+MS-UIGothic"/>
                <a:cs typeface="VVEBQR+MS-UIGothic"/>
              </a:rPr>
              <a:t>展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AF79DE"/>
                </a:solidFill>
                <a:latin typeface="VVEBQR+MS-UIGothic"/>
                <a:cs typeface="VVEBQR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VVEBQR+MS-UIGothic"/>
                <a:cs typeface="VVEBQR+MS-UIGothic"/>
              </a:rPr>
              <a:t>早期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2000">
                <a:solidFill>
                  <a:srgbClr val="FFFFFF"/>
                </a:solidFill>
                <a:latin typeface="VVEBQR+MS-UIGothic"/>
                <a:cs typeface="VVEBQR+MS-UIGothic"/>
              </a:rPr>
              <a:t>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90975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VVEBQR+MS-UIGothic"/>
                <a:cs typeface="VVEBQR+MS-UIGothic"/>
              </a:rPr>
              <a:t>机械通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风阶</a:t>
            </a:r>
            <a:r>
              <a:rPr sz="2000">
                <a:solidFill>
                  <a:srgbClr val="FFFFFF"/>
                </a:solidFill>
                <a:latin typeface="VVEBQR+MS-UIGothic"/>
                <a:cs typeface="VVEBQR+MS-UIGothic"/>
              </a:rPr>
              <a:t>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957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VVEBQR+MS-UIGothic"/>
                <a:cs typeface="VVEBQR+MS-UIGothic"/>
              </a:rPr>
              <a:t>空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2000" spc="25">
                <a:solidFill>
                  <a:srgbClr val="FFFFFF"/>
                </a:solidFill>
                <a:latin typeface="VVEBQR+MS-UIGothic"/>
                <a:cs typeface="VVEBQR+MS-UIGothic"/>
              </a:rPr>
              <a:t>普及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2000">
                <a:solidFill>
                  <a:srgbClr val="FFFFFF"/>
                </a:solidFill>
                <a:latin typeface="VVEBQR+MS-UIGothic"/>
                <a:cs typeface="VVEBQR+MS-UIGothic"/>
              </a:rPr>
              <a:t>段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6278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VVEBQR+MS-UIGothic"/>
                <a:cs typeface="VVEBQR+MS-UIGothic"/>
              </a:rPr>
              <a:t>智能控制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2000">
                <a:solidFill>
                  <a:srgbClr val="FFFFFF"/>
                </a:solidFill>
                <a:latin typeface="VVEBQR+MS-UIGothic"/>
                <a:cs typeface="VVEBQR+MS-UIGothic"/>
              </a:rPr>
              <a:t>段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以自然通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风为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主，通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开窗、开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等方式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室内外空气交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使用机械通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风设备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，如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扇、空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等，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实现对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室内空气的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随着科技的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展，空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普及到家庭、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办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公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室等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所。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利用智能技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空气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程控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制和自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化管理。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HWSRLB+EJSJQC+MicrosoftYaHei-Bold"/>
                <a:cs typeface="HWSRLB+EJSJQC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11600" y="376839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0000"/>
                </a:solidFill>
                <a:latin typeface="VVEBQR+MS-UIGothic"/>
                <a:cs typeface="VVEBQR+MS-UIGothic"/>
              </a:rPr>
              <a:t>空气</a:t>
            </a:r>
            <a:r>
              <a:rPr sz="3800" spc="25">
                <a:solidFill>
                  <a:srgbClr val="000000"/>
                </a:solidFill>
                <a:latin typeface="SimSun"/>
                <a:cs typeface="SimSun"/>
              </a:rPr>
              <a:t>调节</a:t>
            </a:r>
            <a:r>
              <a:rPr sz="3800" spc="25">
                <a:solidFill>
                  <a:srgbClr val="000000"/>
                </a:solidFill>
                <a:latin typeface="VVEBQR+MS-UIGothic"/>
                <a:cs typeface="VVEBQR+MS-UIGothic"/>
              </a:rPr>
              <a:t>的工作原理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VVEBQR+MS-UIGothic"/>
                <a:cs typeface="VVEBQR+MS-UIGothic"/>
              </a:rPr>
              <a:t>温度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调节</a:t>
            </a:r>
            <a:r>
              <a:rPr sz="3000">
                <a:solidFill>
                  <a:srgbClr val="AF79DE"/>
                </a:solidFill>
                <a:latin typeface="VVEBQR+MS-UIGothic"/>
                <a:cs typeface="VVEBQR+MS-UIGothic"/>
              </a:rPr>
              <a:t>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WSRLB+EJSJQC+MicrosoftYaHei-Bold"/>
                <a:cs typeface="HWSRLB+EJSJQ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WSRLB+EJSJQC+MicrosoftYaHei-Bold"/>
                <a:cs typeface="HWSRLB+EJSJQC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WSRLB+EJSJQC+MicrosoftYaHei-Bold"/>
                <a:cs typeface="HWSRLB+EJSJQC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VVEBQR+MS-UIGothic"/>
                <a:cs typeface="VVEBQR+MS-UIGothic"/>
              </a:rPr>
              <a:t>温度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调节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VVEBQR+MS-UIGothic"/>
                <a:cs typeface="VVEBQR+MS-UIGothic"/>
              </a:rPr>
              <a:t>制冷原理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VVEBQR+MS-UIGothic"/>
                <a:cs typeface="VVEBQR+MS-UIGothic"/>
              </a:rPr>
              <a:t>加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热</a:t>
            </a:r>
            <a:r>
              <a:rPr sz="2000" spc="25">
                <a:solidFill>
                  <a:srgbClr val="AF79DE"/>
                </a:solidFill>
                <a:latin typeface="VVEBQR+MS-UIGothic"/>
                <a:cs typeface="VVEBQR+MS-UIGothic"/>
              </a:rPr>
              <a:t>原理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制冷或加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的方式，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将室内温度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持在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定的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内。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利用制冷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在蒸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器中吸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量，通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量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排出室外，达到降低室内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温度的目的。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利用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电热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元件或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水等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源，通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过热传递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方式将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传递给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室内空气，提高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室内温度。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VVEBQR+MS-UIGothic"/>
                <a:cs typeface="VVEBQR+MS-UIGothic"/>
              </a:rPr>
              <a:t>湿度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调节</a:t>
            </a:r>
            <a:r>
              <a:rPr sz="3000">
                <a:solidFill>
                  <a:srgbClr val="AF79DE"/>
                </a:solidFill>
                <a:latin typeface="VVEBQR+MS-UIGothic"/>
                <a:cs typeface="VVEBQR+MS-UIGothic"/>
              </a:rPr>
              <a:t>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VVEBQR+MS-UIGothic"/>
                <a:cs typeface="VVEBQR+MS-UIGothic"/>
              </a:rPr>
              <a:t>湿度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调节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VVEBQR+MS-UIGothic"/>
                <a:cs typeface="VVEBQR+MS-UIGothic"/>
              </a:rPr>
              <a:t>除湿原理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VVEBQR+MS-UIGothic"/>
                <a:cs typeface="VVEBQR+MS-UIGothic"/>
              </a:rPr>
              <a:t>加湿原理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除湿或加湿的方式，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将室内湿度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持在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定的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内。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利用制冷或干燥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吸附的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方式，将空气中的水分凝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或吸附，排出室外或收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集起来。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利用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电热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式加湿器或超声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波加湿器等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，将水加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或通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超声波振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动产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雾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，增加室内湿度。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VVEBQR+MS-UIGothic"/>
                <a:cs typeface="VVEBQR+MS-UIGothic"/>
              </a:rPr>
              <a:t>空气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净</a:t>
            </a:r>
            <a:r>
              <a:rPr sz="3000">
                <a:solidFill>
                  <a:srgbClr val="AF79DE"/>
                </a:solidFill>
                <a:latin typeface="VVEBQR+MS-UIGothic"/>
                <a:cs typeface="VVEBQR+MS-UIGothic"/>
              </a:rPr>
              <a:t>化原理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VVEBQR+MS-UIGothic"/>
                <a:cs typeface="VVEBQR+MS-UIGothic"/>
              </a:rPr>
              <a:t>空气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净</a:t>
            </a:r>
            <a:r>
              <a:rPr sz="1550">
                <a:solidFill>
                  <a:srgbClr val="AF79DE"/>
                </a:solidFill>
                <a:latin typeface="VVEBQR+MS-UIGothic"/>
                <a:cs typeface="VVEBQR+MS-UIGothic"/>
              </a:rPr>
              <a:t>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VVEBQR+MS-UIGothic"/>
                <a:cs typeface="VVEBQR+MS-UIGothic"/>
              </a:rPr>
              <a:t>吸附原理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2786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过过滤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、吸附、紫外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线杀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菌</a:t>
            </a:r>
          </a:p>
          <a:p>
            <a:pPr marL="1714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等方式，去除空气中的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尘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埃、</a:t>
            </a:r>
          </a:p>
          <a:p>
            <a:pPr marL="68580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菌、病毒等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染物。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利用活性炭等吸附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吸附空气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963659" y="2846558"/>
            <a:ext cx="19140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中的有害气体和异味。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过滤</a:t>
            </a:r>
            <a:r>
              <a:rPr sz="1550" spc="25">
                <a:solidFill>
                  <a:srgbClr val="AF79DE"/>
                </a:solidFill>
                <a:latin typeface="VVEBQR+MS-UIGothic"/>
                <a:cs typeface="VVEBQR+MS-UIGothic"/>
              </a:rPr>
              <a:t>原理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907144" y="476440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VVEBQR+MS-UIGothic"/>
                <a:cs typeface="VVEBQR+MS-UIGothic"/>
              </a:rPr>
              <a:t>紫外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线杀</a:t>
            </a:r>
            <a:r>
              <a:rPr sz="1550" spc="25">
                <a:solidFill>
                  <a:srgbClr val="AF79DE"/>
                </a:solidFill>
                <a:latin typeface="VVEBQR+MS-UIGothic"/>
                <a:cs typeface="VVEBQR+MS-UIGothic"/>
              </a:rPr>
              <a:t>菌原理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032000" y="5183992"/>
            <a:ext cx="2758804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利用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过滤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拦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截、捕集空气中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颗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粒物，如灰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尘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、花粉等。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248762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利用紫外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线杀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菌灯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杀灭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空气中</a:t>
            </a:r>
          </a:p>
          <a:p>
            <a:pPr marL="5143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VVEBQR+MS-UIGothic"/>
                <a:cs typeface="VVEBQR+MS-UIGothic"/>
              </a:rPr>
              <a:t>菌和病毒等微生物。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VVEBQR+MS-UIGothic"/>
                <a:cs typeface="VVEBQR+MS-UIGothic"/>
              </a:rPr>
              <a:t>气流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组织</a:t>
            </a:r>
            <a:r>
              <a:rPr sz="3000">
                <a:solidFill>
                  <a:srgbClr val="AF79DE"/>
                </a:solidFill>
                <a:latin typeface="VVEBQR+MS-UIGothic"/>
                <a:cs typeface="VVEBQR+MS-UIGothic"/>
              </a:rPr>
              <a:t>与控制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VVEBQR+MS-UIGothic"/>
                <a:cs typeface="VVEBQR+MS-UIGothic"/>
              </a:rPr>
              <a:t>气流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600">
                <a:solidFill>
                  <a:srgbClr val="FFFFFF"/>
                </a:solidFill>
                <a:latin typeface="VVEBQR+MS-UIGothic"/>
                <a:cs typeface="VVEBQR+MS-UIGothic"/>
              </a:rPr>
              <a:t>与控制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VVEBQR+MS-UIGothic"/>
                <a:cs typeface="VVEBQR+MS-UIGothic"/>
              </a:rPr>
              <a:t>送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600">
                <a:solidFill>
                  <a:srgbClr val="FFFFFF"/>
                </a:solidFill>
                <a:latin typeface="VVEBQR+MS-UIGothic"/>
                <a:cs typeface="VVEBQR+MS-UIGothic"/>
              </a:rPr>
              <a:t>口布置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6506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合理布置送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口和回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口的位置，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以及控制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量的大小和方向，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室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内气流分布的合理化。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根据房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用途和气流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要求，合理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布置送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口的位置，使送出的冷暖空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气能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均匀地覆盖整个房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VVEBQR+MS-UIGothic"/>
                <a:cs typeface="VVEBQR+MS-UIGothic"/>
              </a:rPr>
              <a:t>回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600">
                <a:solidFill>
                  <a:srgbClr val="FFFFFF"/>
                </a:solidFill>
                <a:latin typeface="VVEBQR+MS-UIGothic"/>
                <a:cs typeface="VVEBQR+MS-UIGothic"/>
              </a:rPr>
              <a:t>口布置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600">
                <a:solidFill>
                  <a:srgbClr val="FFFFFF"/>
                </a:solidFill>
                <a:latin typeface="VVEBQR+MS-UIGothic"/>
                <a:cs typeface="VVEBQR+MS-UIGothic"/>
              </a:rPr>
              <a:t>量控制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应设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置在房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侧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面或下部，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以便能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吸入更多的新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鲜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空气，并将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室内的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污浊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空气排出。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根据室内温度、湿度和空气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量的要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求，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量的大小和方向，以达到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最佳的空气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效果。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HWSRLB+EJSJQC+MicrosoftYaHei-Bold"/>
                <a:cs typeface="HWSRLB+EJSJQC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25825" y="3768391"/>
            <a:ext cx="614151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0000"/>
                </a:solidFill>
                <a:latin typeface="VVEBQR+MS-UIGothic"/>
                <a:cs typeface="VVEBQR+MS-UIGothic"/>
              </a:rPr>
              <a:t>空气</a:t>
            </a:r>
            <a:r>
              <a:rPr sz="3800" spc="25">
                <a:solidFill>
                  <a:srgbClr val="000000"/>
                </a:solidFill>
                <a:latin typeface="SimSun"/>
                <a:cs typeface="SimSun"/>
              </a:rPr>
              <a:t>调节</a:t>
            </a:r>
            <a:r>
              <a:rPr sz="3800" spc="27">
                <a:solidFill>
                  <a:srgbClr val="000000"/>
                </a:solidFill>
                <a:latin typeface="VVEBQR+MS-UIGothic"/>
                <a:cs typeface="VVEBQR+MS-UIGothic"/>
              </a:rPr>
              <a:t>系</a:t>
            </a:r>
            <a:r>
              <a:rPr sz="3800" spc="23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3800" spc="27">
                <a:solidFill>
                  <a:srgbClr val="000000"/>
                </a:solidFill>
                <a:latin typeface="VVEBQR+MS-UIGothic"/>
                <a:cs typeface="VVEBQR+MS-UIGothic"/>
              </a:rPr>
              <a:t>的</a:t>
            </a:r>
            <a:r>
              <a:rPr sz="3800" spc="25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3800" spc="27">
                <a:solidFill>
                  <a:srgbClr val="000000"/>
                </a:solidFill>
                <a:latin typeface="VVEBQR+MS-UIGothic"/>
                <a:cs typeface="VVEBQR+MS-UIGothic"/>
              </a:rPr>
              <a:t>与</a:t>
            </a:r>
            <a:r>
              <a:rPr sz="380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54700" y="4467526"/>
            <a:ext cx="1206500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>
                <a:solidFill>
                  <a:srgbClr val="000000"/>
                </a:solidFill>
                <a:latin typeface="VVEBQR+MS-UIGothic"/>
                <a:cs typeface="VVEBQR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VVEBQR+MS-UIGothic"/>
                <a:cs typeface="VVEBQR+MS-UIGothic"/>
              </a:rPr>
              <a:t>住宅空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AF79DE"/>
                </a:solidFill>
                <a:latin typeface="VVEBQR+MS-UIGothic"/>
                <a:cs typeface="VVEBQR+MS-UIGothic"/>
              </a:rPr>
              <a:t>系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统设计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6659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住宅空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设计应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注重舒适性和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能性，确保室内温度、湿度、气流速度和空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量达到适宜居住的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66591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设计时应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充分考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建筑物的朝向、窗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和位置、居住者的生活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等因素，以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最佳的空气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效果。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8849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住宅空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设计应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尽量减少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围环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境的影响，如减少噪音、减少冷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热负</a:t>
            </a:r>
            <a:r>
              <a:rPr sz="1500">
                <a:solidFill>
                  <a:srgbClr val="FFFFFF"/>
                </a:solidFill>
                <a:latin typeface="VVEBQR+MS-UIGothic"/>
                <a:cs typeface="VVEBQR+MS-UIGothic"/>
              </a:rPr>
              <a:t>荷等。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VVEBQR+MS-UIGothic"/>
                <a:cs typeface="VVEBQR+MS-UIGothic"/>
              </a:rPr>
              <a:t>商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AF79DE"/>
                </a:solidFill>
                <a:latin typeface="VVEBQR+MS-UIGothic"/>
                <a:cs typeface="VVEBQR+MS-UIGothic"/>
              </a:rPr>
              <a:t>空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AF79DE"/>
                </a:solidFill>
                <a:latin typeface="VVEBQR+MS-UIGothic"/>
                <a:cs typeface="VVEBQR+MS-UIGothic"/>
              </a:rPr>
              <a:t>系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统设计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66709" y="1955538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设计应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注重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能和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保，采用高效、低能耗的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和控制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，减少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能源的浪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对环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境的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影响。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77289" y="223557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设计应满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足商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业场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的需求，如商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办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公室、酒店等，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确保室内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境舒适、空气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量良好。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207883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设计时应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充分考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业场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所的功能、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、人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数量等因素，以及不同季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的需求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化，以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最佳的空气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VVEBQR+MS-UIGothic"/>
                <a:cs typeface="VVEBQR+MS-UIGothic"/>
              </a:rPr>
              <a:t>效果。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VVEBQR+MS-UIGothic"/>
                <a:cs typeface="VVEBQR+MS-UIGothic"/>
              </a:rPr>
              <a:t>工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AF79DE"/>
                </a:solidFill>
                <a:latin typeface="VVEBQR+MS-UIGothic"/>
                <a:cs typeface="VVEBQR+MS-UIGothic"/>
              </a:rPr>
              <a:t>空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AF79DE"/>
                </a:solidFill>
                <a:latin typeface="VVEBQR+MS-UIGothic"/>
                <a:cs typeface="VVEBQR+MS-UIGothic"/>
              </a:rPr>
              <a:t>系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统设计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13435" y="4799703"/>
            <a:ext cx="3724275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设计应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根据工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需求，如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子、医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、化工等行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，确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保室内温度、湿度、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洁净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度等达到生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1047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的要求。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6279" y="4799703"/>
            <a:ext cx="7696337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设计时应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充分考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的特点、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 spc="83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设计应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注重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能和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保，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量等因素，以及不同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车间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的特殊</a:t>
            </a:r>
            <a:r>
              <a:rPr sz="1500" spc="158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采用高效、低能耗的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和控制系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621529" y="5348343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需求，以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最佳的空气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效果。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07680" y="5348343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减少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能源的浪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对环</a:t>
            </a:r>
            <a:r>
              <a:rPr sz="1500">
                <a:solidFill>
                  <a:srgbClr val="000000"/>
                </a:solidFill>
                <a:latin typeface="VVEBQR+MS-UIGothic"/>
                <a:cs typeface="VVEBQR+MS-UIGothic"/>
              </a:rPr>
              <a:t>境的影响。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https://d.book118.com/707134112110006046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VVEBQR+MS-UIGothic</vt:lpstr>
      <vt:lpstr>SimSun</vt:lpstr>
      <vt:lpstr>TGLJCW+LIFRTT+ArialMT</vt:lpstr>
      <vt:lpstr>Times New Roman</vt:lpstr>
      <vt:lpstr>UINBVT+CKSCUS+MicrosoftYaHei</vt:lpstr>
      <vt:lpstr>HWSRLB+EJSJQC+MicrosoftYaHei-Bold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2024-09-21T16:39:32.461</cp:lastPrinted>
  <dcterms:created xsi:type="dcterms:W3CDTF">2024-09-21T08:39:32Z</dcterms:created>
  <dcterms:modified xsi:type="dcterms:W3CDTF">2024-09-21T08:39:33Z</dcterms:modified>
</cp:coreProperties>
</file>