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1C1B912-5631-4D04-B959-99368D9A22A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3" name="PlaceHolder 1"/>
          <p:cNvSpPr>
            <a:spLocks noGrp="1"/>
          </p:cNvSpPr>
          <p:nvPr>
            <p:ph type="sldImg"/>
          </p:nvPr>
        </p:nvSpPr>
        <p:spPr>
          <a:xfrm>
            <a:off x="685800" y="1143000"/>
            <a:ext cx="5486040" cy="3085920"/>
          </a:xfrm>
          <a:prstGeom prst="rect">
            <a:avLst/>
          </a:prstGeom>
          <a:ln w="0">
            <a:noFill/>
          </a:ln>
        </p:spPr>
      </p:sp>
      <p:sp>
        <p:nvSpPr>
          <p:cNvPr id="39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6" name="PlaceHolder 1"/>
          <p:cNvSpPr>
            <a:spLocks noGrp="1"/>
          </p:cNvSpPr>
          <p:nvPr>
            <p:ph type="sldImg"/>
          </p:nvPr>
        </p:nvSpPr>
        <p:spPr>
          <a:xfrm>
            <a:off x="685800" y="1143000"/>
            <a:ext cx="5486040" cy="3085920"/>
          </a:xfrm>
          <a:prstGeom prst="rect">
            <a:avLst/>
          </a:prstGeom>
          <a:ln w="0">
            <a:noFill/>
          </a:ln>
        </p:spPr>
      </p:sp>
      <p:sp>
        <p:nvSpPr>
          <p:cNvPr id="39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9" name="PlaceHolder 1"/>
          <p:cNvSpPr>
            <a:spLocks noGrp="1"/>
          </p:cNvSpPr>
          <p:nvPr>
            <p:ph type="sldImg"/>
          </p:nvPr>
        </p:nvSpPr>
        <p:spPr>
          <a:xfrm>
            <a:off x="685800" y="1143000"/>
            <a:ext cx="5486040" cy="3085920"/>
          </a:xfrm>
          <a:prstGeom prst="rect">
            <a:avLst/>
          </a:prstGeom>
          <a:ln w="0">
            <a:noFill/>
          </a:ln>
        </p:spPr>
      </p:sp>
      <p:sp>
        <p:nvSpPr>
          <p:cNvPr id="40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2" name="PlaceHolder 1"/>
          <p:cNvSpPr>
            <a:spLocks noGrp="1"/>
          </p:cNvSpPr>
          <p:nvPr>
            <p:ph type="sldImg"/>
          </p:nvPr>
        </p:nvSpPr>
        <p:spPr>
          <a:xfrm>
            <a:off x="685800" y="1143000"/>
            <a:ext cx="5486040" cy="3085920"/>
          </a:xfrm>
          <a:prstGeom prst="rect">
            <a:avLst/>
          </a:prstGeom>
          <a:ln w="0">
            <a:noFill/>
          </a:ln>
        </p:spPr>
      </p:sp>
      <p:sp>
        <p:nvSpPr>
          <p:cNvPr id="40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CBC8FB-6678-4600-890B-7DDAA4E5C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9F2ABB-91C9-4F27-B06A-0C0166182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876560-2082-4442-9E8E-24FBCB36B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6178DF-201B-4ADB-AE47-70204423E0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35ED6F-98B9-492F-8D38-0EB9EBAD4A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F747E2-4E85-45CC-A5B6-8F19F1FDFF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6D16BD-B1A6-4F2E-B64B-50F4E8FC0E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C6F24F-D5FC-4FB9-8050-E534F50035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3605ED-F8C5-4EB2-8F15-B20E1C4533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41C971-F48A-4319-8D12-A1C8E21135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287261-753C-42CA-AD8F-106A173028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D8DCC37-773C-4469-B2AA-BAD80A4208E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04ADAA0-EA72-40C6-AF37-EE4E58EE22E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152034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企业礼仪培训的员工素质优化</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企业礼仪培训的内容设计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企业礼仪培训的实施过程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企业礼仪培训的员工参与度提升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企业礼仪培训的影响与变革</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企业礼仪是企业文化的一部分，是在员工之间的相互尊重和合作中展现的行为准则。礼仪培训有助于提升员工敬业精神、团队协作能力和职业素养。企业利用礼仪培训来增强员工的职业素质，提升企业形象。</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企业礼仪培训的好处</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提升工作效率</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增强员工的自我管理能力和自信心</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建立良好关系</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提升员工的人际沟通和解决问题的能力</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增加商业机会</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塑造良好的企业形象，吸引客户和合作伙伴</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企业礼仪培训内容</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仪表、言谈举止、礼仪礼节等</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礼仪的基本要素</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合作、沟通、冲突解决等</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团队协作</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面试礼仪、会议礼仪、商务宴请礼仪等</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职场礼仪</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观察</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实际行为表现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态度变化</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考核</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能力评估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效果检验</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反馈和改进</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定期跟进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及时调整培训方案</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礼仪培训效果评估</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问卷调查</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了解员工对培训的感受</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收集改进建议</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持续优化</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重视建议</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员工反馈</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适应市场需求</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不断改进</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保持培训新颖性</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更新课程</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企业礼仪培训的内容设计</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培训目标设定</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企业礼仪培训的目标是明确员工在沟通和交往中所需展现的礼仪标准，以提升整体形象和效益。通过分阶段的培训目标设定，员工能够逐步提升专业礼仪素养，实现良好的职场表现。</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培训内容分析</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根据员工对礼仪培训的需求和期望，定制个性化的内容设计</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员工需求分析</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结合企业文化核心价值观，打造符合企业特色的礼仪培训内容</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企业文化特点</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通过案例分析和互动讨论，使培训内容更加贴近实际工作场景</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实际案例运用</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注重培训内容的生动性和实用性，激发员工学习兴趣和积极性</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生动与实用性</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在线培训</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灵活便捷的学习方式，可随时随地参与</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适合有一定自学能力和时间管理能力的员工</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实操培训</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通过实践操作提升技能水平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适用于需要实际操作和场景模拟的培训</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综合培训</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结合多种方式，增强培训效果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根据不同员工需求灵活选择培训方式</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培训方式选择</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课堂培训</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传统教学方式，注重理论知识传授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适用于大规模培训和集中学习</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培训资源准备</a:t>
            </a:r>
            <a:endParaRPr lang="en-US" sz="3500" b="0" strike="noStrike" spc="-1">
              <a:solidFill>
                <a:srgbClr val="000000"/>
              </a:solidFill>
              <a:latin typeface="Arial"/>
            </a:endParaRPr>
          </a:p>
        </p:txBody>
      </p:sp>
      <p:sp>
        <p:nvSpPr>
          <p:cNvPr id="15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有效的培训资源是企业礼仪培训的保障。专业的培训师资力量能够传授礼仪知识和技巧，教材、</a:t>
            </a:r>
            <a:r>
              <a:rPr lang="en-US" sz="2500" b="0" strike="noStrike" spc="148">
                <a:solidFill>
                  <a:schemeClr val="dk1"/>
                </a:solidFill>
                <a:latin typeface="Arial"/>
                <a:ea typeface="微软雅黑"/>
              </a:rPr>
              <a:t>PPT</a:t>
            </a:r>
            <a:r>
              <a:rPr lang="zh-CN" sz="2500" b="0" strike="noStrike" spc="148">
                <a:solidFill>
                  <a:schemeClr val="dk1"/>
                </a:solidFill>
                <a:latin typeface="Arial"/>
                <a:ea typeface="微软雅黑"/>
              </a:rPr>
              <a:t>和案例能够提供全面的知识支持，从而使培训更加完善和有效。</a:t>
            </a:r>
            <a:endParaRPr lang="en-US" sz="2500" b="0" strike="noStrike" spc="-1">
              <a:solidFill>
                <a:srgbClr val="000000"/>
              </a:solidFill>
              <a:latin typeface="Arial"/>
            </a:endParaRPr>
          </a:p>
        </p:txBody>
      </p:sp>
      <p:sp>
        <p:nvSpPr>
          <p:cNvPr id="15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总结与展望</a:t>
            </a:r>
            <a:endParaRPr lang="en-US" sz="3600" b="0" strike="noStrike" spc="-1">
              <a:solidFill>
                <a:schemeClr val="dk1"/>
              </a:solidFill>
              <a:latin typeface="Arial"/>
            </a:endParaRPr>
          </a:p>
        </p:txBody>
      </p:sp>
      <p:sp>
        <p:nvSpPr>
          <p:cNvPr id="15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评估员工在礼仪素质上的提升情况，总结培训效果</a:t>
            </a:r>
            <a:endParaRPr lang="en-US" sz="1500" b="0" strike="noStrike" spc="-1">
              <a:solidFill>
                <a:srgbClr val="000000"/>
              </a:solidFill>
              <a:latin typeface="Arial"/>
            </a:endParaRPr>
          </a:p>
        </p:txBody>
      </p:sp>
      <p:sp>
        <p:nvSpPr>
          <p:cNvPr id="16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总结培训效果</a:t>
            </a:r>
            <a:endParaRPr lang="en-US" sz="2200" b="0" strike="noStrike" spc="-1">
              <a:solidFill>
                <a:srgbClr val="000000"/>
              </a:solidFill>
              <a:latin typeface="Arial"/>
            </a:endParaRPr>
          </a:p>
        </p:txBody>
      </p:sp>
      <p:sp>
        <p:nvSpPr>
          <p:cNvPr id="16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收集员工反馈意见，不断改进培训内容和方式</a:t>
            </a:r>
            <a:endParaRPr lang="en-US" sz="1500" b="0" strike="noStrike" spc="-1">
              <a:solidFill>
                <a:srgbClr val="000000"/>
              </a:solidFill>
              <a:latin typeface="Arial"/>
            </a:endParaRPr>
          </a:p>
        </p:txBody>
      </p:sp>
      <p:sp>
        <p:nvSpPr>
          <p:cNvPr id="16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反馈与改进</a:t>
            </a:r>
            <a:endParaRPr lang="en-US" sz="2200" b="0" strike="noStrike" spc="-1">
              <a:solidFill>
                <a:srgbClr val="000000"/>
              </a:solidFill>
              <a:latin typeface="Arial"/>
            </a:endParaRPr>
          </a:p>
        </p:txBody>
      </p:sp>
      <p:sp>
        <p:nvSpPr>
          <p:cNvPr id="16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根据培训情况和需求，规划未来的培训方向和重点</a:t>
            </a:r>
            <a:endParaRPr lang="en-US" sz="1500" b="0" strike="noStrike" spc="-1">
              <a:solidFill>
                <a:srgbClr val="000000"/>
              </a:solidFill>
              <a:latin typeface="Arial"/>
            </a:endParaRPr>
          </a:p>
        </p:txBody>
      </p:sp>
      <p:sp>
        <p:nvSpPr>
          <p:cNvPr id="16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未来发展方向</a:t>
            </a:r>
            <a:endParaRPr lang="en-US" sz="2200" b="0" strike="noStrike" spc="-1">
              <a:solidFill>
                <a:srgbClr val="000000"/>
              </a:solidFill>
              <a:latin typeface="Arial"/>
            </a:endParaRPr>
          </a:p>
        </p:txBody>
      </p:sp>
      <p:sp>
        <p:nvSpPr>
          <p:cNvPr id="16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企业礼仪培训的实施过程</a:t>
            </a:r>
            <a:endParaRPr lang="en-US" sz="3600" b="0" strike="noStrike" spc="-1">
              <a:solidFill>
                <a:schemeClr val="dk1"/>
              </a:solidFill>
              <a:latin typeface="Arial"/>
            </a:endParaRPr>
          </a:p>
        </p:txBody>
      </p:sp>
      <p:sp>
        <p:nvSpPr>
          <p:cNvPr id="1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培训前准备工作</a:t>
            </a:r>
            <a:endParaRPr lang="en-US" sz="3500" b="0" strike="noStrike" spc="-1">
              <a:solidFill>
                <a:srgbClr val="000000"/>
              </a:solidFill>
              <a:latin typeface="Arial"/>
            </a:endParaRPr>
          </a:p>
        </p:txBody>
      </p:sp>
      <p:sp>
        <p:nvSpPr>
          <p:cNvPr id="17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在进行企业礼仪培训之前，一定要做好充分的准备工作。首先要发布培训通知，明确培训内容、时间、地点等细节。同时，还需要做好培训场地、设备的准备工作，确保培训顺利进行。</a:t>
            </a:r>
            <a:endParaRPr lang="en-US" sz="2500" b="0" strike="noStrike" spc="-1">
              <a:solidFill>
                <a:srgbClr val="000000"/>
              </a:solidFill>
              <a:latin typeface="Arial"/>
            </a:endParaRPr>
          </a:p>
        </p:txBody>
      </p:sp>
      <p:sp>
        <p:nvSpPr>
          <p:cNvPr id="17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培训过程管理</a:t>
            </a:r>
            <a:endParaRPr lang="en-US" sz="3600" b="0" strike="noStrike" spc="-1">
              <a:solidFill>
                <a:schemeClr val="dk1"/>
              </a:solidFill>
              <a:latin typeface="Arial"/>
            </a:endParaRPr>
          </a:p>
        </p:txBody>
      </p:sp>
      <p:sp>
        <p:nvSpPr>
          <p:cNvPr id="17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灵活运用互动、讨论等方式引导员工参与</a:t>
            </a:r>
            <a:endParaRPr lang="en-US" sz="1500" b="0" strike="noStrike" spc="-1">
              <a:solidFill>
                <a:srgbClr val="000000"/>
              </a:solidFill>
              <a:latin typeface="Arial"/>
            </a:endParaRPr>
          </a:p>
        </p:txBody>
      </p:sp>
      <p:sp>
        <p:nvSpPr>
          <p:cNvPr id="17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把握培训节奏</a:t>
            </a:r>
            <a:endParaRPr lang="en-US" sz="2200" b="0" strike="noStrike" spc="-1">
              <a:solidFill>
                <a:srgbClr val="000000"/>
              </a:solidFill>
              <a:latin typeface="Arial"/>
            </a:endParaRPr>
          </a:p>
        </p:txBody>
      </p:sp>
      <p:sp>
        <p:nvSpPr>
          <p:cNvPr id="17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关注员工的学习情况和反馈，及时调整培训内容和方式</a:t>
            </a:r>
            <a:endParaRPr lang="en-US" sz="1500" b="0" strike="noStrike" spc="-1">
              <a:solidFill>
                <a:srgbClr val="000000"/>
              </a:solidFill>
              <a:latin typeface="Arial"/>
            </a:endParaRPr>
          </a:p>
        </p:txBody>
      </p:sp>
      <p:sp>
        <p:nvSpPr>
          <p:cNvPr id="17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注意学习情况</a:t>
            </a:r>
            <a:endParaRPr lang="en-US" sz="2200" b="0" strike="noStrike" spc="-1">
              <a:solidFill>
                <a:srgbClr val="000000"/>
              </a:solidFill>
              <a:latin typeface="Arial"/>
            </a:endParaRPr>
          </a:p>
        </p:txBody>
      </p:sp>
      <p:sp>
        <p:nvSpPr>
          <p:cNvPr id="17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培训效果跟踪</a:t>
            </a:r>
            <a:endParaRPr lang="en-US" sz="3600" b="0" strike="noStrike" spc="-1">
              <a:solidFill>
                <a:schemeClr val="dk1"/>
              </a:solidFill>
              <a:latin typeface="Arial"/>
            </a:endParaRPr>
          </a:p>
        </p:txBody>
      </p:sp>
      <p:sp>
        <p:nvSpPr>
          <p:cNvPr id="18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收集员工的反馈和建议，为今后的培训提供参考</a:t>
            </a:r>
            <a:endParaRPr lang="en-US" sz="2000" b="0" strike="noStrike" spc="-1">
              <a:solidFill>
                <a:srgbClr val="000000"/>
              </a:solidFill>
              <a:latin typeface="Arial"/>
            </a:endParaRPr>
          </a:p>
        </p:txBody>
      </p:sp>
      <p:sp>
        <p:nvSpPr>
          <p:cNvPr id="18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收集反馈</a:t>
            </a:r>
            <a:endParaRPr lang="en-US" sz="3000" b="0" strike="noStrike" spc="-1">
              <a:solidFill>
                <a:srgbClr val="000000"/>
              </a:solidFill>
              <a:latin typeface="Arial"/>
            </a:endParaRPr>
          </a:p>
        </p:txBody>
      </p:sp>
      <p:sp>
        <p:nvSpPr>
          <p:cNvPr id="18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9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9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总结优缺点</a:t>
            </a:r>
            <a:endParaRPr lang="en-US" sz="2200" b="0" strike="noStrike" spc="-1">
              <a:solidFill>
                <a:srgbClr val="000000"/>
              </a:solidFill>
              <a:latin typeface="Arial"/>
            </a:endParaRPr>
          </a:p>
        </p:txBody>
      </p:sp>
      <p:sp>
        <p:nvSpPr>
          <p:cNvPr id="1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总结培训过程中的不足和优点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为以后的培训改进提供依据</a:t>
            </a:r>
            <a:endParaRPr lang="en-US" sz="1500" b="0" strike="noStrike" spc="-1">
              <a:solidFill>
                <a:srgbClr val="000000"/>
              </a:solidFill>
              <a:latin typeface="Arial"/>
            </a:endParaRPr>
          </a:p>
        </p:txBody>
      </p:sp>
      <p:sp>
        <p:nvSpPr>
          <p:cNvPr id="1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培训成果评估</a:t>
            </a:r>
            <a:endParaRPr lang="en-US" sz="3600" b="0" strike="noStrike" spc="-1">
              <a:solidFill>
                <a:schemeClr val="dk1"/>
              </a:solidFill>
              <a:latin typeface="Arial"/>
            </a:endParaRPr>
          </a:p>
        </p:txBody>
      </p:sp>
      <p:sp>
        <p:nvSpPr>
          <p:cNvPr id="2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考核评估</a:t>
            </a:r>
            <a:endParaRPr lang="en-US" sz="2200" b="0" strike="noStrike" spc="-1">
              <a:solidFill>
                <a:srgbClr val="000000"/>
              </a:solidFill>
              <a:latin typeface="Arial"/>
            </a:endParaRPr>
          </a:p>
        </p:txBody>
      </p:sp>
      <p:sp>
        <p:nvSpPr>
          <p:cNvPr id="2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通过考核、问卷调查等方式评估培训效果</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培训成果评估</a:t>
            </a:r>
            <a:endParaRPr lang="en-US" sz="3600" b="0" strike="noStrike" spc="-1">
              <a:solidFill>
                <a:schemeClr val="dk1"/>
              </a:solidFill>
              <a:latin typeface="Arial"/>
            </a:endParaRPr>
          </a:p>
        </p:txBody>
      </p:sp>
      <p:sp>
        <p:nvSpPr>
          <p:cNvPr id="2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定期收集员工的反馈意见和建议</a:t>
            </a:r>
            <a:endParaRPr lang="en-US" sz="1500" b="0" strike="noStrike" spc="-1">
              <a:solidFill>
                <a:srgbClr val="000000"/>
              </a:solidFill>
              <a:latin typeface="Arial"/>
            </a:endParaRPr>
          </a:p>
        </p:txBody>
      </p:sp>
      <p:sp>
        <p:nvSpPr>
          <p:cNvPr id="2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反馈收集</a:t>
            </a:r>
            <a:endParaRPr lang="en-US" sz="2200" b="0" strike="noStrike" spc="-1">
              <a:solidFill>
                <a:srgbClr val="000000"/>
              </a:solidFill>
              <a:latin typeface="Arial"/>
            </a:endParaRPr>
          </a:p>
        </p:txBody>
      </p:sp>
      <p:sp>
        <p:nvSpPr>
          <p:cNvPr id="2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通过问卷调查等方式评估培训效果</a:t>
            </a:r>
            <a:endParaRPr lang="en-US" sz="1500" b="0" strike="noStrike" spc="-1">
              <a:solidFill>
                <a:srgbClr val="000000"/>
              </a:solidFill>
              <a:latin typeface="Arial"/>
            </a:endParaRPr>
          </a:p>
        </p:txBody>
      </p:sp>
      <p:sp>
        <p:nvSpPr>
          <p:cNvPr id="2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效果评估</a:t>
            </a:r>
            <a:endParaRPr lang="en-US" sz="2200" b="0" strike="noStrike" spc="-1">
              <a:solidFill>
                <a:srgbClr val="000000"/>
              </a:solidFill>
              <a:latin typeface="Arial"/>
            </a:endParaRPr>
          </a:p>
        </p:txBody>
      </p:sp>
      <p:sp>
        <p:nvSpPr>
          <p:cNvPr id="2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总结培训过程中的不足和优点，提出改进方案</a:t>
            </a:r>
            <a:endParaRPr lang="en-US" sz="1500" b="0" strike="noStrike" spc="-1">
              <a:solidFill>
                <a:srgbClr val="000000"/>
              </a:solidFill>
              <a:latin typeface="Arial"/>
            </a:endParaRPr>
          </a:p>
        </p:txBody>
      </p:sp>
      <p:sp>
        <p:nvSpPr>
          <p:cNvPr id="2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改进方案</a:t>
            </a:r>
            <a:endParaRPr lang="en-US" sz="2200" b="0" strike="noStrike" spc="-1">
              <a:solidFill>
                <a:srgbClr val="000000"/>
              </a:solidFill>
              <a:latin typeface="Arial"/>
            </a:endParaRPr>
          </a:p>
        </p:txBody>
      </p:sp>
      <p:sp>
        <p:nvSpPr>
          <p:cNvPr id="2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培训效果跟踪</a:t>
            </a:r>
            <a:endParaRPr lang="en-US" sz="3500" b="0" strike="noStrike" spc="-1">
              <a:solidFill>
                <a:srgbClr val="000000"/>
              </a:solidFill>
              <a:latin typeface="Arial"/>
            </a:endParaRPr>
          </a:p>
        </p:txBody>
      </p:sp>
      <p:sp>
        <p:nvSpPr>
          <p:cNvPr id="21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企业礼仪培训的一个重要环节是培训效果的跟踪。在培训结束后，定期跟踪员工的礼仪行为和态度变化，收集员工的反馈和建议，为今后的培训提供参考。</a:t>
            </a:r>
            <a:endParaRPr lang="en-US" sz="2500" b="0" strike="noStrike" spc="-1">
              <a:solidFill>
                <a:srgbClr val="000000"/>
              </a:solidFill>
              <a:latin typeface="Arial"/>
            </a:endParaRPr>
          </a:p>
        </p:txBody>
      </p:sp>
      <p:sp>
        <p:nvSpPr>
          <p:cNvPr id="21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场地准备</a:t>
            </a:r>
            <a:endParaRPr lang="en-US" sz="2200" b="0" strike="noStrike" spc="-1">
              <a:solidFill>
                <a:srgbClr val="000000"/>
              </a:solidFill>
              <a:latin typeface="Arial"/>
            </a:endParaRPr>
          </a:p>
        </p:txBody>
      </p:sp>
      <p:sp>
        <p:nvSpPr>
          <p:cNvPr id="22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做好培训场地、设备的准备工作</a:t>
            </a:r>
            <a:endParaRPr lang="en-US" sz="1500" b="0" strike="noStrike" spc="-1">
              <a:solidFill>
                <a:srgbClr val="000000"/>
              </a:solidFill>
              <a:latin typeface="Arial"/>
            </a:endParaRPr>
          </a:p>
        </p:txBody>
      </p:sp>
      <p:sp>
        <p:nvSpPr>
          <p:cNvPr id="22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顺利进行</a:t>
            </a:r>
            <a:endParaRPr lang="en-US" sz="2200" b="0" strike="noStrike" spc="-1">
              <a:solidFill>
                <a:srgbClr val="000000"/>
              </a:solidFill>
              <a:latin typeface="Arial"/>
            </a:endParaRPr>
          </a:p>
        </p:txBody>
      </p:sp>
      <p:sp>
        <p:nvSpPr>
          <p:cNvPr id="22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确保培训的顺利进行</a:t>
            </a:r>
            <a:endParaRPr lang="en-US" sz="1500" b="0" strike="noStrike" spc="-1">
              <a:solidFill>
                <a:srgbClr val="000000"/>
              </a:solidFill>
              <a:latin typeface="Arial"/>
            </a:endParaRPr>
          </a:p>
        </p:txBody>
      </p:sp>
      <p:sp>
        <p:nvSpPr>
          <p:cNvPr id="22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确保准备</a:t>
            </a:r>
            <a:endParaRPr lang="en-US" sz="2200" b="0" strike="noStrike" spc="-1">
              <a:solidFill>
                <a:srgbClr val="000000"/>
              </a:solidFill>
              <a:latin typeface="Arial"/>
            </a:endParaRPr>
          </a:p>
        </p:txBody>
      </p:sp>
      <p:sp>
        <p:nvSpPr>
          <p:cNvPr id="22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确保培训场地、设备的准备工作</a:t>
            </a:r>
            <a:endParaRPr lang="en-US" sz="1500" b="0" strike="noStrike" spc="-1">
              <a:solidFill>
                <a:srgbClr val="000000"/>
              </a:solidFill>
              <a:latin typeface="Arial"/>
            </a:endParaRPr>
          </a:p>
        </p:txBody>
      </p:sp>
      <p:sp>
        <p:nvSpPr>
          <p:cNvPr id="22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培训前准备工作</a:t>
            </a:r>
            <a:endParaRPr lang="en-US" sz="3600" b="0" strike="noStrike" spc="-1">
              <a:solidFill>
                <a:schemeClr val="dk1"/>
              </a:solidFill>
              <a:latin typeface="Arial"/>
            </a:endParaRPr>
          </a:p>
        </p:txBody>
      </p:sp>
      <p:sp>
        <p:nvSpPr>
          <p:cNvPr id="22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发布通知</a:t>
            </a:r>
            <a:endParaRPr lang="en-US" sz="2200" b="0" strike="noStrike" spc="-1">
              <a:solidFill>
                <a:srgbClr val="000000"/>
              </a:solidFill>
              <a:latin typeface="Arial"/>
            </a:endParaRPr>
          </a:p>
        </p:txBody>
      </p:sp>
      <p:sp>
        <p:nvSpPr>
          <p:cNvPr id="23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明确培训内容、时间、地点等细节</a:t>
            </a:r>
            <a:endParaRPr lang="en-US" sz="1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https://d.book118.com/707152034011006055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155</Paragraphs>
  <Slides>23</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企业礼仪培训的员工素质优化</vt:lpstr>
      <vt:lpstr>目录</vt:lpstr>
      <vt:lpstr>第1章 企业礼仪培训的重要性</vt:lpstr>
      <vt:lpstr> </vt:lpstr>
      <vt:lpstr>企业礼仪培训的好处</vt:lpstr>
      <vt:lpstr>企业礼仪培训内容</vt:lpstr>
      <vt:lpstr>礼仪培训效果评估</vt:lpstr>
      <vt:lpstr>持续优化</vt:lpstr>
      <vt:lpstr>第2章 企业礼仪培训的内容设计</vt:lpstr>
      <vt:lpstr> </vt:lpstr>
      <vt:lpstr>培训内容分析</vt:lpstr>
      <vt:lpstr>培训方式选择</vt:lpstr>
      <vt:lpstr> </vt:lpstr>
      <vt:lpstr>总结与展望</vt:lpstr>
      <vt:lpstr>第3章 企业礼仪培训的实施过程</vt:lpstr>
      <vt:lpstr> </vt:lpstr>
      <vt:lpstr>培训过程管理</vt:lpstr>
      <vt:lpstr>培训效果跟踪</vt:lpstr>
      <vt:lpstr>培训成果评估</vt:lpstr>
      <vt:lpstr>培训成果评估</vt:lpstr>
      <vt:lpstr> </vt:lpstr>
      <vt:lpstr>培训前准备工作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2024-09-29T14:34:47.387</cp:lastPrinted>
  <dcterms:created xsi:type="dcterms:W3CDTF">2024-09-29T06:34:47Z</dcterms:created>
  <dcterms:modified xsi:type="dcterms:W3CDTF">2024-09-29T06:34:49Z</dcterms:modified>
</cp:coreProperties>
</file>