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DA53F81-31B6-434F-A3D1-42F519733B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331447-0FF0-4A1D-831A-1140A70B38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9A921AD-E5E2-4B23-9298-34A7330C32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1FED808-C1F0-413E-80E6-919FA27E41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6CBC8AB-49DA-4295-8EAD-10C381B0214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BF2BD1-8DCB-4D08-B0DA-FFE96197228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13ADDBA-16C0-4356-9A44-40D19422760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03009AD-CA50-426F-B3B5-F450082E6E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E5B75FB-C247-47B5-B683-4AFC920544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0E2B4B-BFF7-49EA-A174-441AEB6F0E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6FBC9B-1E2A-41EA-A653-EE39A3FD90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 Id="rId3" Type="http://schemas.openxmlformats.org/officeDocument/2006/relationships/image" Target="../media/image5.png" /><Relationship Id="rId4" Type="http://schemas.openxmlformats.org/officeDocument/2006/relationships/image" Target="../media/image6.png" /><Relationship Id="rId5" Type="http://schemas.openxmlformats.org/officeDocument/2006/relationships/image" Target="../media/image7.png" /><Relationship Id="rId6"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png" /><Relationship Id="rId3" Type="http://schemas.openxmlformats.org/officeDocument/2006/relationships/image" Target="../media/image12.png" /><Relationship Id="rId4"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8007123044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4537149" y="4105149"/>
            <a:ext cx="2384286"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endParaRPr lang="en-US" sz="2025">
              <a:solidFill>
                <a:srgbClr val="000000">
                  <a:alpha val="100000"/>
                </a:srgbClr>
              </a:solidFill>
              <a:latin typeface="Microsoft Yahei"/>
              <a:ea typeface="Microsoft Yahei"/>
              <a:cs typeface="Microsoft Yahei"/>
            </a:endParaRPr>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020000">
                    <a:alpha val="100000"/>
                  </a:srgbClr>
                </a:solidFill>
                <a:latin typeface="Microsoft Yahei"/>
                <a:ea typeface="Microsoft Yahei"/>
                <a:cs typeface="Microsoft Yahei"/>
              </a:rPr>
              <a:t>个人护理生涯规划</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alpha val="100000"/>
                  </a:schemeClr>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了解个人护理行业</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确定个人护理职业目标</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提升个人护理技能</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建立个人护理品牌</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拓展个人护理领域</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规划个人护理生涯发展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01</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了解个人护理行业</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12813" y="2127250"/>
            <a:ext cx="1092200" cy="2825750"/>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行业概述</a:t>
              </a:r>
            </a:p>
          </p:txBody>
        </p:sp>
      </p:grpSp>
      <p:grpSp>
        <p:nvGrpSpPr>
          <p:cNvPr id="25" name="Group 25"/>
          <p:cNvGrpSpPr/>
          <p:nvPr/>
        </p:nvGrpSpPr>
        <p:grpSpPr>
          <a:xfrm>
            <a:off x="1950266" y="2682352"/>
            <a:ext cx="2426717" cy="490334"/>
            <a:chOff x="1950266" y="2682352"/>
            <a:chExt cx="2426717" cy="490334"/>
          </a:xfrm>
        </p:grpSpPr>
        <p:sp>
          <p:nvSpPr>
            <p:cNvPr id="26" name="TextBox 26"/>
            <p:cNvSpPr txBox="1"/>
            <p:nvPr/>
          </p:nvSpPr>
          <p:spPr>
            <a:xfrm>
              <a:off x="1950266"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27" name="Group 27"/>
          <p:cNvGrpSpPr/>
          <p:nvPr/>
        </p:nvGrpSpPr>
        <p:grpSpPr>
          <a:xfrm>
            <a:off x="2029744" y="3095526"/>
            <a:ext cx="2267763" cy="1552257"/>
            <a:chOff x="2029744" y="3095526"/>
            <a:chExt cx="2267763" cy="1552257"/>
          </a:xfrm>
        </p:grpSpPr>
        <p:sp>
          <p:nvSpPr>
            <p:cNvPr id="28" name="TextBox 28"/>
            <p:cNvSpPr txBox="1"/>
            <p:nvPr/>
          </p:nvSpPr>
          <p:spPr>
            <a:xfrm>
              <a:off x="2029744"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个人护理行业是为个人提供美容、美发、美甲、健身、健康管理等服务的行业。</a:t>
              </a:r>
            </a:p>
          </p:txBody>
        </p:sp>
      </p:grpSp>
      <p:grpSp>
        <p:nvGrpSpPr>
          <p:cNvPr id="29" name="Group 29"/>
          <p:cNvGrpSpPr/>
          <p:nvPr/>
        </p:nvGrpSpPr>
        <p:grpSpPr>
          <a:xfrm>
            <a:off x="5795518" y="2682352"/>
            <a:ext cx="2426717" cy="490334"/>
            <a:chOff x="5795518" y="2682352"/>
            <a:chExt cx="2426717" cy="490334"/>
          </a:xfrm>
        </p:grpSpPr>
        <p:sp>
          <p:nvSpPr>
            <p:cNvPr id="30" name="TextBox 30"/>
            <p:cNvSpPr txBox="1"/>
            <p:nvPr/>
          </p:nvSpPr>
          <p:spPr>
            <a:xfrm>
              <a:off x="5795518"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历史发展</a:t>
              </a:r>
            </a:p>
          </p:txBody>
        </p:sp>
      </p:grpSp>
      <p:grpSp>
        <p:nvGrpSpPr>
          <p:cNvPr id="31" name="Group 31"/>
          <p:cNvGrpSpPr/>
          <p:nvPr/>
        </p:nvGrpSpPr>
        <p:grpSpPr>
          <a:xfrm>
            <a:off x="5874995" y="3095526"/>
            <a:ext cx="2267763" cy="1552257"/>
            <a:chOff x="5874995" y="3095526"/>
            <a:chExt cx="2267763" cy="1552257"/>
          </a:xfrm>
        </p:grpSpPr>
        <p:sp>
          <p:nvSpPr>
            <p:cNvPr id="32" name="TextBox 32"/>
            <p:cNvSpPr txBox="1"/>
            <p:nvPr/>
          </p:nvSpPr>
          <p:spPr>
            <a:xfrm>
              <a:off x="5874995"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个人护理行业随着人们生活水平的提高和审美观念的改变而不断发展壮大。</a:t>
              </a:r>
            </a:p>
          </p:txBody>
        </p:sp>
      </p:grpSp>
      <p:grpSp>
        <p:nvGrpSpPr>
          <p:cNvPr id="33" name="Group 33"/>
          <p:cNvGrpSpPr/>
          <p:nvPr/>
        </p:nvGrpSpPr>
        <p:grpSpPr>
          <a:xfrm>
            <a:off x="9688512" y="2682352"/>
            <a:ext cx="2426717" cy="490334"/>
            <a:chOff x="9688512" y="2682352"/>
            <a:chExt cx="2426717" cy="490334"/>
          </a:xfrm>
        </p:grpSpPr>
        <p:sp>
          <p:nvSpPr>
            <p:cNvPr id="34" name="TextBox 34"/>
            <p:cNvSpPr txBox="1"/>
            <p:nvPr/>
          </p:nvSpPr>
          <p:spPr>
            <a:xfrm>
              <a:off x="9688512"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行业规模</a:t>
              </a:r>
            </a:p>
          </p:txBody>
        </p:sp>
      </p:grpSp>
      <p:grpSp>
        <p:nvGrpSpPr>
          <p:cNvPr id="35" name="Group 35"/>
          <p:cNvGrpSpPr/>
          <p:nvPr/>
        </p:nvGrpSpPr>
        <p:grpSpPr>
          <a:xfrm>
            <a:off x="9767989" y="3095526"/>
            <a:ext cx="2267763" cy="1552257"/>
            <a:chOff x="9767989" y="3095526"/>
            <a:chExt cx="2267763" cy="1552257"/>
          </a:xfrm>
        </p:grpSpPr>
        <p:sp>
          <p:nvSpPr>
            <p:cNvPr id="36" name="TextBox 36"/>
            <p:cNvSpPr txBox="1"/>
            <p:nvPr/>
          </p:nvSpPr>
          <p:spPr>
            <a:xfrm>
              <a:off x="9767989"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全球个人护理市场规模持续增长，涵盖了广泛的领域和细分市场。</a:t>
              </a:r>
            </a:p>
          </p:txBody>
        </p:sp>
      </p:grpSp>
      <p:pic>
        <p:nvPicPr>
          <p:cNvPr id="37" name="Picture 37"/>
          <p:cNvPicPr>
            <a:picLocks noChangeAspect="1"/>
          </p:cNvPicPr>
          <p:nvPr/>
        </p:nvPicPr>
        <p:blipFill>
          <a:blip r:embed="rId3">
            <a:alphaModFix amt="70000"/>
          </a:blip>
          <a:stretch>
            <a:fillRect/>
          </a:stretch>
        </p:blipFill>
        <p:spPr>
          <a:xfrm>
            <a:off x="763829" y="2093912"/>
            <a:ext cx="1110530" cy="2859087"/>
          </a:xfrm>
          <a:prstGeom prst="rect">
            <a:avLst/>
          </a:prstGeom>
        </p:spPr>
      </p:pic>
      <p:pic>
        <p:nvPicPr>
          <p:cNvPr id="38" name="Picture 38"/>
          <p:cNvPicPr>
            <a:picLocks noChangeAspect="1"/>
          </p:cNvPicPr>
          <p:nvPr/>
        </p:nvPicPr>
        <p:blipFill>
          <a:blip r:embed="rId4">
            <a:alphaModFix amt="70000"/>
          </a:blip>
          <a:stretch>
            <a:fillRect/>
          </a:stretch>
        </p:blipFill>
        <p:spPr>
          <a:xfrm>
            <a:off x="4133677" y="2127250"/>
            <a:ext cx="1845865" cy="2859405"/>
          </a:xfrm>
          <a:prstGeom prst="rect">
            <a:avLst/>
          </a:prstGeom>
        </p:spPr>
      </p:pic>
      <p:pic>
        <p:nvPicPr>
          <p:cNvPr id="39" name="Picture 39"/>
          <p:cNvPicPr>
            <a:picLocks noChangeAspect="1"/>
          </p:cNvPicPr>
          <p:nvPr/>
        </p:nvPicPr>
        <p:blipFill>
          <a:blip r:embed="rId5">
            <a:alphaModFix amt="70000"/>
          </a:blip>
          <a:stretch>
            <a:fillRect/>
          </a:stretch>
        </p:blipFill>
        <p:spPr>
          <a:xfrm>
            <a:off x="8142758" y="2093595"/>
            <a:ext cx="1561421" cy="2859405"/>
          </a:xfrm>
          <a:prstGeom prst="rect">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行业发展趋势</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个性化与定制化服务</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随着消费者需求的多样化，个人护理服务趋向于个性化与定制化，以满足不同消费者的独特需求。</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技术创新</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科技在个人护理行业中应用越来越广泛，如智能美容设备、虚拟现实健身等，为消费者带来更便捷、高效的服务体验。</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健康与保健意识提高</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消费者对健康和保健的关注度不断提高，促使个人护理行业向健康管理、营养咨询等领域拓展。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行业挑战与机遇</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挑战：市场竞争激烈，消费者需求多变，对服务质量和专业水平要求高。同时，法律法规和行业标准的制定与执行也需要不断完善。</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机遇：随着全球中产阶级的崛起和消费升级，个人护理市场需求持续增长。新兴市场和发展中国家为个人护理行业提供了广阔的发展空间。</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此外，个人护理行业还面临着一些挑战和机遇。在挑战方面，市场竞争激烈，消费者需求多变，对服务质量和专业水平要求高。同时，法律法规和行业标准的制定与执行也需要不断完善。这些挑战要求个人护理行业不断进行创新和改进，以满足消费者的需求和提高自身的竞争力。</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在机遇方面，随着全球中产阶级的崛起和消费升级，个人护理市场需求持续增长。新兴市场和发展中国家为个人护理行业提供了广阔的发展空间。此外，技术创新也为个人护理行业带来了新的发展机遇，如智能美容设备、虚拟现实健身等新兴领域。这些机遇要求个人护理行业不断进行技术升级和创新，以满足消费者的需求并抓住市场发展的机遇。</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02</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确定个人护理职业目标</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23925" y="4246563"/>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191">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998538" y="4265613"/>
            <a:ext cx="2270125" cy="2249487"/>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071563" y="4287838"/>
            <a:ext cx="2187575" cy="2128837"/>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146175" y="4305300"/>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201738" y="4324350"/>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255713" y="4344988"/>
            <a:ext cx="2012950" cy="1776412"/>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06513" y="4364038"/>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358900" y="4384675"/>
            <a:ext cx="1933575" cy="1538288"/>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1409700" y="4403725"/>
            <a:ext cx="1897063" cy="1420813"/>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462088" y="4424363"/>
            <a:ext cx="1854200" cy="1303337"/>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512888" y="4443413"/>
            <a:ext cx="1817687" cy="1185862"/>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566863" y="4462463"/>
            <a:ext cx="1774825" cy="1065212"/>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616075" y="4483100"/>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670050" y="4502150"/>
            <a:ext cx="1695450" cy="830263"/>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722438" y="4522788"/>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773238" y="4541838"/>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827213" y="4560888"/>
            <a:ext cx="1574800" cy="474662"/>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876425" y="4581525"/>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1930400" y="4600575"/>
            <a:ext cx="1495425" cy="238125"/>
          </a:xfrm>
          <a:prstGeom prst="ellipse">
            <a:avLst/>
          </a:prstGeom>
          <a:solidFill>
            <a:srgbClr val="FFFFFF">
              <a:alpha val="100000"/>
            </a:srgbClr>
          </a:solidFill>
          <a:ln w="1191">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1566863" y="4416743"/>
            <a:ext cx="754062" cy="307975"/>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01</a:t>
            </a:r>
            <a:endParaRPr lang="en-US" sz="1100"/>
          </a:p>
        </p:txBody>
      </p:sp>
      <p:sp>
        <p:nvSpPr>
          <p:cNvPr id="22" name="Freeform 22"/>
          <p:cNvSpPr/>
          <p:nvPr/>
        </p:nvSpPr>
        <p:spPr>
          <a:xfrm>
            <a:off x="3670300" y="2686050"/>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2668">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744913" y="2705100"/>
            <a:ext cx="2270125" cy="2249488"/>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817938" y="2727325"/>
            <a:ext cx="2187575" cy="2128838"/>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892550" y="2744788"/>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948113" y="2763838"/>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002088" y="2784475"/>
            <a:ext cx="2012950" cy="1776413"/>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052888" y="2803525"/>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105275" y="2824163"/>
            <a:ext cx="1933575" cy="1538287"/>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156075" y="2843213"/>
            <a:ext cx="1897063" cy="1420812"/>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208463" y="2863850"/>
            <a:ext cx="1854200" cy="1303338"/>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259263" y="2882900"/>
            <a:ext cx="1817687" cy="1185863"/>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313238" y="2901950"/>
            <a:ext cx="1774825" cy="1065213"/>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362450" y="2922588"/>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416425" y="2941638"/>
            <a:ext cx="1695450" cy="830262"/>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468813" y="2962275"/>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519613" y="2981325"/>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573588" y="3000375"/>
            <a:ext cx="1574800" cy="474663"/>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622800" y="3021013"/>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676775" y="3040063"/>
            <a:ext cx="1495425" cy="238125"/>
          </a:xfrm>
          <a:prstGeom prst="ellipse">
            <a:avLst/>
          </a:prstGeom>
          <a:solidFill>
            <a:srgbClr val="FFFFFF">
              <a:alpha val="100000"/>
            </a:srgbClr>
          </a:solidFill>
          <a:ln w="12668">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294188" y="2847975"/>
            <a:ext cx="754062" cy="307975"/>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02</a:t>
            </a:r>
            <a:endParaRPr lang="en-US" sz="1100"/>
          </a:p>
        </p:txBody>
      </p:sp>
      <p:sp>
        <p:nvSpPr>
          <p:cNvPr id="42" name="Freeform 42"/>
          <p:cNvSpPr/>
          <p:nvPr/>
        </p:nvSpPr>
        <p:spPr>
          <a:xfrm>
            <a:off x="6318250" y="1019175"/>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2668">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6392863" y="1038225"/>
            <a:ext cx="2270125" cy="2249488"/>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6465888" y="1060450"/>
            <a:ext cx="2187575" cy="2128838"/>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6540500" y="1077913"/>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6596063" y="1096963"/>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6650038" y="1117600"/>
            <a:ext cx="2012950" cy="1776413"/>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6700838" y="1136650"/>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6753225" y="1157288"/>
            <a:ext cx="1933575" cy="1538287"/>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6804025" y="1176338"/>
            <a:ext cx="1897063" cy="1420812"/>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6856413" y="1196975"/>
            <a:ext cx="1854200" cy="1303338"/>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6907213" y="1216025"/>
            <a:ext cx="1817687" cy="1185863"/>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6961188" y="1235075"/>
            <a:ext cx="1774825" cy="1065213"/>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7010400" y="1255713"/>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7064375" y="1274763"/>
            <a:ext cx="1695450" cy="830262"/>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7116763" y="1295400"/>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7167563" y="1314450"/>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7221538" y="1333500"/>
            <a:ext cx="1574800" cy="474663"/>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7270750" y="1354138"/>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7324725" y="1373188"/>
            <a:ext cx="1495425" cy="238125"/>
          </a:xfrm>
          <a:prstGeom prst="ellipse">
            <a:avLst/>
          </a:prstGeom>
          <a:solidFill>
            <a:srgbClr val="FFFFFF">
              <a:alpha val="100000"/>
            </a:srgbClr>
          </a:solidFill>
          <a:ln w="12668">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6942138" y="1160145"/>
            <a:ext cx="755650" cy="307975"/>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03</a:t>
            </a:r>
            <a:endParaRPr lang="en-US" sz="1100"/>
          </a:p>
        </p:txBody>
      </p:sp>
      <p:grpSp>
        <p:nvGrpSpPr>
          <p:cNvPr id="62" name="Group 62"/>
          <p:cNvGrpSpPr/>
          <p:nvPr/>
        </p:nvGrpSpPr>
        <p:grpSpPr>
          <a:xfrm>
            <a:off x="454963" y="93878"/>
            <a:ext cx="10641129" cy="914400"/>
            <a:chOff x="454963" y="93878"/>
            <a:chExt cx="10641129" cy="914400"/>
          </a:xfrm>
        </p:grpSpPr>
        <p:sp>
          <p:nvSpPr>
            <p:cNvPr id="63" name="AutoShape 6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AutoShape 8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TextBox 8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职业目标设定</a:t>
              </a:r>
            </a:p>
          </p:txBody>
        </p:sp>
      </p:grpSp>
      <p:grpSp>
        <p:nvGrpSpPr>
          <p:cNvPr id="84" name="Group 84"/>
          <p:cNvGrpSpPr/>
          <p:nvPr/>
        </p:nvGrpSpPr>
        <p:grpSpPr>
          <a:xfrm>
            <a:off x="923925" y="5145189"/>
            <a:ext cx="2426717" cy="490334"/>
            <a:chOff x="923925" y="5145189"/>
            <a:chExt cx="2426717" cy="490334"/>
          </a:xfrm>
        </p:grpSpPr>
        <p:sp>
          <p:nvSpPr>
            <p:cNvPr id="85" name="TextBox 85"/>
            <p:cNvSpPr txBox="1"/>
            <p:nvPr/>
          </p:nvSpPr>
          <p:spPr>
            <a:xfrm>
              <a:off x="923925" y="5145189"/>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短期目标</a:t>
              </a:r>
            </a:p>
          </p:txBody>
        </p:sp>
      </p:grpSp>
      <p:grpSp>
        <p:nvGrpSpPr>
          <p:cNvPr id="86" name="Group 86"/>
          <p:cNvGrpSpPr/>
          <p:nvPr/>
        </p:nvGrpSpPr>
        <p:grpSpPr>
          <a:xfrm>
            <a:off x="6318250" y="3326131"/>
            <a:ext cx="2267763" cy="1552257"/>
            <a:chOff x="6318250" y="3326131"/>
            <a:chExt cx="2267763" cy="1552257"/>
          </a:xfrm>
        </p:grpSpPr>
        <p:sp>
          <p:nvSpPr>
            <p:cNvPr id="87" name="TextBox 87"/>
            <p:cNvSpPr txBox="1"/>
            <p:nvPr/>
          </p:nvSpPr>
          <p:spPr>
            <a:xfrm>
              <a:off x="6318250" y="3326131"/>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在中期内（如3-5年）希望实现的职业发展或转型。</a:t>
              </a:r>
            </a:p>
          </p:txBody>
        </p:sp>
      </p:grpSp>
      <p:grpSp>
        <p:nvGrpSpPr>
          <p:cNvPr id="88" name="Group 88"/>
          <p:cNvGrpSpPr/>
          <p:nvPr/>
        </p:nvGrpSpPr>
        <p:grpSpPr>
          <a:xfrm>
            <a:off x="3670300" y="3625158"/>
            <a:ext cx="2426717" cy="490334"/>
            <a:chOff x="3670300" y="3625158"/>
            <a:chExt cx="2426717" cy="490334"/>
          </a:xfrm>
        </p:grpSpPr>
        <p:sp>
          <p:nvSpPr>
            <p:cNvPr id="89" name="TextBox 89"/>
            <p:cNvSpPr txBox="1"/>
            <p:nvPr/>
          </p:nvSpPr>
          <p:spPr>
            <a:xfrm>
              <a:off x="3670300" y="3625158"/>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中期目标</a:t>
              </a:r>
            </a:p>
          </p:txBody>
        </p:sp>
      </p:grpSp>
      <p:grpSp>
        <p:nvGrpSpPr>
          <p:cNvPr id="90" name="Group 90"/>
          <p:cNvGrpSpPr/>
          <p:nvPr/>
        </p:nvGrpSpPr>
        <p:grpSpPr>
          <a:xfrm>
            <a:off x="6318250" y="1917802"/>
            <a:ext cx="2426717" cy="490334"/>
            <a:chOff x="6318250" y="1917802"/>
            <a:chExt cx="2426717" cy="490334"/>
          </a:xfrm>
        </p:grpSpPr>
        <p:sp>
          <p:nvSpPr>
            <p:cNvPr id="91" name="TextBox 91"/>
            <p:cNvSpPr txBox="1"/>
            <p:nvPr/>
          </p:nvSpPr>
          <p:spPr>
            <a:xfrm>
              <a:off x="6318250" y="191780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长期目标</a:t>
              </a:r>
            </a:p>
          </p:txBody>
        </p:sp>
      </p:grpSp>
      <p:grpSp>
        <p:nvGrpSpPr>
          <p:cNvPr id="92" name="Group 92"/>
          <p:cNvGrpSpPr/>
          <p:nvPr/>
        </p:nvGrpSpPr>
        <p:grpSpPr>
          <a:xfrm>
            <a:off x="8927905" y="1448118"/>
            <a:ext cx="2267763" cy="1552257"/>
            <a:chOff x="8927905" y="1448118"/>
            <a:chExt cx="2267763" cy="1552257"/>
          </a:xfrm>
        </p:grpSpPr>
        <p:sp>
          <p:nvSpPr>
            <p:cNvPr id="93" name="TextBox 93"/>
            <p:cNvSpPr txBox="1"/>
            <p:nvPr/>
          </p:nvSpPr>
          <p:spPr>
            <a:xfrm>
              <a:off x="8927905" y="1448118"/>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在长期内（如5年以上）希望达成的职业高度或成就。</a:t>
              </a:r>
            </a:p>
          </p:txBody>
        </p:sp>
      </p:grpSp>
      <p:grpSp>
        <p:nvGrpSpPr>
          <p:cNvPr id="94" name="Group 94"/>
          <p:cNvGrpSpPr/>
          <p:nvPr/>
        </p:nvGrpSpPr>
        <p:grpSpPr>
          <a:xfrm>
            <a:off x="3402013" y="4962843"/>
            <a:ext cx="2267763" cy="1552257"/>
            <a:chOff x="3402013" y="4962843"/>
            <a:chExt cx="2267763" cy="1552257"/>
          </a:xfrm>
        </p:grpSpPr>
        <p:sp>
          <p:nvSpPr>
            <p:cNvPr id="95" name="TextBox 95"/>
            <p:cNvSpPr txBox="1"/>
            <p:nvPr/>
          </p:nvSpPr>
          <p:spPr>
            <a:xfrm>
              <a:off x="3402013" y="4962843"/>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在短期内（如1-2年）希望达到的职业状态或成就。</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网络建设</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建立与行业内人士的联系，通过参加活动、加入组织等方式扩大人脉。</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教育路径</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根据职业目标，规划所需的教育背景和培训计划，如进修课程、获取证书等。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经验积累</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通过实习、兼职或全职工作，积累与目标职业相关的实践经验。</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职业目标实现路径</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定期评估</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定期回顾职业目标的实现进度，评估是否需要调整或优化。</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市场变化</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关注行业动态和市场需求，根据变化调整职业目标或优化实现路径。</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个人发展</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根据个人兴趣、能力和价值观的变化，适时调整职业目标，确保与个人发展方向一致。</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职业目标调整与优化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03</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提升个人护理技能</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保持个人卫生，定期洗澡、刷牙、洗头等，保持身体清洁。</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日常清洁与卫生</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292" r="162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衣物整理与洗涤</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0557" r="2055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饮食健康</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4667" b="14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学会分类整理衣物，掌握基本的洗衣、晾晒、收纳技巧。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养成健康的饮食习惯，合理搭配食物，控制饮食量，避免过度饮食。</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基础护理技能</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学习基本的急救技能，如心肺复苏、止血等，以应对突发状况。</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急救知识</a:t>
            </a:r>
          </a:p>
        </p:txBody>
      </p:sp>
      <p:pic>
        <p:nvPicPr>
          <p:cNvPr id="5" name="Picture 5"/>
          <p:cNvPicPr>
            <a:picLocks noChangeAspect="1"/>
          </p:cNvPicPr>
          <p:nvPr/>
        </p:nvPicPr>
        <p:blipFill>
          <a:blip r:embed="rId2"/>
          <a:srcRect t="13167" b="13167"/>
          <a:stretch>
            <a:fillRect/>
          </a:stretch>
        </p:blipFill>
        <p:spPr>
          <a:xfrm>
            <a:off x="6096000" y="1153983"/>
            <a:ext cx="5194482" cy="5194483"/>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了解常见疾病的预防方法，如感冒、流感等，以及控制疾病传播的方法。</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疾病预防与控制</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学会正确使用药物，了解药物相互作用和注意事项，确保安全用药。</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药物管理</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专业护理技能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https://d.book118.com/708007123044006027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2024-09-05T02:57:43.215</cp:lastPrinted>
  <dcterms:created xsi:type="dcterms:W3CDTF">2024-09-04T18:57:43Z</dcterms:created>
  <dcterms:modified xsi:type="dcterms:W3CDTF">2024-09-04T18:57:45Z</dcterms:modified>
</cp:coreProperties>
</file>