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C58A93D-3580-475B-A497-4CC5E370424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1BF57B8-5961-481A-B559-CDA8AB0DE18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B88E49-5BA3-4220-894A-5191D7277AB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ABB4443-EF5B-416F-9242-D8CD72891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B0C0F1C-10B1-4115-8798-DE8E8022CC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560EA49-9000-4A91-B9E0-E8F2430794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3A4E5EB-4F09-4543-95AE-0896C6CDE2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DFAC3B9-5E32-40A7-8086-DED4E60441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B18FC63-51F7-4B40-B85A-5B742AEDCD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76595ED-624E-4C6D-B1B4-9C2A3287551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7197BA7-B5B2-463F-B235-2BDB3FB8D3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2/2/2024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0801101713100603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4068855" y="4173441"/>
            <a:ext cx="20593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6218683" y="4173441"/>
            <a:ext cx="27451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2025">
                <a:solidFill>
                  <a:schemeClr val="l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42648" y="1870418"/>
            <a:ext cx="6503541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库存基本概念与分类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独立需求库存影响因素分析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独立需求库存控制方法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独立需求库存优化策略探讨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4699635" y="353186"/>
            <a:ext cx="2792730" cy="97726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509269" y="1632546"/>
            <a:ext cx="7173462" cy="4140299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独立需求库存绩效评估与改进</a:t>
            </a:r>
          </a:p>
          <a:p>
            <a:pPr marL="203200" lvl="0" indent="-203200" algn="l">
              <a:lnSpc>
                <a:spcPct val="12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库存基本概念与分类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67" r="16667"/>
          <a:stretch>
            <a:fillRect/>
          </a:stretch>
        </p:blipFill>
        <p:spPr>
          <a:xfrm>
            <a:off x="939482" y="1415327"/>
            <a:ext cx="4843296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库存是指企业在生产经营过程中为销售或耗用而储备的物资，包括原材料、燃料、低值易耗品、在产品、半成品、产成品、协作件、商品等。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库存具有整合需求和供应、维持各项活动顺畅进行的功能，包括保持生产运作的独立性、满足产品需求的变化、增强生产计划的柔性、为克服原料交货的延迟提供一定保障、利用经济订购批量的好处等。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库存作用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库存定义及作用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不同的标准，库存可以分为多种类型，如按经济用途分类，可分为商品库存和制造业库存；按生产过程的不同阶段分类，可分为原材料库存、零部件库存、半成品库存和成品库存；按库存物品所处的状态分类，可分为在库库存、在途库存和委托加工库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库存分类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不同类型的库存具有不同的特点，如原材料库存具有占用资金多、价格波动大的特点；成品库存则具有占用资金多、影响企业经济效益的特点。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库存特点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库存分类与特点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独立需求是指来自用户的对企业产品和服务的需求，是外部需求，与企业的其他活动无关。这种需求最明显的特征是它具有独立性和随机性。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独立需求库存是指为了满足独立需求而建立的库存，其目的是为了及时响应客户的需求并保持一定的客户服务水平。独立需求库存的管理涉及到需求预测、库存管理策略制定、补货计划制定等方面。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724" r="2372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独立需求库存概念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独立需求库存影响因素分析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某些产品受季节影响，需求在特定季节上升或下降，如夏季冷饮、冬季取暖设备。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季节性波动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875" r="12875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经济周期波动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消费者偏好变化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8083" r="8083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经济繁荣时期需求增加，经济衰退时期需求减少。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消费者对产品功能、外观等的偏好变化，影响市场需求。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市场需求波动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供应商出现生产问题、质量问题或交货延迟，导致库存波动。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8125" r="812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17667" b="17667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71767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供应商不稳定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物流环节出现问题，如运输延误、货物损坏等，影响库存水平。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运输延误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国际贸易政策调整，如关税变动、贸易壁垒等，对进口产品库存产生影响。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贸易政策变化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供应链不确定性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3794" r="13794"/>
          <a:stretch>
            <a:fillRect/>
          </a:stretch>
        </p:blipFill>
        <p:spPr>
          <a:xfrm>
            <a:off x="4289937" y="1498289"/>
            <a:ext cx="3861422" cy="3861422"/>
          </a:xfrm>
          <a:prstGeom prst="diamond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44972" y="1608799"/>
            <a:ext cx="5067193" cy="1224567"/>
            <a:chOff x="44972" y="1608799"/>
            <a:chExt cx="5067193" cy="1224567"/>
          </a:xfrm>
        </p:grpSpPr>
        <p:sp>
          <p:nvSpPr>
            <p:cNvPr id="4" name="AutoShape 4"/>
            <p:cNvSpPr/>
            <p:nvPr/>
          </p:nvSpPr>
          <p:spPr>
            <a:xfrm>
              <a:off x="4429413" y="1744054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5" name="TextBox 5"/>
            <p:cNvSpPr txBox="1"/>
            <p:nvPr/>
          </p:nvSpPr>
          <p:spPr>
            <a:xfrm>
              <a:off x="216800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新产品推出时，市场需求不稳定，难以准确预测，导致库存波动。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44972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新产品引入期</a:t>
              </a:r>
            </a:p>
          </p:txBody>
        </p:sp>
        <p:sp>
          <p:nvSpPr>
            <p:cNvPr id="7" name="Freeform 7"/>
            <p:cNvSpPr/>
            <p:nvPr/>
          </p:nvSpPr>
          <p:spPr>
            <a:xfrm>
              <a:off x="4566065" y="1914535"/>
              <a:ext cx="418083" cy="363887"/>
            </a:xfrm>
            <a:custGeom>
              <a:rect l="l" t="t" r="r" b="b"/>
              <a:pathLst>
                <a:path w="304800" h="304800">
                  <a:moveTo>
                    <a:pt x="257299" y="240773"/>
                  </a:moveTo>
                  <a:lnTo>
                    <a:pt x="257299" y="258156"/>
                  </a:lnTo>
                  <a:lnTo>
                    <a:pt x="47501" y="258156"/>
                  </a:lnTo>
                  <a:lnTo>
                    <a:pt x="47501" y="240773"/>
                  </a:lnTo>
                  <a:cubicBezTo>
                    <a:pt x="47501" y="240773"/>
                    <a:pt x="43015" y="231162"/>
                    <a:pt x="67361" y="208112"/>
                  </a:cubicBezTo>
                  <a:cubicBezTo>
                    <a:pt x="91688" y="185071"/>
                    <a:pt x="88487" y="125511"/>
                    <a:pt x="88487" y="85173"/>
                  </a:cubicBezTo>
                  <a:cubicBezTo>
                    <a:pt x="88487" y="44834"/>
                    <a:pt x="145142" y="43977"/>
                    <a:pt x="145142" y="43977"/>
                  </a:cubicBezTo>
                  <a:lnTo>
                    <a:pt x="147085" y="43977"/>
                  </a:lnTo>
                  <a:cubicBezTo>
                    <a:pt x="147085" y="43996"/>
                    <a:pt x="147085" y="43701"/>
                    <a:pt x="147085" y="37424"/>
                  </a:cubicBezTo>
                  <a:cubicBezTo>
                    <a:pt x="147085" y="33395"/>
                    <a:pt x="133560" y="18802"/>
                    <a:pt x="133560" y="18802"/>
                  </a:cubicBezTo>
                  <a:lnTo>
                    <a:pt x="133360" y="9973"/>
                  </a:lnTo>
                  <a:lnTo>
                    <a:pt x="171555" y="9973"/>
                  </a:lnTo>
                  <a:lnTo>
                    <a:pt x="171298" y="19136"/>
                  </a:lnTo>
                  <a:cubicBezTo>
                    <a:pt x="171298" y="19136"/>
                    <a:pt x="156639" y="33719"/>
                    <a:pt x="156639" y="38014"/>
                  </a:cubicBezTo>
                  <a:cubicBezTo>
                    <a:pt x="156639" y="42167"/>
                    <a:pt x="156639" y="43558"/>
                    <a:pt x="156639" y="43967"/>
                  </a:cubicBezTo>
                  <a:lnTo>
                    <a:pt x="159658" y="43967"/>
                  </a:lnTo>
                  <a:cubicBezTo>
                    <a:pt x="159658" y="43967"/>
                    <a:pt x="216313" y="44825"/>
                    <a:pt x="216313" y="85163"/>
                  </a:cubicBezTo>
                  <a:cubicBezTo>
                    <a:pt x="216313" y="125501"/>
                    <a:pt x="213112" y="185071"/>
                    <a:pt x="237449" y="208121"/>
                  </a:cubicBezTo>
                  <a:cubicBezTo>
                    <a:pt x="261785" y="231172"/>
                    <a:pt x="257299" y="240773"/>
                    <a:pt x="257299" y="240773"/>
                  </a:cubicBezTo>
                  <a:close/>
                  <a:moveTo>
                    <a:pt x="176327" y="267367"/>
                  </a:moveTo>
                  <a:cubicBezTo>
                    <a:pt x="176327" y="280559"/>
                    <a:pt x="165640" y="294827"/>
                    <a:pt x="152457" y="294827"/>
                  </a:cubicBezTo>
                  <a:cubicBezTo>
                    <a:pt x="139275" y="294827"/>
                    <a:pt x="128588" y="280559"/>
                    <a:pt x="128588" y="267367"/>
                  </a:cubicBezTo>
                  <a:cubicBezTo>
                    <a:pt x="128588" y="267662"/>
                    <a:pt x="176327" y="267062"/>
                    <a:pt x="176327" y="267367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8" name="Group 8"/>
          <p:cNvGrpSpPr/>
          <p:nvPr/>
        </p:nvGrpSpPr>
        <p:grpSpPr>
          <a:xfrm>
            <a:off x="7180959" y="1608799"/>
            <a:ext cx="4946836" cy="1224567"/>
            <a:chOff x="7180959" y="1608799"/>
            <a:chExt cx="4946836" cy="1224567"/>
          </a:xfrm>
        </p:grpSpPr>
        <p:sp>
          <p:nvSpPr>
            <p:cNvPr id="9" name="AutoShape 9"/>
            <p:cNvSpPr/>
            <p:nvPr/>
          </p:nvSpPr>
          <p:spPr>
            <a:xfrm>
              <a:off x="7180959" y="168804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0" name="TextBox 10"/>
            <p:cNvSpPr txBox="1"/>
            <p:nvPr/>
          </p:nvSpPr>
          <p:spPr>
            <a:xfrm>
              <a:off x="8027972" y="213118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产品逐渐被市场接受，需求稳步增长，需要相应调整库存策略。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7606701" y="160879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产品成长期</a:t>
              </a:r>
            </a:p>
          </p:txBody>
        </p:sp>
        <p:sp>
          <p:nvSpPr>
            <p:cNvPr id="12" name="Freeform 12"/>
            <p:cNvSpPr/>
            <p:nvPr/>
          </p:nvSpPr>
          <p:spPr>
            <a:xfrm>
              <a:off x="7356302" y="1863389"/>
              <a:ext cx="332068" cy="332068"/>
            </a:xfrm>
            <a:custGeom>
              <a:rect l="l" t="t" r="r" b="b"/>
              <a:pathLst>
                <a:path w="304800" h="304800">
                  <a:moveTo>
                    <a:pt x="304800" y="171155"/>
                  </a:moveTo>
                  <a:lnTo>
                    <a:pt x="304800" y="133055"/>
                  </a:lnTo>
                  <a:lnTo>
                    <a:pt x="259261" y="114081"/>
                  </a:lnTo>
                  <a:cubicBezTo>
                    <a:pt x="257994" y="110509"/>
                    <a:pt x="256661" y="107051"/>
                    <a:pt x="255022" y="103661"/>
                  </a:cubicBezTo>
                  <a:lnTo>
                    <a:pt x="273406" y="57893"/>
                  </a:lnTo>
                  <a:lnTo>
                    <a:pt x="246459" y="30956"/>
                  </a:lnTo>
                  <a:lnTo>
                    <a:pt x="201101" y="49635"/>
                  </a:lnTo>
                  <a:cubicBezTo>
                    <a:pt x="197644" y="47958"/>
                    <a:pt x="194110" y="46549"/>
                    <a:pt x="190462" y="45244"/>
                  </a:cubicBezTo>
                  <a:lnTo>
                    <a:pt x="171155" y="0"/>
                  </a:lnTo>
                  <a:lnTo>
                    <a:pt x="133055" y="0"/>
                  </a:lnTo>
                  <a:lnTo>
                    <a:pt x="114224" y="45091"/>
                  </a:lnTo>
                  <a:cubicBezTo>
                    <a:pt x="110433" y="46434"/>
                    <a:pt x="106785" y="47844"/>
                    <a:pt x="103175" y="49559"/>
                  </a:cubicBezTo>
                  <a:lnTo>
                    <a:pt x="57893" y="31366"/>
                  </a:lnTo>
                  <a:lnTo>
                    <a:pt x="30956" y="58303"/>
                  </a:lnTo>
                  <a:lnTo>
                    <a:pt x="49416" y="103175"/>
                  </a:lnTo>
                  <a:cubicBezTo>
                    <a:pt x="47625" y="106861"/>
                    <a:pt x="46177" y="110614"/>
                    <a:pt x="44796" y="114491"/>
                  </a:cubicBezTo>
                  <a:lnTo>
                    <a:pt x="0" y="133645"/>
                  </a:lnTo>
                  <a:lnTo>
                    <a:pt x="0" y="171745"/>
                  </a:lnTo>
                  <a:lnTo>
                    <a:pt x="44834" y="190424"/>
                  </a:lnTo>
                  <a:cubicBezTo>
                    <a:pt x="46215" y="194291"/>
                    <a:pt x="47701" y="198053"/>
                    <a:pt x="49482" y="201740"/>
                  </a:cubicBezTo>
                  <a:lnTo>
                    <a:pt x="31366" y="246907"/>
                  </a:lnTo>
                  <a:lnTo>
                    <a:pt x="58303" y="273844"/>
                  </a:lnTo>
                  <a:lnTo>
                    <a:pt x="103289" y="255318"/>
                  </a:lnTo>
                  <a:cubicBezTo>
                    <a:pt x="106899" y="257032"/>
                    <a:pt x="110585" y="258404"/>
                    <a:pt x="114376" y="259709"/>
                  </a:cubicBezTo>
                  <a:lnTo>
                    <a:pt x="133645" y="304800"/>
                  </a:lnTo>
                  <a:lnTo>
                    <a:pt x="171745" y="304800"/>
                  </a:lnTo>
                  <a:lnTo>
                    <a:pt x="190605" y="259480"/>
                  </a:lnTo>
                  <a:cubicBezTo>
                    <a:pt x="194215" y="258137"/>
                    <a:pt x="197787" y="256727"/>
                    <a:pt x="201206" y="255089"/>
                  </a:cubicBezTo>
                  <a:lnTo>
                    <a:pt x="246898" y="273396"/>
                  </a:lnTo>
                  <a:lnTo>
                    <a:pt x="273834" y="246459"/>
                  </a:lnTo>
                  <a:lnTo>
                    <a:pt x="255079" y="200997"/>
                  </a:lnTo>
                  <a:cubicBezTo>
                    <a:pt x="256680" y="197577"/>
                    <a:pt x="257985" y="194110"/>
                    <a:pt x="259251" y="190576"/>
                  </a:cubicBezTo>
                  <a:lnTo>
                    <a:pt x="304800" y="171155"/>
                  </a:lnTo>
                  <a:close/>
                  <a:moveTo>
                    <a:pt x="152105" y="209550"/>
                  </a:moveTo>
                  <a:cubicBezTo>
                    <a:pt x="120558" y="209550"/>
                    <a:pt x="94955" y="183947"/>
                    <a:pt x="94955" y="152400"/>
                  </a:cubicBezTo>
                  <a:cubicBezTo>
                    <a:pt x="94955" y="120853"/>
                    <a:pt x="120558" y="95250"/>
                    <a:pt x="152105" y="95250"/>
                  </a:cubicBezTo>
                  <a:cubicBezTo>
                    <a:pt x="183652" y="95250"/>
                    <a:pt x="209255" y="120853"/>
                    <a:pt x="209255" y="152400"/>
                  </a:cubicBezTo>
                  <a:cubicBezTo>
                    <a:pt x="209255" y="183947"/>
                    <a:pt x="183652" y="209550"/>
                    <a:pt x="152105" y="20955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3" name="Group 13"/>
          <p:cNvGrpSpPr/>
          <p:nvPr/>
        </p:nvGrpSpPr>
        <p:grpSpPr>
          <a:xfrm>
            <a:off x="24384" y="4380910"/>
            <a:ext cx="5067193" cy="1224566"/>
            <a:chOff x="24384" y="4380910"/>
            <a:chExt cx="5067193" cy="1224566"/>
          </a:xfrm>
        </p:grpSpPr>
        <p:sp>
          <p:nvSpPr>
            <p:cNvPr id="14" name="AutoShape 14"/>
            <p:cNvSpPr/>
            <p:nvPr/>
          </p:nvSpPr>
          <p:spPr>
            <a:xfrm>
              <a:off x="4408825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196211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市场需求趋于稳定，企业可通过历史数据和市场趋势进行较准确的库存规划。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24384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产品成熟期</a:t>
              </a:r>
            </a:p>
          </p:txBody>
        </p:sp>
        <p:sp>
          <p:nvSpPr>
            <p:cNvPr id="17" name="Freeform 17"/>
            <p:cNvSpPr/>
            <p:nvPr/>
          </p:nvSpPr>
          <p:spPr>
            <a:xfrm>
              <a:off x="4584167" y="4590972"/>
              <a:ext cx="332068" cy="374641"/>
            </a:xfrm>
            <a:custGeom>
              <a:rect l="l" t="t" r="r" b="b"/>
              <a:pathLst>
                <a:path w="304800" h="304800">
                  <a:moveTo>
                    <a:pt x="0" y="209550"/>
                  </a:moveTo>
                  <a:lnTo>
                    <a:pt x="152410" y="247650"/>
                  </a:lnTo>
                  <a:lnTo>
                    <a:pt x="304800" y="209550"/>
                  </a:lnTo>
                  <a:lnTo>
                    <a:pt x="304800" y="247650"/>
                  </a:lnTo>
                  <a:lnTo>
                    <a:pt x="152410" y="285750"/>
                  </a:lnTo>
                  <a:lnTo>
                    <a:pt x="0" y="247650"/>
                  </a:lnTo>
                  <a:close/>
                  <a:moveTo>
                    <a:pt x="0" y="133350"/>
                  </a:moveTo>
                  <a:lnTo>
                    <a:pt x="152410" y="171450"/>
                  </a:lnTo>
                  <a:lnTo>
                    <a:pt x="304800" y="133350"/>
                  </a:lnTo>
                  <a:lnTo>
                    <a:pt x="304800" y="171450"/>
                  </a:lnTo>
                  <a:lnTo>
                    <a:pt x="152410" y="209550"/>
                  </a:lnTo>
                  <a:lnTo>
                    <a:pt x="0" y="171450"/>
                  </a:lnTo>
                  <a:close/>
                  <a:moveTo>
                    <a:pt x="0" y="57150"/>
                  </a:moveTo>
                  <a:lnTo>
                    <a:pt x="152410" y="19050"/>
                  </a:lnTo>
                  <a:lnTo>
                    <a:pt x="304800" y="57150"/>
                  </a:lnTo>
                  <a:lnTo>
                    <a:pt x="304800" y="95250"/>
                  </a:lnTo>
                  <a:lnTo>
                    <a:pt x="152410" y="133350"/>
                  </a:lnTo>
                  <a:lnTo>
                    <a:pt x="0" y="9525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18" name="Group 18"/>
          <p:cNvGrpSpPr/>
          <p:nvPr/>
        </p:nvGrpSpPr>
        <p:grpSpPr>
          <a:xfrm>
            <a:off x="7180959" y="4380910"/>
            <a:ext cx="4946836" cy="1224566"/>
            <a:chOff x="7180959" y="4380910"/>
            <a:chExt cx="4946836" cy="1224566"/>
          </a:xfrm>
        </p:grpSpPr>
        <p:sp>
          <p:nvSpPr>
            <p:cNvPr id="19" name="AutoShape 19"/>
            <p:cNvSpPr/>
            <p:nvPr/>
          </p:nvSpPr>
          <p:spPr>
            <a:xfrm>
              <a:off x="7180959" y="4436917"/>
              <a:ext cx="682752" cy="682752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8027972" y="4903293"/>
              <a:ext cx="3905833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产品逐渐被市场淘汰，需求下降，需要降低库存水平以减少滞销风险。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7606701" y="438091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产品衰退期</a:t>
              </a:r>
            </a:p>
          </p:txBody>
        </p:sp>
        <p:sp>
          <p:nvSpPr>
            <p:cNvPr id="22" name="Freeform 22"/>
            <p:cNvSpPr/>
            <p:nvPr/>
          </p:nvSpPr>
          <p:spPr>
            <a:xfrm>
              <a:off x="7339272" y="4595230"/>
              <a:ext cx="366126" cy="366126"/>
            </a:xfrm>
            <a:custGeom>
              <a:rect l="l" t="t" r="r" b="b"/>
              <a:pathLst>
                <a:path w="304800" h="304800">
                  <a:moveTo>
                    <a:pt x="152800" y="79486"/>
                  </a:moveTo>
                  <a:cubicBezTo>
                    <a:pt x="152800" y="79486"/>
                    <a:pt x="133750" y="38891"/>
                    <a:pt x="90888" y="38891"/>
                  </a:cubicBezTo>
                  <a:cubicBezTo>
                    <a:pt x="44053" y="38891"/>
                    <a:pt x="19450" y="78581"/>
                    <a:pt x="19450" y="118262"/>
                  </a:cubicBezTo>
                  <a:cubicBezTo>
                    <a:pt x="19450" y="184147"/>
                    <a:pt x="152800" y="265900"/>
                    <a:pt x="152800" y="265900"/>
                  </a:cubicBezTo>
                  <a:cubicBezTo>
                    <a:pt x="152800" y="265900"/>
                    <a:pt x="285350" y="184937"/>
                    <a:pt x="285350" y="118262"/>
                  </a:cubicBezTo>
                  <a:cubicBezTo>
                    <a:pt x="285350" y="77781"/>
                    <a:pt x="259956" y="38891"/>
                    <a:pt x="214713" y="38891"/>
                  </a:cubicBezTo>
                  <a:cubicBezTo>
                    <a:pt x="169469" y="38891"/>
                    <a:pt x="152800" y="79486"/>
                    <a:pt x="152800" y="79486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产品生命周期变化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市场扩张战略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企业进入新市场或扩大市场份额时，需要增加库存以满足新增需求。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产品线调整战略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企业调整产品线结构，如增加或减少某些产品种类时，需要对库存进行相应调整。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营销策略变化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企业改变营销策略，如促销、打折等，会对短期内的销售量和库存水平产生影响。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企业战略调整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244653" y="2010053"/>
            <a:ext cx="3702695" cy="1138956"/>
            <a:chOff x="4244653" y="2010053"/>
            <a:chExt cx="3702695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4244653" y="2010053"/>
              <a:ext cx="3702695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6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3454233" y="3601814"/>
            <a:ext cx="5283534" cy="12725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ct val="0"/>
              </a:spcBef>
            </a:pPr>
            <a:r>
              <a:rPr lang="en-US" sz="36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独立需求库存控制方法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/>
          </a:p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按照固定的时间间隔进行订货，如每周、每月等。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订货周期固定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根据库存水平、销售预测等因素决定每次的订货量。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订货量不固定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对于需求波动不大的物品，定期订货法能够有效维持库存水平。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适用于需求稳定的物品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定期订货法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订货量固定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每次订货的数量相同，根据经济批量等因素确定。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适用于需求波动较大的物品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通过设定合理的订货点和订货量，能够应对需求的不稳定性。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订货点固定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当库存量降至某一预定水平（订货点）时，即发出订货请求。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/>
            </a:p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定量订货法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https://d.book118.com/708011017131006033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DDEDFF"/>
      </a:lt1>
      <a:dk2>
        <a:srgbClr val="000000"/>
      </a:dk2>
      <a:lt2>
        <a:srgbClr val="FFFFFF"/>
      </a:lt2>
      <a:accent1>
        <a:srgbClr val="3490F4"/>
      </a:accent1>
      <a:accent2>
        <a:srgbClr val="71A6E6"/>
      </a:accent2>
      <a:accent3>
        <a:srgbClr val="4CC8E3"/>
      </a:accent3>
      <a:accent4>
        <a:srgbClr val="5CB887"/>
      </a:accent4>
      <a:accent5>
        <a:srgbClr val="F6B048"/>
      </a:accent5>
      <a:accent6>
        <a:srgbClr val="A5A8F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86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2024-09-11T23:13:24.419</cp:lastPrinted>
  <dcterms:created xsi:type="dcterms:W3CDTF">2024-09-11T15:13:24Z</dcterms:created>
  <dcterms:modified xsi:type="dcterms:W3CDTF">2024-09-11T15:13:26Z</dcterms:modified>
</cp:coreProperties>
</file>