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594513E-D910-48E3-9352-C785D3E7E3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2D5353-3777-4093-92AE-BD49A82D70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624A2B7-0ABC-4F73-89FF-BFA3C66317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D2F835-3E7C-461E-B40C-62A126E87C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A3448CF-8DB7-49E7-9090-0197182F469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596677C-4889-47F3-AC8B-6E891D6D49A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4357BEA-1CEE-46D4-B158-8BF2AE5EB87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5B4907-7F46-443C-B65D-FD4B9FD139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43AA57-9B9A-4426-A05F-2386143EED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175665-5ACD-4129-AB3D-ACA9DD20F7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45C874-AD0A-4E94-8279-8A335C6C61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4"/>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p:ph type="ctrTitle" idx="2147483647"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5" name="文本占位符 17"/>
          <p:cNvSpPr>
            <a:spLocks noGrp="1"/>
          </p:cNvSpPr>
          <p:nvPr>
            <p:ph type="body" sz="quarter" idx="10"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
        <p:nvSpPr>
          <p:cNvPr id="17" name="矩形 1"/>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8"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4"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8" name=""/>
        <p:cNvGrpSpPr/>
        <p:nvPr/>
      </p:nvGrpSpPr>
      <p:grpSpPr>
        <a:xfrm>
          <a:off x="0" y="0"/>
          <a:ext cx="0" cy="0"/>
        </a:xfrm>
      </p:grpSpPr>
      <p:pic>
        <p:nvPicPr>
          <p:cNvPr id="29" name="图片 5"/>
          <p:cNvPicPr>
            <a:picLocks noChangeAspect="1"/>
          </p:cNvPicPr>
          <p:nvPr userDrawn="1"/>
        </p:nvPicPr>
        <p:blipFill>
          <a:blip r:embed="rId1"/>
          <a:stretch>
            <a:fillRect/>
          </a:stretch>
        </p:blipFill>
        <p:spPr>
          <a:xfrm>
            <a:off x="0" y="-1"/>
            <a:ext cx="12192000" cy="6858000"/>
          </a:xfrm>
          <a:prstGeom prst="rect">
            <a:avLst/>
          </a:prstGeom>
        </p:spPr>
      </p:pic>
      <p:sp>
        <p:nvSpPr>
          <p:cNvPr id="30" name="矩形 1"/>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3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2023/11/21</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030043121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2020年海南省普通高中学业水平生物学科合格性考试说明解读及教学建议\n## 1.考试说明概述及整体解读\n### 1.1考试说明的重要性和作用\n### 1.2考试说明的主要内容\n### 1.3考试说明与教学的关系\n## 2.考试内容的详细解读\n### 2.1生物学知识体系的考查\n### 2.2生物学实验技能的考查\n### 2.3生物学实践能力与应用的考查\n## 3.教学策略的建议\n### 3.1针对考试说明进行教学目标的设计\n### 3.2采用有效的教学方法提高学生的学习兴趣\n### 3.3注重培养学生的生物学实践能力\n## 4.考试备考策略\n### 4.1分析考试说明，明确考试重点\n### 4.2制定合理的复习计划，提高复习效率\n### 4.3加强解题技巧的训练，提高答题准确率\n## 5.教学案例与实践\n### 5.1基于考试说明的教学案例设计\n### 5.2教学实践中的经验与教训\n### 5.3教学反思与改进措施\n&quot;,&quot;templateId&quot;:&quot;yjp75jdsfbb9frnx6858ro4pgo&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2698" y="5140683"/>
            <a:ext cx="11303000" cy="1301750"/>
          </a:xfrm>
        </p:spPr>
        <p:txBody>
          <a:bodyPr vert="horz" wrap="square" lIns="91440" tIns="45720" rIns="91440" bIns="45720" anchor="t">
            <a:spAutoFit/>
          </a:bodyPr>
          <a:lstStyle/>
          <a:p>
            <a:pPr>
              <a:buNone/>
            </a:pPr>
            <a:r>
              <a:rPr lang="zh-CN" sz="4400"/>
              <a:t>2020年海南省普通高中学业水平生物学科合格性考试说明解读及教学建议</a:t>
            </a:r>
            <a:endParaRPr/>
          </a:p>
        </p:txBody>
      </p:sp>
      <p:sp>
        <p:nvSpPr>
          <p:cNvPr id="3" name="文本占位符 3"/>
          <p:cNvSpPr>
            <a:spLocks noGrp="1"/>
          </p:cNvSpPr>
          <p:nvPr>
            <p:ph type="body" sz="quarter" idx="10"/>
          </p:nvPr>
        </p:nvSpPr>
        <p:spPr>
          <a:xfrm>
            <a:off x="392698" y="4448586"/>
            <a:ext cx="9226550" cy="647700"/>
          </a:xfrm>
        </p:spPr>
        <p:txBody>
          <a:bodyPr/>
          <a:lstStyle/>
          <a:p>
            <a:r>
              <a:rPr lang="en-US"/>
              <a:t> </a:t>
            </a:r>
            <a:endParaRPr lang="zh-CN" spc="0"/>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5" name="文本占位符 20"/>
          <p:cNvSpPr txBox="1"/>
          <p:nvPr/>
        </p:nvSpPr>
        <p:spPr>
          <a:xfrm>
            <a:off x="10314921" y="580667"/>
            <a:ext cx="1484381"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6"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7" name="" descr="{&quot;isTemplate&quot;:true,&quot;type&quot;:2}"/>
        <p:cNvGrpSpPr/>
        <p:nvPr/>
      </p:nvGrpSpPr>
      <p:grpSpPr>
        <a:xfrm>
          <a:off x="0" y="0"/>
          <a:ext cx="0" cy="0"/>
        </a:xfrm>
      </p:grpSpPr>
      <p:sp>
        <p:nvSpPr>
          <p:cNvPr id="128"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6600"/>
              <a:t>考试说明概述及整体解读</a:t>
            </a:r>
            <a:endParaRPr/>
          </a:p>
        </p:txBody>
      </p:sp>
      <p:sp>
        <p:nvSpPr>
          <p:cNvPr id="12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5" name="" descr="{&quot;isTemplate&quot;:true,&quot;type&quot;:3}"/>
        <p:cNvGrpSpPr/>
        <p:nvPr/>
      </p:nvGrpSpPr>
      <p:grpSpPr>
        <a:xfrm>
          <a:off x="0" y="0"/>
          <a:ext cx="0" cy="0"/>
        </a:xfrm>
      </p:grpSpPr>
      <p:pic>
        <p:nvPicPr>
          <p:cNvPr id="166" name="Picture 3" descr="{&quot;isTemplate&quot;:true,&quot;type&quot;:&quot;image&quot;,&quot;canOmit&quot;:false,&quot;range&quot;:0}"/>
          <p:cNvPicPr>
            <a:picLocks noChangeAspect="1"/>
          </p:cNvPicPr>
          <p:nvPr/>
        </p:nvPicPr>
        <p:blipFill>
          <a:blip r:embed="rId2"/>
          <a:srcRect l="21875" r="21875"/>
          <a:stretch>
            <a:fillRect/>
          </a:stretch>
        </p:blipFill>
        <p:spPr>
          <a:xfrm>
            <a:off x="315750" y="1584357"/>
            <a:ext cx="4575952" cy="4575952"/>
          </a:xfrm>
          <a:prstGeom prst="ellipse">
            <a:avLst/>
          </a:prstGeom>
        </p:spPr>
      </p:pic>
      <p:grpSp>
        <p:nvGrpSpPr>
          <p:cNvPr id="167" name="" descr="{&quot;isTemplate&quot;:true,&quot;type&quot;:&quot;list&quot;,&quot;canOmit&quot;:false,&quot;minItemsCount&quot;:-1,&quot;scalable&quot;:false,&quot;alignment&quot;:&quot;left&quot;,&quot;alignmentVertical&quot;:&quot;top&quot;}"/>
          <p:cNvGrpSpPr/>
          <p:nvPr/>
        </p:nvGrpSpPr>
        <p:grpSpPr>
          <a:xfrm>
            <a:off x="5582412" y="1807048"/>
            <a:ext cx="5629118" cy="4659814"/>
            <a:chOff x="5582412" y="1807048"/>
            <a:chExt cx="5629118" cy="4659814"/>
          </a:xfrm>
        </p:grpSpPr>
        <p:grpSp>
          <p:nvGrpSpPr>
            <p:cNvPr id="168" name="组合 3"/>
            <p:cNvGrpSpPr/>
            <p:nvPr/>
          </p:nvGrpSpPr>
          <p:grpSpPr>
            <a:xfrm>
              <a:off x="5582412" y="1807048"/>
              <a:ext cx="5629117" cy="1487888"/>
              <a:chOff x="571500" y="1815543"/>
              <a:chExt cx="5629117" cy="1487888"/>
            </a:xfrm>
          </p:grpSpPr>
          <p:sp>
            <p:nvSpPr>
              <p:cNvPr id="169"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考试说明是教学的重要依据</a:t>
                </a:r>
                <a:endParaRPr lang="en-US" b="1">
                  <a:solidFill>
                    <a:schemeClr val="accent1">
                      <a:alpha val="100000"/>
                    </a:schemeClr>
                  </a:solidFill>
                  <a:latin typeface="微软雅黑"/>
                  <a:ea typeface="微软雅黑"/>
                </a:endParaRPr>
              </a:p>
            </p:txBody>
          </p:sp>
          <p:sp>
            <p:nvSpPr>
              <p:cNvPr id="170" name="Tencent" descr="{&quot;isTemplate&quot;:true,&quot;type&quot;:&quot;content&quot;,&quot;canOmit&quot;:false,&quot;range&quot;:0}"/>
              <p:cNvSpPr/>
              <p:nvPr/>
            </p:nvSpPr>
            <p:spPr>
              <a:xfrm>
                <a:off x="1406367"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指导教师明确教学目标</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帮助学生了解考试要求</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有助于提高教学质量和学生成绩</a:t>
                </a:r>
                <a:endParaRPr/>
              </a:p>
            </p:txBody>
          </p:sp>
          <p:sp>
            <p:nvSpPr>
              <p:cNvPr id="171" name="椭圆 6"/>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172" name="组合 7"/>
            <p:cNvGrpSpPr/>
            <p:nvPr/>
          </p:nvGrpSpPr>
          <p:grpSpPr>
            <a:xfrm>
              <a:off x="5582412" y="3393011"/>
              <a:ext cx="5629118" cy="1487888"/>
              <a:chOff x="571500" y="1815543"/>
              <a:chExt cx="5629118" cy="1487888"/>
            </a:xfrm>
          </p:grpSpPr>
          <p:sp>
            <p:nvSpPr>
              <p:cNvPr id="173"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考试说明是命题的重要参考</a:t>
                </a:r>
                <a:endParaRPr lang="en-US" b="1">
                  <a:solidFill>
                    <a:schemeClr val="accent1">
                      <a:alpha val="100000"/>
                    </a:schemeClr>
                  </a:solidFill>
                  <a:latin typeface="微软雅黑"/>
                  <a:ea typeface="微软雅黑"/>
                </a:endParaRPr>
              </a:p>
            </p:txBody>
          </p:sp>
          <p:sp>
            <p:nvSpPr>
              <p:cNvPr id="174"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命题者依据考试说明进行命题</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保证试题的合理性和有效性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有助于评估学生的学科能力</a:t>
                </a:r>
                <a:endParaRPr/>
              </a:p>
            </p:txBody>
          </p:sp>
          <p:sp>
            <p:nvSpPr>
              <p:cNvPr id="175" name="椭圆 10"/>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176" name="组合 11"/>
            <p:cNvGrpSpPr/>
            <p:nvPr/>
          </p:nvGrpSpPr>
          <p:grpSpPr>
            <a:xfrm>
              <a:off x="5582412" y="4978974"/>
              <a:ext cx="5629118" cy="1487888"/>
              <a:chOff x="571500" y="1815543"/>
              <a:chExt cx="5629118" cy="1487888"/>
            </a:xfrm>
          </p:grpSpPr>
          <p:sp>
            <p:nvSpPr>
              <p:cNvPr id="177" name="Tencent" descr="{&quot;isTemplate&quot;:true,&quot;type&quot;:&quot;title&quot;,&quot;canOmit&quot;:false,&quot;range&quot;:0}"/>
              <p:cNvSpPr/>
              <p:nvPr/>
            </p:nvSpPr>
            <p:spPr>
              <a:xfrm>
                <a:off x="1406368" y="1822082"/>
                <a:ext cx="463434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考试说明是考生备考的重要指南</a:t>
                </a:r>
                <a:endParaRPr lang="en-US" b="1">
                  <a:solidFill>
                    <a:schemeClr val="accent1">
                      <a:alpha val="100000"/>
                    </a:schemeClr>
                  </a:solidFill>
                  <a:latin typeface="微软雅黑"/>
                  <a:ea typeface="微软雅黑"/>
                </a:endParaRPr>
              </a:p>
            </p:txBody>
          </p:sp>
          <p:sp>
            <p:nvSpPr>
              <p:cNvPr id="178"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帮助考生了解考试重点和难点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指导考生制定有效的复习计划</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有助于提高考生的答题能力和成绩</a:t>
                </a:r>
                <a:endParaRPr/>
              </a:p>
            </p:txBody>
          </p:sp>
          <p:sp>
            <p:nvSpPr>
              <p:cNvPr id="179" name="椭圆 14"/>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18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考试说明的重要性和作用</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1" name="" descr="{&quot;isTemplate&quot;:true,&quot;type&quot;:3}"/>
        <p:cNvGrpSpPr/>
        <p:nvPr/>
      </p:nvGrpSpPr>
      <p:grpSpPr>
        <a:xfrm>
          <a:off x="0" y="0"/>
          <a:ext cx="0" cy="0"/>
        </a:xfrm>
      </p:grpSpPr>
      <p:grpSp>
        <p:nvGrpSpPr>
          <p:cNvPr id="182" name="" descr="{&quot;isTemplate&quot;:true,&quot;type&quot;:&quot;list&quot;,&quot;alignment&quot;:&quot;left&quot;,&quot;alignmentVertical&quot;:&quot;top&quot;,&quot;canOmit&quot;:false,&quot;scalable&quot;:false,&quot;minItemsCount&quot;:-1}"/>
          <p:cNvGrpSpPr/>
          <p:nvPr/>
        </p:nvGrpSpPr>
        <p:grpSpPr>
          <a:xfrm>
            <a:off x="554468" y="2709000"/>
            <a:ext cx="11083064" cy="3197404"/>
            <a:chOff x="554468" y="2709000"/>
            <a:chExt cx="11083064" cy="3197404"/>
          </a:xfrm>
        </p:grpSpPr>
        <p:grpSp>
          <p:nvGrpSpPr>
            <p:cNvPr id="183" name=""/>
            <p:cNvGrpSpPr/>
            <p:nvPr/>
          </p:nvGrpSpPr>
          <p:grpSpPr>
            <a:xfrm>
              <a:off x="554470" y="2713804"/>
              <a:ext cx="5400000" cy="1440000"/>
              <a:chOff x="554470" y="2713804"/>
              <a:chExt cx="5400000" cy="1440000"/>
            </a:xfrm>
          </p:grpSpPr>
          <p:sp>
            <p:nvSpPr>
              <p:cNvPr id="184" name="Tencent"/>
              <p:cNvSpPr/>
              <p:nvPr/>
            </p:nvSpPr>
            <p:spPr>
              <a:xfrm>
                <a:off x="554470" y="2713804"/>
                <a:ext cx="5400000"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85" name="Tencent" descr="{&quot;isTemplate&quot;:true,&quot;type&quot;:&quot;title&quot;,&quot;canOmit&quot;:false,&quot;range&quot;:0}"/>
              <p:cNvSpPr txBox="1"/>
              <p:nvPr/>
            </p:nvSpPr>
            <p:spPr>
              <a:xfrm>
                <a:off x="2210504" y="2839830"/>
                <a:ext cx="3597800" cy="39369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考试目的和性质</a:t>
                </a:r>
                <a:endParaRPr lang="en-US" altLang="zh-CN" sz="2000" b="1">
                  <a:latin typeface="Microsoft YaHei" panose="020b0503020204020204" pitchFamily="34" charset="-122"/>
                  <a:ea typeface="Microsoft YaHei" panose="020b0503020204020204" pitchFamily="34" charset="-122"/>
                </a:endParaRPr>
              </a:p>
            </p:txBody>
          </p:sp>
          <p:sp>
            <p:nvSpPr>
              <p:cNvPr id="186" name="Tencent" descr="{&quot;isTemplate&quot;:true,&quot;type&quot;:&quot;content&quot;,&quot;canOmit&quot;:true,&quot;range&quot;:0}"/>
              <p:cNvSpPr txBox="1"/>
              <p:nvPr/>
            </p:nvSpPr>
            <p:spPr>
              <a:xfrm>
                <a:off x="2210505" y="3278771"/>
                <a:ext cx="3600000" cy="875033"/>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明确考试的目的和意义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阐述考试的性质和范围</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说明考试的基本要求</a:t>
                </a:r>
                <a:endParaRPr/>
              </a:p>
            </p:txBody>
          </p:sp>
          <p:pic>
            <p:nvPicPr>
              <p:cNvPr id="187" name="图片 7" descr="{&quot;isTemplate&quot;:true,&quot;type&quot;:&quot;image&quot;,&quot;canOmit&quot;:false}"/>
              <p:cNvPicPr>
                <a:picLocks noChangeAspect="1"/>
              </p:cNvPicPr>
              <p:nvPr/>
            </p:nvPicPr>
            <p:blipFill>
              <a:blip r:embed="rId2"/>
              <a:srcRect l="21874" r="21874"/>
              <a:stretch>
                <a:fillRect/>
              </a:stretch>
            </p:blipFill>
            <p:spPr>
              <a:xfrm>
                <a:off x="554470" y="2713805"/>
                <a:ext cx="1440000" cy="1439999"/>
              </a:xfrm>
              <a:prstGeom prst="rect">
                <a:avLst/>
              </a:prstGeom>
            </p:spPr>
          </p:pic>
        </p:grpSp>
        <p:grpSp>
          <p:nvGrpSpPr>
            <p:cNvPr id="188" name=""/>
            <p:cNvGrpSpPr/>
            <p:nvPr/>
          </p:nvGrpSpPr>
          <p:grpSpPr>
            <a:xfrm>
              <a:off x="6237532" y="2709000"/>
              <a:ext cx="5400000" cy="1444804"/>
              <a:chOff x="6237532" y="2709000"/>
              <a:chExt cx="5400000" cy="1444804"/>
            </a:xfrm>
          </p:grpSpPr>
          <p:sp>
            <p:nvSpPr>
              <p:cNvPr id="189" name="Tencent"/>
              <p:cNvSpPr/>
              <p:nvPr/>
            </p:nvSpPr>
            <p:spPr>
              <a:xfrm>
                <a:off x="6237532" y="2713804"/>
                <a:ext cx="5400000"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90" name="Tencent" descr="{&quot;isTemplate&quot;:true,&quot;type&quot;:&quot;title&quot;,&quot;canOmit&quot;:false,&quot;range&quot;:0}"/>
              <p:cNvSpPr txBox="1"/>
              <p:nvPr/>
            </p:nvSpPr>
            <p:spPr>
              <a:xfrm>
                <a:off x="7893566" y="2839830"/>
                <a:ext cx="3597800" cy="39369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考试内容和要求</a:t>
                </a:r>
                <a:endParaRPr lang="en-US" altLang="zh-CN" sz="2000" b="1">
                  <a:latin typeface="Microsoft YaHei" panose="020b0503020204020204" pitchFamily="34" charset="-122"/>
                  <a:ea typeface="Microsoft YaHei" panose="020b0503020204020204" pitchFamily="34" charset="-122"/>
                </a:endParaRPr>
              </a:p>
            </p:txBody>
          </p:sp>
          <p:sp>
            <p:nvSpPr>
              <p:cNvPr id="191" name="Tencent" descr="{&quot;isTemplate&quot;:true,&quot;type&quot;:&quot;content&quot;,&quot;canOmit&quot;:true,&quot;range&quot;:0}"/>
              <p:cNvSpPr txBox="1"/>
              <p:nvPr/>
            </p:nvSpPr>
            <p:spPr>
              <a:xfrm>
                <a:off x="7893567" y="3278771"/>
                <a:ext cx="3600000" cy="875033"/>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列举考试的具体内容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说明各部分内容的分值比例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阐述考试的具体要求</a:t>
                </a:r>
                <a:endParaRPr/>
              </a:p>
            </p:txBody>
          </p:sp>
          <p:pic>
            <p:nvPicPr>
              <p:cNvPr id="192" name="图片 8" descr="{&quot;isTemplate&quot;:true,&quot;type&quot;:&quot;image&quot;,&quot;canOmit&quot;:false}"/>
              <p:cNvPicPr>
                <a:picLocks noChangeAspect="1"/>
              </p:cNvPicPr>
              <p:nvPr/>
            </p:nvPicPr>
            <p:blipFill>
              <a:blip r:embed="rId3"/>
              <a:srcRect l="21874" r="21874"/>
              <a:stretch>
                <a:fillRect/>
              </a:stretch>
            </p:blipFill>
            <p:spPr>
              <a:xfrm>
                <a:off x="6237532" y="2709000"/>
                <a:ext cx="1440000" cy="1439999"/>
              </a:xfrm>
              <a:prstGeom prst="rect">
                <a:avLst/>
              </a:prstGeom>
            </p:spPr>
          </p:pic>
        </p:grpSp>
        <p:grpSp>
          <p:nvGrpSpPr>
            <p:cNvPr id="193" name=""/>
            <p:cNvGrpSpPr/>
            <p:nvPr/>
          </p:nvGrpSpPr>
          <p:grpSpPr>
            <a:xfrm>
              <a:off x="554468" y="4466404"/>
              <a:ext cx="5400002" cy="1440000"/>
              <a:chOff x="554468" y="4466404"/>
              <a:chExt cx="5400002" cy="1440000"/>
            </a:xfrm>
          </p:grpSpPr>
          <p:sp>
            <p:nvSpPr>
              <p:cNvPr id="194" name="Tencent"/>
              <p:cNvSpPr/>
              <p:nvPr/>
            </p:nvSpPr>
            <p:spPr>
              <a:xfrm>
                <a:off x="554470" y="4466404"/>
                <a:ext cx="5400000"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95" name="Tencent" descr="{&quot;isTemplate&quot;:true,&quot;type&quot;:&quot;title&quot;,&quot;canOmit&quot;:false,&quot;range&quot;:0}"/>
              <p:cNvSpPr txBox="1"/>
              <p:nvPr/>
            </p:nvSpPr>
            <p:spPr>
              <a:xfrm>
                <a:off x="2210504" y="4592430"/>
                <a:ext cx="3597800" cy="39369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考试形式和题型</a:t>
                </a:r>
                <a:endParaRPr lang="en-US" altLang="zh-CN" sz="2000" b="1">
                  <a:latin typeface="Microsoft YaHei" panose="020b0503020204020204" pitchFamily="34" charset="-122"/>
                  <a:ea typeface="Microsoft YaHei" panose="020b0503020204020204" pitchFamily="34" charset="-122"/>
                </a:endParaRPr>
              </a:p>
            </p:txBody>
          </p:sp>
          <p:sp>
            <p:nvSpPr>
              <p:cNvPr id="196" name="Tencent" descr="{&quot;isTemplate&quot;:true,&quot;type&quot;:&quot;content&quot;,&quot;canOmit&quot;:true,&quot;range&quot;:0}"/>
              <p:cNvSpPr txBox="1"/>
              <p:nvPr/>
            </p:nvSpPr>
            <p:spPr>
              <a:xfrm>
                <a:off x="2210505" y="5031371"/>
                <a:ext cx="3600000" cy="875033"/>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介绍考试的形式和结构</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列举考试的题型和分值分布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说明答题要求和评分标准</a:t>
                </a:r>
                <a:endParaRPr/>
              </a:p>
            </p:txBody>
          </p:sp>
          <p:pic>
            <p:nvPicPr>
              <p:cNvPr id="197" name="图片 9" descr="{&quot;isTemplate&quot;:true,&quot;type&quot;:&quot;image&quot;,&quot;canOmit&quot;:false}"/>
              <p:cNvPicPr>
                <a:picLocks noChangeAspect="1"/>
              </p:cNvPicPr>
              <p:nvPr/>
            </p:nvPicPr>
            <p:blipFill>
              <a:blip r:embed="rId4"/>
              <a:srcRect l="21874" r="21874"/>
              <a:stretch>
                <a:fillRect/>
              </a:stretch>
            </p:blipFill>
            <p:spPr>
              <a:xfrm>
                <a:off x="554468" y="4466404"/>
                <a:ext cx="1440000" cy="1439999"/>
              </a:xfrm>
              <a:prstGeom prst="rect">
                <a:avLst/>
              </a:prstGeom>
            </p:spPr>
          </p:pic>
        </p:grpSp>
        <p:grpSp>
          <p:nvGrpSpPr>
            <p:cNvPr id="198" name=""/>
            <p:cNvGrpSpPr/>
            <p:nvPr/>
          </p:nvGrpSpPr>
          <p:grpSpPr>
            <a:xfrm>
              <a:off x="6237530" y="4461599"/>
              <a:ext cx="5400002" cy="1444805"/>
              <a:chOff x="6237530" y="4461599"/>
              <a:chExt cx="5400002" cy="1444805"/>
            </a:xfrm>
          </p:grpSpPr>
          <p:sp>
            <p:nvSpPr>
              <p:cNvPr id="199" name="Tencent"/>
              <p:cNvSpPr/>
              <p:nvPr/>
            </p:nvSpPr>
            <p:spPr>
              <a:xfrm>
                <a:off x="6237532" y="4466404"/>
                <a:ext cx="5400000"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00" name="Tencent" descr="{&quot;isTemplate&quot;:true,&quot;type&quot;:&quot;title&quot;,&quot;canOmit&quot;:false,&quot;range&quot;:0}"/>
              <p:cNvSpPr txBox="1"/>
              <p:nvPr/>
            </p:nvSpPr>
            <p:spPr>
              <a:xfrm>
                <a:off x="7893566" y="4592430"/>
                <a:ext cx="3597800" cy="39369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考试时间和评分标准</a:t>
                </a:r>
                <a:endParaRPr lang="en-US" altLang="zh-CN" sz="2000" b="1">
                  <a:latin typeface="Microsoft YaHei" panose="020b0503020204020204" pitchFamily="34" charset="-122"/>
                  <a:ea typeface="Microsoft YaHei" panose="020b0503020204020204" pitchFamily="34" charset="-122"/>
                </a:endParaRPr>
              </a:p>
            </p:txBody>
          </p:sp>
          <p:sp>
            <p:nvSpPr>
              <p:cNvPr id="201" name="Tencent" descr="{&quot;isTemplate&quot;:true,&quot;type&quot;:&quot;content&quot;,&quot;canOmit&quot;:true,&quot;range&quot;:0}"/>
              <p:cNvSpPr txBox="1"/>
              <p:nvPr/>
            </p:nvSpPr>
            <p:spPr>
              <a:xfrm>
                <a:off x="7893567" y="5031371"/>
                <a:ext cx="3600000" cy="875033"/>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说明考试的时间安排和分配</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阐述评分标准和细则</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提示考生注意的事项</a:t>
                </a:r>
                <a:endParaRPr/>
              </a:p>
            </p:txBody>
          </p:sp>
          <p:pic>
            <p:nvPicPr>
              <p:cNvPr id="202" name="图片 10" descr="{&quot;isTemplate&quot;:true,&quot;type&quot;:&quot;image&quot;,&quot;canOmit&quot;:false}"/>
              <p:cNvPicPr>
                <a:picLocks noChangeAspect="1"/>
              </p:cNvPicPr>
              <p:nvPr/>
            </p:nvPicPr>
            <p:blipFill>
              <a:blip r:embed="rId5"/>
              <a:srcRect l="21874" r="21874"/>
              <a:stretch>
                <a:fillRect/>
              </a:stretch>
            </p:blipFill>
            <p:spPr>
              <a:xfrm>
                <a:off x="6237530" y="4461599"/>
                <a:ext cx="1440000" cy="1439999"/>
              </a:xfrm>
              <a:prstGeom prst="rect">
                <a:avLst/>
              </a:prstGeom>
            </p:spPr>
          </p:pic>
        </p:grpSp>
      </p:grpSp>
      <p:sp>
        <p:nvSpPr>
          <p:cNvPr id="203" name="Tencent" descr="{&quot;isTemplate&quot;:true,&quot;type&quot;:&quot;title&quot;,&quot;canOmit&quot;:false,&quot;range&quot;:0}"/>
          <p:cNvSpPr txBox="1"/>
          <p:nvPr/>
        </p:nvSpPr>
        <p:spPr>
          <a:xfrm>
            <a:off x="660396" y="418039"/>
            <a:ext cx="10977136"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考试说明的主要内容</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4" name="" descr="{&quot;isTemplate&quot;:true,&quot;type&quot;:3}"/>
        <p:cNvGrpSpPr/>
        <p:nvPr/>
      </p:nvGrpSpPr>
      <p:grpSpPr>
        <a:xfrm>
          <a:off x="0" y="0"/>
          <a:ext cx="0" cy="0"/>
        </a:xfrm>
      </p:grpSpPr>
      <p:sp>
        <p:nvSpPr>
          <p:cNvPr id="205"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考试说明与教学的关系</a:t>
            </a:r>
            <a:endParaRPr lang="en-US" altLang="zh-CN" sz="2800" b="1">
              <a:latin typeface="+mj-ea"/>
              <a:ea typeface="+mj-ea"/>
            </a:endParaRPr>
          </a:p>
        </p:txBody>
      </p:sp>
      <p:grpSp>
        <p:nvGrpSpPr>
          <p:cNvPr id="206" name="" descr="{&quot;isTemplate&quot;:true,&quot;type&quot;:&quot;list&quot;,&quot;alignment&quot;:&quot;left&quot;,&quot;alignmentVertical&quot;:&quot;top&quot;,&quot;canOmit&quot;:false,&quot;scalable&quot;:false,&quot;minItemsCount&quot;:-1}"/>
          <p:cNvGrpSpPr/>
          <p:nvPr/>
        </p:nvGrpSpPr>
        <p:grpSpPr>
          <a:xfrm>
            <a:off x="646709" y="2074672"/>
            <a:ext cx="10884892" cy="4063380"/>
            <a:chOff x="646709" y="2074672"/>
            <a:chExt cx="10884892" cy="4063380"/>
          </a:xfrm>
        </p:grpSpPr>
        <p:grpSp>
          <p:nvGrpSpPr>
            <p:cNvPr id="207" name=""/>
            <p:cNvGrpSpPr/>
            <p:nvPr/>
          </p:nvGrpSpPr>
          <p:grpSpPr>
            <a:xfrm>
              <a:off x="646709" y="2074672"/>
              <a:ext cx="3384000" cy="4063380"/>
              <a:chOff x="646710" y="2074672"/>
              <a:chExt cx="3384000" cy="4063380"/>
            </a:xfrm>
          </p:grpSpPr>
          <p:sp>
            <p:nvSpPr>
              <p:cNvPr id="208" name="Tencent"/>
              <p:cNvSpPr/>
              <p:nvPr/>
            </p:nvSpPr>
            <p:spPr>
              <a:xfrm>
                <a:off x="646710" y="2074672"/>
                <a:ext cx="3384000" cy="406338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09" name="Tencent" descr="{&quot;isTemplate&quot;:true,&quot;type&quot;:&quot;title&quot;,&quot;canOmit&quot;:false,&quot;range&quot;:0}"/>
              <p:cNvSpPr txBox="1"/>
              <p:nvPr/>
            </p:nvSpPr>
            <p:spPr>
              <a:xfrm>
                <a:off x="794414" y="4038059"/>
                <a:ext cx="3088592"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考试说明指导教学目标</a:t>
                </a:r>
                <a:endParaRPr lang="en-US" altLang="zh-CN" sz="2000" b="1">
                  <a:latin typeface="Microsoft YaHei" panose="020b0503020204020204" pitchFamily="34" charset="-122"/>
                  <a:ea typeface="Microsoft YaHei" panose="020b0503020204020204" pitchFamily="34" charset="-122"/>
                </a:endParaRPr>
              </a:p>
            </p:txBody>
          </p:sp>
          <p:sp>
            <p:nvSpPr>
              <p:cNvPr id="210" name="Tencent" descr="{&quot;isTemplate&quot;:true,&quot;type&quot;:&quot;content&quot;,&quot;canOmit&quot;:true,&quot;range&quot;:0}"/>
              <p:cNvSpPr txBox="1"/>
              <p:nvPr/>
            </p:nvSpPr>
            <p:spPr>
              <a:xfrm>
                <a:off x="794414" y="4409042"/>
                <a:ext cx="3088592" cy="1582697"/>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教师根据考试说明制定教学目标</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保证教学内容与考试要求相符合</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有助于提高教学效果和学生成绩</a:t>
                </a:r>
                <a:endParaRPr/>
              </a:p>
            </p:txBody>
          </p:sp>
          <p:pic>
            <p:nvPicPr>
              <p:cNvPr id="211" name="图片 11" descr="{&quot;isTemplate&quot;:true,&quot;type&quot;:&quot;image&quot;,&quot;canOmit&quot;:false}"/>
              <p:cNvPicPr>
                <a:picLocks noChangeAspect="1"/>
              </p:cNvPicPr>
              <p:nvPr/>
            </p:nvPicPr>
            <p:blipFill>
              <a:blip r:embed="rId2"/>
              <a:srcRect t="759" b="759"/>
              <a:stretch>
                <a:fillRect/>
              </a:stretch>
            </p:blipFill>
            <p:spPr>
              <a:xfrm>
                <a:off x="794414" y="2237798"/>
                <a:ext cx="3088592" cy="1710937"/>
              </a:xfrm>
              <a:prstGeom prst="rect">
                <a:avLst/>
              </a:prstGeom>
            </p:spPr>
          </p:pic>
        </p:grpSp>
        <p:grpSp>
          <p:nvGrpSpPr>
            <p:cNvPr id="212" name=""/>
            <p:cNvGrpSpPr/>
            <p:nvPr/>
          </p:nvGrpSpPr>
          <p:grpSpPr>
            <a:xfrm>
              <a:off x="4397155" y="2074672"/>
              <a:ext cx="3384000" cy="4063380"/>
              <a:chOff x="646710" y="2074672"/>
              <a:chExt cx="3384000" cy="4063380"/>
            </a:xfrm>
          </p:grpSpPr>
          <p:sp>
            <p:nvSpPr>
              <p:cNvPr id="213" name="Tencent"/>
              <p:cNvSpPr/>
              <p:nvPr/>
            </p:nvSpPr>
            <p:spPr>
              <a:xfrm>
                <a:off x="646710" y="2074672"/>
                <a:ext cx="3384000" cy="406338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14" name="Tencent" descr="{&quot;isTemplate&quot;:true,&quot;type&quot;:&quot;title&quot;,&quot;canOmit&quot;:false,&quot;range&quot;:0}"/>
              <p:cNvSpPr txBox="1"/>
              <p:nvPr/>
            </p:nvSpPr>
            <p:spPr>
              <a:xfrm>
                <a:off x="794414" y="4038059"/>
                <a:ext cx="3088592"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考试说明指导教学内容</a:t>
                </a:r>
                <a:endParaRPr lang="en-US" altLang="zh-CN" sz="2000" b="1">
                  <a:latin typeface="Microsoft YaHei" panose="020b0503020204020204" pitchFamily="34" charset="-122"/>
                  <a:ea typeface="Microsoft YaHei" panose="020b0503020204020204" pitchFamily="34" charset="-122"/>
                </a:endParaRPr>
              </a:p>
            </p:txBody>
          </p:sp>
          <p:sp>
            <p:nvSpPr>
              <p:cNvPr id="215" name="Tencent" descr="{&quot;isTemplate&quot;:true,&quot;type&quot;:&quot;content&quot;,&quot;canOmit&quot;:true,&quot;range&quot;:0}"/>
              <p:cNvSpPr txBox="1"/>
              <p:nvPr/>
            </p:nvSpPr>
            <p:spPr>
              <a:xfrm>
                <a:off x="794414" y="4409042"/>
                <a:ext cx="3088592" cy="1582697"/>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教师根据考试说明安排教学内容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保证教学内容覆盖考试要点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有助于提高学生的学科素养</a:t>
                </a:r>
                <a:endParaRPr/>
              </a:p>
            </p:txBody>
          </p:sp>
          <p:pic>
            <p:nvPicPr>
              <p:cNvPr id="216" name="图片 11" descr="{&quot;isTemplate&quot;:true,&quot;type&quot;:&quot;image&quot;,&quot;canOmit&quot;:false}"/>
              <p:cNvPicPr>
                <a:picLocks noChangeAspect="1"/>
              </p:cNvPicPr>
              <p:nvPr/>
            </p:nvPicPr>
            <p:blipFill>
              <a:blip r:embed="rId3"/>
              <a:srcRect t="759" b="759"/>
              <a:stretch>
                <a:fillRect/>
              </a:stretch>
            </p:blipFill>
            <p:spPr>
              <a:xfrm>
                <a:off x="794414" y="2237798"/>
                <a:ext cx="3088592" cy="1710937"/>
              </a:xfrm>
              <a:prstGeom prst="rect">
                <a:avLst/>
              </a:prstGeom>
            </p:spPr>
          </p:pic>
        </p:grpSp>
        <p:grpSp>
          <p:nvGrpSpPr>
            <p:cNvPr id="217" name=""/>
            <p:cNvGrpSpPr/>
            <p:nvPr/>
          </p:nvGrpSpPr>
          <p:grpSpPr>
            <a:xfrm>
              <a:off x="8147601" y="2074672"/>
              <a:ext cx="3384000" cy="4063380"/>
              <a:chOff x="646710" y="2074672"/>
              <a:chExt cx="3384000" cy="4063380"/>
            </a:xfrm>
          </p:grpSpPr>
          <p:sp>
            <p:nvSpPr>
              <p:cNvPr id="218" name="Tencent"/>
              <p:cNvSpPr/>
              <p:nvPr/>
            </p:nvSpPr>
            <p:spPr>
              <a:xfrm>
                <a:off x="646710" y="2074672"/>
                <a:ext cx="3384000" cy="406338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19" name="Tencent" descr="{&quot;isTemplate&quot;:true,&quot;type&quot;:&quot;title&quot;,&quot;canOmit&quot;:false,&quot;range&quot;:0}"/>
              <p:cNvSpPr txBox="1"/>
              <p:nvPr/>
            </p:nvSpPr>
            <p:spPr>
              <a:xfrm>
                <a:off x="794414" y="4038059"/>
                <a:ext cx="3088592"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考试说明指导教学方法</a:t>
                </a:r>
                <a:endParaRPr lang="en-US" altLang="zh-CN" sz="2000" b="1">
                  <a:latin typeface="Microsoft YaHei" panose="020b0503020204020204" pitchFamily="34" charset="-122"/>
                  <a:ea typeface="Microsoft YaHei" panose="020b0503020204020204" pitchFamily="34" charset="-122"/>
                </a:endParaRPr>
              </a:p>
            </p:txBody>
          </p:sp>
          <p:sp>
            <p:nvSpPr>
              <p:cNvPr id="220" name="Tencent" descr="{&quot;isTemplate&quot;:true,&quot;type&quot;:&quot;content&quot;,&quot;canOmit&quot;:true,&quot;range&quot;:0}"/>
              <p:cNvSpPr txBox="1"/>
              <p:nvPr/>
            </p:nvSpPr>
            <p:spPr>
              <a:xfrm>
                <a:off x="794414" y="4409042"/>
                <a:ext cx="3088592" cy="1582697"/>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教师根据考试说明选择教学方法</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提高学生的学习兴趣和积极性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有助于提高教学质量和学生成绩</a:t>
                </a:r>
                <a:endParaRPr/>
              </a:p>
            </p:txBody>
          </p:sp>
          <p:pic>
            <p:nvPicPr>
              <p:cNvPr id="221" name="图片 11" descr="{&quot;isTemplate&quot;:true,&quot;type&quot;:&quot;image&quot;,&quot;canOmit&quot;:false}"/>
              <p:cNvPicPr>
                <a:picLocks noChangeAspect="1"/>
              </p:cNvPicPr>
              <p:nvPr/>
            </p:nvPicPr>
            <p:blipFill>
              <a:blip r:embed="rId4"/>
              <a:srcRect t="759" b="759"/>
              <a:stretch>
                <a:fillRect/>
              </a:stretch>
            </p:blipFill>
            <p:spPr>
              <a:xfrm>
                <a:off x="794414" y="2237798"/>
                <a:ext cx="3088592" cy="1710937"/>
              </a:xfrm>
              <a:prstGeom prst="rect">
                <a:avLst/>
              </a:prstGeom>
            </p:spPr>
          </p:pic>
        </p:gr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2" name="" descr="{&quot;isTemplate&quot;:true,&quot;type&quot;:2}"/>
        <p:cNvGrpSpPr/>
        <p:nvPr/>
      </p:nvGrpSpPr>
      <p:grpSpPr>
        <a:xfrm>
          <a:off x="0" y="0"/>
          <a:ext cx="0" cy="0"/>
        </a:xfrm>
      </p:grpSpPr>
      <p:sp>
        <p:nvSpPr>
          <p:cNvPr id="223"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考试内容的详细解读</a:t>
            </a:r>
            <a:endParaRPr/>
          </a:p>
        </p:txBody>
      </p:sp>
      <p:sp>
        <p:nvSpPr>
          <p:cNvPr id="224"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5" name="" descr="{&quot;isTemplate&quot;:true,&quot;type&quot;:3}"/>
        <p:cNvGrpSpPr/>
        <p:nvPr/>
      </p:nvGrpSpPr>
      <p:grpSpPr>
        <a:xfrm>
          <a:off x="0" y="0"/>
          <a:ext cx="0" cy="0"/>
        </a:xfrm>
      </p:grpSpPr>
      <p:sp>
        <p:nvSpPr>
          <p:cNvPr id="226" name="AutoShape 2" descr="{&quot;isTemplate&quot;:true,&quot;type&quot;:&quot;image&quot;,&quot;canOmit&quot;:false,&quot;range&quot;:0}"/>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27" name="Group 473" descr="{&quot;isTemplate&quot;:true,&quot;type&quot;:&quot;list&quot;,&quot;alignment&quot;:&quot;left&quot;,&quot;alignmentVertical&quot;:&quot;top&quot;,&quot;canOmit&quot;:false,&quot;scalable&quot;:false,&quot;minItemsCount&quot;:-1}"/>
          <p:cNvGrpSpPr/>
          <p:nvPr/>
        </p:nvGrpSpPr>
        <p:grpSpPr>
          <a:xfrm>
            <a:off x="659808" y="1869081"/>
            <a:ext cx="6019800" cy="4574158"/>
            <a:chOff x="454962" y="1575832"/>
            <a:chExt cx="6019800" cy="4574158"/>
          </a:xfrm>
        </p:grpSpPr>
        <p:grpSp>
          <p:nvGrpSpPr>
            <p:cNvPr id="228" name="Group 474"/>
            <p:cNvGrpSpPr/>
            <p:nvPr/>
          </p:nvGrpSpPr>
          <p:grpSpPr>
            <a:xfrm>
              <a:off x="454962" y="1575832"/>
              <a:ext cx="5829300" cy="1489352"/>
              <a:chOff x="454963" y="1575832"/>
              <a:chExt cx="5829300" cy="1489352"/>
            </a:xfrm>
          </p:grpSpPr>
          <p:sp>
            <p:nvSpPr>
              <p:cNvPr id="229" name="TextBox 3" descr="{&quot;isTemplate&quot;:true,&quot;type&quot;:&quot;content&quot;,&quot;canOmit&quot;:false,&quot;range&quot;:0}"/>
              <p:cNvSpPr txBox="1"/>
              <p:nvPr/>
            </p:nvSpPr>
            <p:spPr>
              <a:xfrm>
                <a:off x="454963" y="2034175"/>
                <a:ext cx="5829300" cy="1031009"/>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细胞的结构和功能</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细胞的生命活动和代谢</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细胞的分化和衰老</a:t>
                </a:r>
                <a:endParaRPr/>
              </a:p>
            </p:txBody>
          </p:sp>
          <p:sp>
            <p:nvSpPr>
              <p:cNvPr id="230" name="TextBox 4" descr="{&quot;isTemplate&quot;:true,&quot;type&quot;:&quot;title&quot;,&quot;canOmit&quot;:false,&quot;range&quot;:0}"/>
              <p:cNvSpPr txBox="1"/>
              <p:nvPr/>
            </p:nvSpPr>
            <p:spPr>
              <a:xfrm>
                <a:off x="454963" y="1575832"/>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细胞生物学</a:t>
                </a:r>
                <a:endParaRPr/>
              </a:p>
            </p:txBody>
          </p:sp>
        </p:grpSp>
        <p:grpSp>
          <p:nvGrpSpPr>
            <p:cNvPr id="231" name="Group 477"/>
            <p:cNvGrpSpPr/>
            <p:nvPr/>
          </p:nvGrpSpPr>
          <p:grpSpPr>
            <a:xfrm>
              <a:off x="454962" y="3071702"/>
              <a:ext cx="5829300" cy="1489351"/>
              <a:chOff x="454963" y="3071702"/>
              <a:chExt cx="5829300" cy="1489351"/>
            </a:xfrm>
          </p:grpSpPr>
          <p:sp>
            <p:nvSpPr>
              <p:cNvPr id="232" name="TextBox 5" descr="{&quot;isTemplate&quot;:true,&quot;type&quot;:&quot;content&quot;,&quot;canOmit&quot;:false,&quot;range&quot;:0}"/>
              <p:cNvSpPr txBox="1"/>
              <p:nvPr/>
            </p:nvSpPr>
            <p:spPr>
              <a:xfrm>
                <a:off x="454963" y="3530045"/>
                <a:ext cx="5829300" cy="1031008"/>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遗传信息的传递和表达</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遗传变异和进化</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遗传病的监测和预防</a:t>
                </a:r>
                <a:endParaRPr/>
              </a:p>
            </p:txBody>
          </p:sp>
          <p:sp>
            <p:nvSpPr>
              <p:cNvPr id="233" name="TextBox 6" descr="{&quot;isTemplate&quot;:true,&quot;type&quot;:&quot;title&quot;,&quot;canOmit&quot;:false,&quot;range&quot;:0}"/>
              <p:cNvSpPr txBox="1"/>
              <p:nvPr/>
            </p:nvSpPr>
            <p:spPr>
              <a:xfrm>
                <a:off x="454963" y="3071702"/>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遗传学</a:t>
                </a:r>
                <a:endParaRPr/>
              </a:p>
            </p:txBody>
          </p:sp>
        </p:grpSp>
        <p:grpSp>
          <p:nvGrpSpPr>
            <p:cNvPr id="234" name="Group 480"/>
            <p:cNvGrpSpPr/>
            <p:nvPr/>
          </p:nvGrpSpPr>
          <p:grpSpPr>
            <a:xfrm>
              <a:off x="454962" y="4660638"/>
              <a:ext cx="6019800" cy="1489352"/>
              <a:chOff x="454963" y="4660638"/>
              <a:chExt cx="6019800" cy="1489352"/>
            </a:xfrm>
          </p:grpSpPr>
          <p:sp>
            <p:nvSpPr>
              <p:cNvPr id="235" name="TextBox 7" descr="{&quot;isTemplate&quot;:true,&quot;type&quot;:&quot;content&quot;,&quot;canOmit&quot;:false,&quot;range&quot;:0}"/>
              <p:cNvSpPr txBox="1"/>
              <p:nvPr/>
            </p:nvSpPr>
            <p:spPr>
              <a:xfrm>
                <a:off x="454963" y="5118982"/>
                <a:ext cx="6019800" cy="1031008"/>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生物进化的原理和证据</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群落结构和生态系统功能</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生物多样性保护与可持续发展</a:t>
                </a:r>
                <a:endParaRPr/>
              </a:p>
            </p:txBody>
          </p:sp>
          <p:sp>
            <p:nvSpPr>
              <p:cNvPr id="236" name="TextBox 8" descr="{&quot;isTemplate&quot;:true,&quot;type&quot;:&quot;title&quot;,&quot;canOmit&quot;:false,&quot;range&quot;:0}"/>
              <p:cNvSpPr txBox="1"/>
              <p:nvPr/>
            </p:nvSpPr>
            <p:spPr>
              <a:xfrm>
                <a:off x="454963" y="4660638"/>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生物进化与生态学</a:t>
                </a:r>
                <a:endParaRPr/>
              </a:p>
            </p:txBody>
          </p:sp>
        </p:grpSp>
      </p:grpSp>
      <p:pic>
        <p:nvPicPr>
          <p:cNvPr id="237" name="Picture 9" descr="{&quot;isTemplate&quot;:true,&quot;type&quot;:&quot;image&quot;,&quot;canOmit&quot;:false,&quot;range&quot;:0}"/>
          <p:cNvPicPr>
            <a:picLocks noChangeAspect="1"/>
          </p:cNvPicPr>
          <p:nvPr/>
        </p:nvPicPr>
        <p:blipFill>
          <a:blip r:embed="rId2"/>
          <a:srcRect l="21875" r="21875"/>
          <a:stretch>
            <a:fillRect/>
          </a:stretch>
        </p:blipFill>
        <p:spPr>
          <a:xfrm>
            <a:off x="7676035" y="2524948"/>
            <a:ext cx="2887741" cy="2887741"/>
          </a:xfrm>
          <a:prstGeom prst="ellipse">
            <a:avLst/>
          </a:prstGeom>
        </p:spPr>
      </p:pic>
      <p:sp>
        <p:nvSpPr>
          <p:cNvPr id="238" name="椭圆 6"/>
          <p:cNvSpPr>
            <a:spLocks noChangeAspect="1"/>
          </p:cNvSpPr>
          <p:nvPr/>
        </p:nvSpPr>
        <p:spPr>
          <a:xfrm>
            <a:off x="8687905" y="1507725"/>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39" name="椭圆 7"/>
          <p:cNvSpPr>
            <a:spLocks noChangeAspect="1"/>
          </p:cNvSpPr>
          <p:nvPr/>
        </p:nvSpPr>
        <p:spPr>
          <a:xfrm>
            <a:off x="6939559" y="4654032"/>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40" name="椭圆 8"/>
          <p:cNvSpPr>
            <a:spLocks noChangeAspect="1"/>
          </p:cNvSpPr>
          <p:nvPr/>
        </p:nvSpPr>
        <p:spPr>
          <a:xfrm>
            <a:off x="10420189" y="4651332"/>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4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生物学知识体系的考查</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2" name="" descr="{&quot;isTemplate&quot;:true,&quot;type&quot;:3}"/>
        <p:cNvGrpSpPr/>
        <p:nvPr/>
      </p:nvGrpSpPr>
      <p:grpSpPr>
        <a:xfrm>
          <a:off x="0" y="0"/>
          <a:ext cx="0" cy="0"/>
        </a:xfrm>
      </p:grpSpPr>
      <p:sp>
        <p:nvSpPr>
          <p:cNvPr id="243"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生物学实验技能的考查</a:t>
            </a:r>
            <a:endParaRPr lang="en-US" sz="3600" b="1">
              <a:latin typeface="微软雅黑"/>
              <a:ea typeface="微软雅黑"/>
            </a:endParaRPr>
          </a:p>
        </p:txBody>
      </p:sp>
      <p:sp>
        <p:nvSpPr>
          <p:cNvPr id="244"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实验原理和方法   -生物学实验的基本原理
  -生物学实验的基本方法
  -生物学实验的设计和操作</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实验数据和结果分析</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实验数据的收集和处理</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实验结果的分析与解释</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实验报告的撰写和展示</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实验安全与伦理</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实验室安全知识和操作规范</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实验伦理原则和注意事项</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实验废弃物的处理和资源利用</a:t>
            </a:r>
            <a:endParaRPr/>
          </a:p>
        </p:txBody>
      </p:sp>
      <p:cxnSp>
        <p:nvCxnSpPr>
          <p:cNvPr id="245"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46"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7" name="" descr="{&quot;isTemplate&quot;:true,&quot;type&quot;:3}"/>
        <p:cNvGrpSpPr/>
        <p:nvPr/>
      </p:nvGrpSpPr>
      <p:grpSpPr>
        <a:xfrm>
          <a:off x="0" y="0"/>
          <a:ext cx="0" cy="0"/>
        </a:xfrm>
      </p:grpSpPr>
      <p:sp>
        <p:nvSpPr>
          <p:cNvPr id="248" name="AutoShape 2"/>
          <p:cNvSpPr/>
          <p:nvPr/>
        </p:nvSpPr>
        <p:spPr>
          <a:xfrm>
            <a:off x="3470003" y="1095611"/>
            <a:ext cx="5251994" cy="5251994"/>
          </a:xfrm>
          <a:prstGeom prst="ellipse">
            <a:avLst/>
          </a:prstGeom>
          <a:gradFill>
            <a:gsLst>
              <a:gs pos="0">
                <a:schemeClr val="accent2">
                  <a:alpha val="40000"/>
                  <a:lumMod val="60000"/>
                  <a:lumOff val="40000"/>
                </a:schemeClr>
              </a:gs>
              <a:gs pos="100000">
                <a:schemeClr val="accent2">
                  <a:alpha val="40000"/>
                </a:schemeClr>
              </a:gs>
            </a:gsLst>
            <a:lin ang="0"/>
          </a:gra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9" name="AutoShape 3"/>
          <p:cNvSpPr/>
          <p:nvPr/>
        </p:nvSpPr>
        <p:spPr>
          <a:xfrm>
            <a:off x="3637982" y="1263590"/>
            <a:ext cx="4916037" cy="4916037"/>
          </a:xfrm>
          <a:prstGeom prst="ellipse">
            <a:avLst/>
          </a:prstGeom>
          <a:solidFill>
            <a:schemeClr val="l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0" name="AutoShape 4"/>
          <p:cNvSpPr/>
          <p:nvPr/>
        </p:nvSpPr>
        <p:spPr>
          <a:xfrm>
            <a:off x="4282803" y="1908411"/>
            <a:ext cx="3626394" cy="3626394"/>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251" name="Picture 5" descr="{&quot;isTemplate&quot;:true,&quot;type&quot;:&quot;image&quot;,&quot;canOmit&quot;:false,&quot;range&quot;:0}"/>
          <p:cNvPicPr>
            <a:picLocks noChangeAspect="1"/>
          </p:cNvPicPr>
          <p:nvPr/>
        </p:nvPicPr>
        <p:blipFill>
          <a:blip r:embed="rId2"/>
          <a:srcRect l="21875" r="21875"/>
          <a:stretch>
            <a:fillRect/>
          </a:stretch>
        </p:blipFill>
        <p:spPr>
          <a:xfrm>
            <a:off x="4796012" y="2421620"/>
            <a:ext cx="2599976" cy="2599976"/>
          </a:xfrm>
          <a:prstGeom prst="ellipse">
            <a:avLst/>
          </a:prstGeom>
        </p:spPr>
      </p:pic>
      <p:grpSp>
        <p:nvGrpSpPr>
          <p:cNvPr id="252" name="Group 807" descr="{&quot;isTemplate&quot;:true,&quot;type&quot;:&quot;list&quot;,&quot;alignment&quot;:&quot;left&quot;,&quot;alignmentVertical&quot;:&quot;top&quot;,&quot;canOmit&quot;:false,&quot;scalable&quot;:false,&quot;minItemsCount&quot;:-1}"/>
          <p:cNvGrpSpPr/>
          <p:nvPr/>
        </p:nvGrpSpPr>
        <p:grpSpPr>
          <a:xfrm>
            <a:off x="539110" y="1063099"/>
            <a:ext cx="11020552" cy="5284506"/>
            <a:chOff x="539110" y="1063099"/>
            <a:chExt cx="11020552" cy="5284506"/>
          </a:xfrm>
        </p:grpSpPr>
        <p:grpSp>
          <p:nvGrpSpPr>
            <p:cNvPr id="253" name="Group 808"/>
            <p:cNvGrpSpPr/>
            <p:nvPr/>
          </p:nvGrpSpPr>
          <p:grpSpPr>
            <a:xfrm>
              <a:off x="9146662" y="1063099"/>
              <a:ext cx="2413000" cy="2767131"/>
              <a:chOff x="9146662" y="1063099"/>
              <a:chExt cx="2413000" cy="2767131"/>
            </a:xfrm>
          </p:grpSpPr>
          <p:sp>
            <p:nvSpPr>
              <p:cNvPr id="254" name="TextBox 13" descr="{&quot;isTemplate&quot;:true,&quot;type&quot;:&quot;content&quot;,&quot;canOmit&quot;:false,&quot;range&quot;:0}"/>
              <p:cNvSpPr txBox="1"/>
              <p:nvPr/>
            </p:nvSpPr>
            <p:spPr>
              <a:xfrm>
                <a:off x="9146662" y="1612351"/>
                <a:ext cx="2228850" cy="2217879"/>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提出生物学问题的能力</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设计和实施生物学实验的能力</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分析生物学实验结果的能力</a:t>
                </a:r>
                <a:endParaRPr/>
              </a:p>
            </p:txBody>
          </p:sp>
          <p:sp>
            <p:nvSpPr>
              <p:cNvPr id="255" name="TextBox 14" descr="{&quot;isTemplate&quot;:true,&quot;type&quot;:&quot;title&quot;,&quot;canOmit&quot;:false,&quot;range&quot;:0}"/>
              <p:cNvSpPr txBox="1"/>
              <p:nvPr/>
            </p:nvSpPr>
            <p:spPr>
              <a:xfrm>
                <a:off x="9146662" y="1063099"/>
                <a:ext cx="2413000" cy="4127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生物科学探究能力</a:t>
                </a:r>
                <a:endParaRPr/>
              </a:p>
            </p:txBody>
          </p:sp>
        </p:grpSp>
        <p:grpSp>
          <p:nvGrpSpPr>
            <p:cNvPr id="256" name="Group 811"/>
            <p:cNvGrpSpPr/>
            <p:nvPr/>
          </p:nvGrpSpPr>
          <p:grpSpPr>
            <a:xfrm>
              <a:off x="9146662" y="3977215"/>
              <a:ext cx="2413000" cy="2370390"/>
              <a:chOff x="9146662" y="3977216"/>
              <a:chExt cx="2413000" cy="2370390"/>
            </a:xfrm>
          </p:grpSpPr>
          <p:sp>
            <p:nvSpPr>
              <p:cNvPr id="257" name="TextBox 15" descr="{&quot;isTemplate&quot;:true,&quot;type&quot;:&quot;title&quot;,&quot;canOmit&quot;:false,&quot;range&quot;:0}"/>
              <p:cNvSpPr txBox="1"/>
              <p:nvPr/>
            </p:nvSpPr>
            <p:spPr>
              <a:xfrm>
                <a:off x="9146662" y="3977216"/>
                <a:ext cx="2413000" cy="4127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生物技术应用能力</a:t>
                </a:r>
                <a:endParaRPr/>
              </a:p>
            </p:txBody>
          </p:sp>
          <p:sp>
            <p:nvSpPr>
              <p:cNvPr id="258" name="TextBox 16" descr="{&quot;isTemplate&quot;:true,&quot;type&quot;:&quot;content&quot;,&quot;canOmit&quot;:false,&quot;range&quot;:0}"/>
              <p:cNvSpPr txBox="1"/>
              <p:nvPr/>
            </p:nvSpPr>
            <p:spPr>
              <a:xfrm>
                <a:off x="9146662" y="4535997"/>
                <a:ext cx="2228850" cy="1811609"/>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生物技术在农业生产中的应用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生物技术在医学领域的应用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生物技术在环境保护中的应用</a:t>
                </a:r>
                <a:endParaRPr/>
              </a:p>
            </p:txBody>
          </p:sp>
        </p:grpSp>
        <p:grpSp>
          <p:nvGrpSpPr>
            <p:cNvPr id="259" name="Group 814"/>
            <p:cNvGrpSpPr/>
            <p:nvPr/>
          </p:nvGrpSpPr>
          <p:grpSpPr>
            <a:xfrm>
              <a:off x="539110" y="3172356"/>
              <a:ext cx="2413000" cy="2333785"/>
              <a:chOff x="539110" y="3172356"/>
              <a:chExt cx="2413000" cy="2333785"/>
            </a:xfrm>
          </p:grpSpPr>
          <p:sp>
            <p:nvSpPr>
              <p:cNvPr id="260" name="TextBox 12" descr="{&quot;isTemplate&quot;:true,&quot;type&quot;:&quot;title&quot;,&quot;canOmit&quot;:false,&quot;range&quot;:0}"/>
              <p:cNvSpPr txBox="1"/>
              <p:nvPr/>
            </p:nvSpPr>
            <p:spPr>
              <a:xfrm>
                <a:off x="539110" y="3172356"/>
                <a:ext cx="2413000" cy="4127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生物科学社会责任</a:t>
                </a:r>
                <a:endParaRPr/>
              </a:p>
            </p:txBody>
          </p:sp>
          <p:sp>
            <p:nvSpPr>
              <p:cNvPr id="261" name="TextBox 17" descr="{&quot;isTemplate&quot;:true,&quot;type&quot;:&quot;content&quot;,&quot;canOmit&quot;:false,&quot;range&quot;:0}"/>
              <p:cNvSpPr txBox="1"/>
              <p:nvPr/>
            </p:nvSpPr>
            <p:spPr>
              <a:xfrm>
                <a:off x="539110" y="3796745"/>
                <a:ext cx="2228850" cy="1709396"/>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生物科学研究的伦理道德</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生物多样性保护与可持续发展的意识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生物安全意识和公共卫生意识</a:t>
                </a:r>
                <a:endParaRPr/>
              </a:p>
            </p:txBody>
          </p:sp>
        </p:grpSp>
      </p:grpSp>
      <p:sp>
        <p:nvSpPr>
          <p:cNvPr id="262" name="Tencent" descr="{&quot;isTemplate&quot;:true,&quot;type&quot;:&quot;title&quot;,&quot;canOmit&quot;:false,&quot;range&quot;:0}"/>
          <p:cNvSpPr txBox="1"/>
          <p:nvPr/>
        </p:nvSpPr>
        <p:spPr>
          <a:xfrm>
            <a:off x="660396" y="418039"/>
            <a:ext cx="1057910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生物学实践能力与应用的考查</a:t>
            </a:r>
            <a:endParaRPr lang="en-US" altLang="zh-CN" sz="2800" b="1">
              <a:latin typeface="+mj-ea"/>
              <a:ea typeface="+mj-ea"/>
            </a:endParaRPr>
          </a:p>
        </p:txBody>
      </p:sp>
      <p:sp>
        <p:nvSpPr>
          <p:cNvPr id="263" name="椭圆 3"/>
          <p:cNvSpPr>
            <a:spLocks noChangeAspect="1"/>
          </p:cNvSpPr>
          <p:nvPr/>
        </p:nvSpPr>
        <p:spPr>
          <a:xfrm>
            <a:off x="3148274" y="2946731"/>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64" name="椭圆 4"/>
          <p:cNvSpPr>
            <a:spLocks noChangeAspect="1"/>
          </p:cNvSpPr>
          <p:nvPr/>
        </p:nvSpPr>
        <p:spPr>
          <a:xfrm>
            <a:off x="7820653" y="4589596"/>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65" name="椭圆 7"/>
          <p:cNvSpPr>
            <a:spLocks noChangeAspect="1"/>
          </p:cNvSpPr>
          <p:nvPr/>
        </p:nvSpPr>
        <p:spPr>
          <a:xfrm>
            <a:off x="7556197" y="1484021"/>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教学策略的建议</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pic>
        <p:nvPicPr>
          <p:cNvPr id="11" name="Picture 2" descr="{&quot;isTemplate&quot;:true,&quot;type&quot;:&quot;image&quot;,&quot;canOmit&quot;:false,&quot;range&quot;:0}"/>
          <p:cNvPicPr>
            <a:picLocks noChangeAspect="1"/>
          </p:cNvPicPr>
          <p:nvPr/>
        </p:nvPicPr>
        <p:blipFill>
          <a:blip r:embed="rId2"/>
          <a:srcRect l="21875" r="21875"/>
          <a:stretch>
            <a:fillRect/>
          </a:stretch>
        </p:blipFill>
        <p:spPr>
          <a:xfrm>
            <a:off x="454963" y="1569535"/>
            <a:ext cx="4219249" cy="4219249"/>
          </a:xfrm>
          <a:prstGeom prst="ellipse">
            <a:avLst/>
          </a:prstGeom>
        </p:spPr>
      </p:pic>
      <p:grpSp>
        <p:nvGrpSpPr>
          <p:cNvPr id="12" name="Group 551" descr="{&quot;isTemplate&quot;:true,&quot;type&quot;:&quot;list&quot;,&quot;alignment&quot;:&quot;left&quot;,&quot;alignmentVertical&quot;:&quot;top&quot;,&quot;canOmit&quot;:false,&quot;scalable&quot;:false,&quot;minItemsCount&quot;:-1}"/>
          <p:cNvGrpSpPr/>
          <p:nvPr/>
        </p:nvGrpSpPr>
        <p:grpSpPr>
          <a:xfrm>
            <a:off x="5328795" y="1294832"/>
            <a:ext cx="6099220" cy="4768654"/>
            <a:chOff x="5328795" y="1294832"/>
            <a:chExt cx="6099220" cy="4768654"/>
          </a:xfrm>
        </p:grpSpPr>
        <p:grpSp>
          <p:nvGrpSpPr>
            <p:cNvPr id="13" name="Group 3"/>
            <p:cNvGrpSpPr/>
            <p:nvPr/>
          </p:nvGrpSpPr>
          <p:grpSpPr>
            <a:xfrm>
              <a:off x="5328795" y="1294832"/>
              <a:ext cx="6099220" cy="1468186"/>
              <a:chOff x="5328795" y="1294832"/>
              <a:chExt cx="6099220" cy="1468186"/>
            </a:xfrm>
          </p:grpSpPr>
          <p:sp>
            <p:nvSpPr>
              <p:cNvPr id="14" name="AutoShape 4"/>
              <p:cNvSpPr/>
              <p:nvPr/>
            </p:nvSpPr>
            <p:spPr>
              <a:xfrm>
                <a:off x="5328795" y="1294832"/>
                <a:ext cx="6099220" cy="1468186"/>
              </a:xfrm>
              <a:prstGeom prst="rect">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TextBox 5" descr="{&quot;isTemplate&quot;:true,&quot;type&quot;:&quot;title&quot;,&quot;canOmit&quot;:false,&quot;range&quot;:0}"/>
              <p:cNvSpPr txBox="1"/>
              <p:nvPr/>
            </p:nvSpPr>
            <p:spPr>
              <a:xfrm>
                <a:off x="5632910" y="1424361"/>
                <a:ext cx="30607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rgbClr val="FFFFFF">
                        <a:alpha val="100000"/>
                      </a:srgbClr>
                    </a:solidFill>
                    <a:latin typeface="Microsoft Yahei"/>
                    <a:ea typeface="Microsoft Yahei"/>
                  </a:rPr>
                  <a:t>明确教学目标</a:t>
                </a:r>
                <a:endParaRPr/>
              </a:p>
            </p:txBody>
          </p:sp>
          <p:sp>
            <p:nvSpPr>
              <p:cNvPr id="16" name="TextBox 6" descr="{&quot;isTemplate&quot;:true,&quot;type&quot;:&quot;content&quot;,&quot;canOmit&quot;:false,&quot;range&quot;:0}"/>
              <p:cNvSpPr txBox="1"/>
              <p:nvPr/>
            </p:nvSpPr>
            <p:spPr>
              <a:xfrm>
                <a:off x="5632910" y="1806799"/>
                <a:ext cx="5568066" cy="852273"/>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根据考试说明制定教学目标</a:t>
                </a:r>
                <a:endParaRPr/>
              </a:p>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保证教学目标与考试要求相符合</a:t>
                </a:r>
                <a:endParaRPr/>
              </a:p>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有助于提高教学效果和学生成绩</a:t>
                </a:r>
                <a:endParaRPr/>
              </a:p>
            </p:txBody>
          </p:sp>
        </p:grpSp>
        <p:grpSp>
          <p:nvGrpSpPr>
            <p:cNvPr id="17" name="Group 8"/>
            <p:cNvGrpSpPr/>
            <p:nvPr/>
          </p:nvGrpSpPr>
          <p:grpSpPr>
            <a:xfrm>
              <a:off x="5328795" y="2945066"/>
              <a:ext cx="6099220" cy="1468186"/>
              <a:chOff x="5328795" y="2945066"/>
              <a:chExt cx="6099220" cy="1468186"/>
            </a:xfrm>
          </p:grpSpPr>
          <p:sp>
            <p:nvSpPr>
              <p:cNvPr id="18" name="AutoShape 9"/>
              <p:cNvSpPr/>
              <p:nvPr/>
            </p:nvSpPr>
            <p:spPr>
              <a:xfrm>
                <a:off x="5328795" y="2945066"/>
                <a:ext cx="6099220" cy="1468186"/>
              </a:xfrm>
              <a:prstGeom prst="rect">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TextBox 10" descr="{&quot;isTemplate&quot;:true,&quot;type&quot;:&quot;title&quot;,&quot;canOmit&quot;:false,&quot;range&quot;:0}"/>
              <p:cNvSpPr txBox="1"/>
              <p:nvPr/>
            </p:nvSpPr>
            <p:spPr>
              <a:xfrm>
                <a:off x="5632910" y="3074595"/>
                <a:ext cx="30607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rgbClr val="FFFFFF">
                        <a:alpha val="100000"/>
                      </a:srgbClr>
                    </a:solidFill>
                    <a:latin typeface="Microsoft Yahei"/>
                    <a:ea typeface="Microsoft Yahei"/>
                  </a:rPr>
                  <a:t>设定合理的教学进度</a:t>
                </a:r>
                <a:endParaRPr/>
              </a:p>
            </p:txBody>
          </p:sp>
          <p:sp>
            <p:nvSpPr>
              <p:cNvPr id="20" name="TextBox 11" descr="{&quot;isTemplate&quot;:true,&quot;type&quot;:&quot;content&quot;,&quot;canOmit&quot;:false,&quot;range&quot;:0}"/>
              <p:cNvSpPr txBox="1"/>
              <p:nvPr/>
            </p:nvSpPr>
            <p:spPr>
              <a:xfrm>
                <a:off x="5632910" y="3457032"/>
                <a:ext cx="5568066" cy="852273"/>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按照教学目标安排教学进度</a:t>
                </a:r>
                <a:endParaRPr/>
              </a:p>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保证学生能够充分理解和掌握教学内容</a:t>
                </a:r>
                <a:endParaRPr/>
              </a:p>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有助于提高教学质量和学生成绩</a:t>
                </a:r>
                <a:endParaRPr/>
              </a:p>
            </p:txBody>
          </p:sp>
        </p:grpSp>
        <p:grpSp>
          <p:nvGrpSpPr>
            <p:cNvPr id="21" name="Group 13"/>
            <p:cNvGrpSpPr/>
            <p:nvPr/>
          </p:nvGrpSpPr>
          <p:grpSpPr>
            <a:xfrm>
              <a:off x="5328795" y="4595300"/>
              <a:ext cx="6099220" cy="1468186"/>
              <a:chOff x="5328795" y="4595300"/>
              <a:chExt cx="6099220" cy="1468186"/>
            </a:xfrm>
          </p:grpSpPr>
          <p:sp>
            <p:nvSpPr>
              <p:cNvPr id="22" name="AutoShape 14"/>
              <p:cNvSpPr/>
              <p:nvPr/>
            </p:nvSpPr>
            <p:spPr>
              <a:xfrm>
                <a:off x="5328795" y="4595300"/>
                <a:ext cx="6099220" cy="1468186"/>
              </a:xfrm>
              <a:prstGeom prst="rect">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TextBox 15" descr="{&quot;isTemplate&quot;:true,&quot;type&quot;:&quot;title&quot;,&quot;canOmit&quot;:false,&quot;range&quot;:0}"/>
              <p:cNvSpPr txBox="1"/>
              <p:nvPr/>
            </p:nvSpPr>
            <p:spPr>
              <a:xfrm>
                <a:off x="5632910" y="4724828"/>
                <a:ext cx="30607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rgbClr val="FFFFFF">
                        <a:alpha val="100000"/>
                      </a:srgbClr>
                    </a:solidFill>
                    <a:latin typeface="Microsoft Yahei"/>
                    <a:ea typeface="Microsoft Yahei"/>
                  </a:rPr>
                  <a:t>评估教学效果</a:t>
                </a:r>
                <a:endParaRPr/>
              </a:p>
            </p:txBody>
          </p:sp>
          <p:sp>
            <p:nvSpPr>
              <p:cNvPr id="24" name="TextBox 16" descr="{&quot;isTemplate&quot;:true,&quot;type&quot;:&quot;content&quot;,&quot;canOmit&quot;:false,&quot;range&quot;:0}"/>
              <p:cNvSpPr txBox="1"/>
              <p:nvPr/>
            </p:nvSpPr>
            <p:spPr>
              <a:xfrm>
                <a:off x="5632910" y="5107266"/>
                <a:ext cx="5568066" cy="852273"/>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通过测试和作业评估教学效果</a:t>
                </a:r>
                <a:endParaRPr/>
              </a:p>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了解学生的学习情况和存在问题</a:t>
                </a:r>
                <a:endParaRPr/>
              </a:p>
              <a:p>
                <a:pPr marL="0" lvl="0" indent="-203200">
                  <a:lnSpc>
                    <a:spcPct val="130000"/>
                  </a:lnSpc>
                  <a:buFont typeface="Arial" pitchFamily="34" charset="0"/>
                  <a:buChar char="•"/>
                </a:pPr>
                <a:r>
                  <a:rPr lang="zh-CN" sz="1400">
                    <a:solidFill>
                      <a:srgbClr val="FFFFFF">
                        <a:alpha val="100000"/>
                      </a:srgbClr>
                    </a:solidFill>
                    <a:latin typeface="Microsoft Yahei"/>
                    <a:ea typeface="Microsoft Yahei"/>
                  </a:rPr>
                  <a:t>有助于调整教学方法和提高教学质量</a:t>
                </a:r>
                <a:endParaRPr/>
              </a:p>
            </p:txBody>
          </p:sp>
        </p:grpSp>
      </p:grpSp>
      <p:sp>
        <p:nvSpPr>
          <p:cNvPr id="25"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针对考试说明进行教学目标的设计</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https://d.book118.com/708030043121006037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green">
      <a:dk1>
        <a:srgbClr val="000000"/>
      </a:dk1>
      <a:lt1>
        <a:srgbClr val="FFFFFF"/>
      </a:lt1>
      <a:dk2>
        <a:srgbClr val="193223"/>
      </a:dk2>
      <a:lt2>
        <a:srgbClr val="E2FBE6"/>
      </a:lt2>
      <a:accent1>
        <a:srgbClr val="279D41"/>
      </a:accent1>
      <a:accent2>
        <a:srgbClr val="72D679"/>
      </a:accent2>
      <a:accent3>
        <a:srgbClr val="44B25F"/>
      </a:accent3>
      <a:accent4>
        <a:srgbClr val="127841"/>
      </a:accent4>
      <a:accent5>
        <a:srgbClr val="7AC75C"/>
      </a:accent5>
      <a:accent6>
        <a:srgbClr val="4BA32A"/>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111</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2020年海南省普通高中学业水平生物学科合格性考试说明解读及教学建议</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2024-09-17T18:13:46.346</cp:lastPrinted>
  <dcterms:created xsi:type="dcterms:W3CDTF">2024-09-17T10:13:46Z</dcterms:created>
  <dcterms:modified xsi:type="dcterms:W3CDTF">2024-09-17T10:13:48Z</dcterms:modified>
</cp:coreProperties>
</file>