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5EE8F-982D-467E-83B6-68BACF7A2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55875-FD28-478F-95FF-18F290329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FB800-A988-426D-A189-52609F31E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E94C3-11C1-49E7-88AB-49C2BCDC7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2AA330-AC13-4A69-8789-C0DA9D150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66C625-B959-4057-9BAD-B94890B14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39C77F-06B2-42F3-8F7D-5E7CCAD6D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540B1-EDFB-406B-BE6D-0677A32A7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DB9E7-C75E-4765-AC36-DD6E69AEC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A66E9-624D-4D1F-B4CC-9CE1E1EE0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9055A-71F5-499D-9F8D-714895BE2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3111610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扎根基层服务群众党支部述职报告PPT模板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党支部基本情况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扎根基层服务群众工作开展情况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党支部建设及发挥作用情况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贯彻落实党的方针政策，推动基层服务工作深入开展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加强党支部自身建设，提高服务群众的能力和水平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接受上级党组织的检查和指导，推动基层党建工作创新发展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524844" y="1229116"/>
            <a:ext cx="5184172" cy="1981390"/>
            <a:chOff x="3524844" y="1229116"/>
            <a:chExt cx="5184172" cy="1981390"/>
          </a:xfrm>
        </p:grpSpPr>
        <p:sp>
          <p:nvSpPr>
            <p:cNvPr id="44" name="AutoShape 44"/>
            <p:cNvSpPr/>
            <p:nvPr/>
          </p:nvSpPr>
          <p:spPr>
            <a:xfrm>
              <a:off x="3524844" y="1237593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734007" y="1229116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3769335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基层服务工作开展情况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6979546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存在问题和改进措施</a:t>
              </a:r>
            </a:p>
          </p:txBody>
        </p:sp>
        <p:sp>
          <p:nvSpPr>
            <p:cNvPr id="48" name="Freeform 48"/>
            <p:cNvSpPr/>
            <p:nvPr/>
          </p:nvSpPr>
          <p:spPr>
            <a:xfrm>
              <a:off x="4317284" y="1303481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510249" y="1303481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894865" y="4099322"/>
            <a:ext cx="8342567" cy="1994058"/>
            <a:chOff x="1894865" y="4099322"/>
            <a:chExt cx="8342567" cy="1994058"/>
          </a:xfrm>
        </p:grpSpPr>
        <p:sp>
          <p:nvSpPr>
            <p:cNvPr id="51" name="AutoShape 51"/>
            <p:cNvSpPr/>
            <p:nvPr/>
          </p:nvSpPr>
          <p:spPr>
            <a:xfrm>
              <a:off x="1894865" y="4101417"/>
              <a:ext cx="1975009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080787" y="4099322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8262423" y="4120467"/>
              <a:ext cx="1975009" cy="1972913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chemeClr val="accent6">
                  <a:alpha val="100000"/>
                </a:schemeClr>
              </a:solidFill>
              <a:prstDash val="solid"/>
            </a:ln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8550364" y="5075158"/>
              <a:ext cx="1346359" cy="708660"/>
            </a:xfrm>
            <a:prstGeom prst="rect">
              <a:avLst/>
            </a:prstGeom>
            <a:solidFill>
              <a:srgbClr val="FFFFFF">
                <a:alpha val="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2155278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党支部基本情况介绍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5326327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群众反映和意见建议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8507962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未来工作计划和展望</a:t>
              </a:r>
            </a:p>
          </p:txBody>
        </p:sp>
        <p:sp>
          <p:nvSpPr>
            <p:cNvPr id="58" name="Freeform 58"/>
            <p:cNvSpPr/>
            <p:nvPr/>
          </p:nvSpPr>
          <p:spPr>
            <a:xfrm>
              <a:off x="2688988" y="4208478"/>
              <a:ext cx="386763" cy="386763"/>
            </a:xfrm>
            <a:custGeom>
              <a:rect l="l" t="t" r="r" b="b"/>
              <a:pathLst>
                <a:path w="304800" h="304800">
                  <a:moveTo>
                    <a:pt x="60960" y="167640"/>
                  </a:moveTo>
                  <a:lnTo>
                    <a:pt x="30480" y="167640"/>
                  </a:lnTo>
                  <a:cubicBezTo>
                    <a:pt x="13649" y="167640"/>
                    <a:pt x="0" y="153991"/>
                    <a:pt x="0" y="137160"/>
                  </a:cubicBezTo>
                  <a:lnTo>
                    <a:pt x="0" y="137160"/>
                  </a:lnTo>
                  <a:lnTo>
                    <a:pt x="0" y="76200"/>
                  </a:lnTo>
                  <a:cubicBezTo>
                    <a:pt x="0" y="59436"/>
                    <a:pt x="13716" y="45720"/>
                    <a:pt x="30480" y="45720"/>
                  </a:cubicBezTo>
                  <a:lnTo>
                    <a:pt x="60960" y="45720"/>
                  </a:lnTo>
                  <a:lnTo>
                    <a:pt x="60960" y="15240"/>
                  </a:lnTo>
                  <a:lnTo>
                    <a:pt x="274320" y="15240"/>
                  </a:lnTo>
                  <a:lnTo>
                    <a:pt x="274320" y="167640"/>
                  </a:lnTo>
                  <a:cubicBezTo>
                    <a:pt x="274320" y="201311"/>
                    <a:pt x="247031" y="228600"/>
                    <a:pt x="213360" y="228600"/>
                  </a:cubicBezTo>
                  <a:lnTo>
                    <a:pt x="213360" y="228600"/>
                  </a:lnTo>
                  <a:lnTo>
                    <a:pt x="121920" y="228600"/>
                  </a:lnTo>
                  <a:cubicBezTo>
                    <a:pt x="88249" y="228600"/>
                    <a:pt x="60960" y="201311"/>
                    <a:pt x="60960" y="167640"/>
                  </a:cubicBezTo>
                  <a:lnTo>
                    <a:pt x="60960" y="167640"/>
                  </a:lnTo>
                  <a:close/>
                  <a:moveTo>
                    <a:pt x="60960" y="137160"/>
                  </a:moveTo>
                  <a:lnTo>
                    <a:pt x="60960" y="76200"/>
                  </a:lnTo>
                  <a:lnTo>
                    <a:pt x="30480" y="76200"/>
                  </a:lnTo>
                  <a:lnTo>
                    <a:pt x="30480" y="137160"/>
                  </a:lnTo>
                  <a:lnTo>
                    <a:pt x="60960" y="137160"/>
                  </a:lnTo>
                  <a:close/>
                  <a:moveTo>
                    <a:pt x="30480" y="259080"/>
                  </a:moveTo>
                  <a:lnTo>
                    <a:pt x="30480" y="243840"/>
                  </a:lnTo>
                  <a:lnTo>
                    <a:pt x="304800" y="243840"/>
                  </a:lnTo>
                  <a:lnTo>
                    <a:pt x="304800" y="259080"/>
                  </a:lnTo>
                  <a:lnTo>
                    <a:pt x="243840" y="289560"/>
                  </a:lnTo>
                  <a:lnTo>
                    <a:pt x="91440" y="289560"/>
                  </a:lnTo>
                  <a:lnTo>
                    <a:pt x="30480" y="2590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895832" y="4231042"/>
              <a:ext cx="344918" cy="344918"/>
            </a:xfrm>
            <a:custGeom>
              <a:rect l="l" t="t" r="r" b="b"/>
              <a:pathLst>
                <a:path w="304800" h="304800">
                  <a:moveTo>
                    <a:pt x="20031" y="114795"/>
                  </a:moveTo>
                  <a:lnTo>
                    <a:pt x="147647" y="273187"/>
                  </a:lnTo>
                  <a:lnTo>
                    <a:pt x="96469" y="114795"/>
                  </a:lnTo>
                  <a:lnTo>
                    <a:pt x="20031" y="114795"/>
                  </a:lnTo>
                  <a:close/>
                  <a:moveTo>
                    <a:pt x="110338" y="114795"/>
                  </a:moveTo>
                  <a:lnTo>
                    <a:pt x="155534" y="273510"/>
                  </a:lnTo>
                  <a:lnTo>
                    <a:pt x="194424" y="114795"/>
                  </a:lnTo>
                  <a:lnTo>
                    <a:pt x="110338" y="114795"/>
                  </a:lnTo>
                  <a:close/>
                  <a:moveTo>
                    <a:pt x="162411" y="273187"/>
                  </a:moveTo>
                  <a:lnTo>
                    <a:pt x="285264" y="114795"/>
                  </a:lnTo>
                  <a:lnTo>
                    <a:pt x="209417" y="114795"/>
                  </a:lnTo>
                  <a:lnTo>
                    <a:pt x="162411" y="273187"/>
                  </a:lnTo>
                  <a:close/>
                  <a:moveTo>
                    <a:pt x="285550" y="104432"/>
                  </a:moveTo>
                  <a:lnTo>
                    <a:pt x="248717" y="41453"/>
                  </a:lnTo>
                  <a:lnTo>
                    <a:pt x="211865" y="104432"/>
                  </a:lnTo>
                  <a:lnTo>
                    <a:pt x="285550" y="104432"/>
                  </a:lnTo>
                  <a:close/>
                  <a:moveTo>
                    <a:pt x="237134" y="37843"/>
                  </a:moveTo>
                  <a:lnTo>
                    <a:pt x="163449" y="37843"/>
                  </a:lnTo>
                  <a:lnTo>
                    <a:pt x="200282" y="102984"/>
                  </a:lnTo>
                  <a:lnTo>
                    <a:pt x="237134" y="37843"/>
                  </a:lnTo>
                  <a:close/>
                  <a:moveTo>
                    <a:pt x="188957" y="104432"/>
                  </a:moveTo>
                  <a:lnTo>
                    <a:pt x="152124" y="41453"/>
                  </a:lnTo>
                  <a:lnTo>
                    <a:pt x="115281" y="104432"/>
                  </a:lnTo>
                  <a:lnTo>
                    <a:pt x="188957" y="104432"/>
                  </a:lnTo>
                  <a:close/>
                  <a:moveTo>
                    <a:pt x="141341" y="37843"/>
                  </a:moveTo>
                  <a:lnTo>
                    <a:pt x="67666" y="37843"/>
                  </a:lnTo>
                  <a:lnTo>
                    <a:pt x="104508" y="102984"/>
                  </a:lnTo>
                  <a:lnTo>
                    <a:pt x="141341" y="37843"/>
                  </a:lnTo>
                  <a:close/>
                  <a:moveTo>
                    <a:pt x="56093" y="41453"/>
                  </a:moveTo>
                  <a:lnTo>
                    <a:pt x="19260" y="104432"/>
                  </a:lnTo>
                  <a:lnTo>
                    <a:pt x="92935" y="104432"/>
                  </a:lnTo>
                  <a:lnTo>
                    <a:pt x="56093" y="4145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9047288" y="4278392"/>
              <a:ext cx="405279" cy="405279"/>
            </a:xfrm>
            <a:custGeom>
              <a:rect l="l" t="t" r="r" b="b"/>
              <a:pathLst>
                <a:path w="304800" h="304800">
                  <a:moveTo>
                    <a:pt x="190033" y="152400"/>
                  </a:moveTo>
                  <a:cubicBezTo>
                    <a:pt x="190033" y="90992"/>
                    <a:pt x="221771" y="56493"/>
                    <a:pt x="221771" y="56493"/>
                  </a:cubicBezTo>
                  <a:cubicBezTo>
                    <a:pt x="221771" y="56493"/>
                    <a:pt x="193758" y="33766"/>
                    <a:pt x="151924" y="33766"/>
                  </a:cubicBezTo>
                  <a:cubicBezTo>
                    <a:pt x="110090" y="33766"/>
                    <a:pt x="82067" y="56512"/>
                    <a:pt x="82067" y="56512"/>
                  </a:cubicBezTo>
                  <a:cubicBezTo>
                    <a:pt x="82067" y="56512"/>
                    <a:pt x="114376" y="82753"/>
                    <a:pt x="114376" y="152400"/>
                  </a:cubicBezTo>
                  <a:cubicBezTo>
                    <a:pt x="114376" y="219608"/>
                    <a:pt x="81858" y="248145"/>
                    <a:pt x="81858" y="248145"/>
                  </a:cubicBezTo>
                  <a:cubicBezTo>
                    <a:pt x="81858" y="248145"/>
                    <a:pt x="115662" y="271034"/>
                    <a:pt x="151924" y="271034"/>
                  </a:cubicBezTo>
                  <a:cubicBezTo>
                    <a:pt x="189043" y="271034"/>
                    <a:pt x="221799" y="248269"/>
                    <a:pt x="221799" y="248269"/>
                  </a:cubicBezTo>
                  <a:cubicBezTo>
                    <a:pt x="221799" y="248269"/>
                    <a:pt x="190033" y="218503"/>
                    <a:pt x="190033" y="152400"/>
                  </a:cubicBezTo>
                  <a:close/>
                  <a:moveTo>
                    <a:pt x="74095" y="62789"/>
                  </a:moveTo>
                  <a:cubicBezTo>
                    <a:pt x="74095" y="62789"/>
                    <a:pt x="34633" y="86839"/>
                    <a:pt x="34633" y="152800"/>
                  </a:cubicBezTo>
                  <a:cubicBezTo>
                    <a:pt x="34633" y="218751"/>
                    <a:pt x="74533" y="240335"/>
                    <a:pt x="74533" y="240335"/>
                  </a:cubicBezTo>
                  <a:cubicBezTo>
                    <a:pt x="74533" y="240335"/>
                    <a:pt x="103613" y="218742"/>
                    <a:pt x="103613" y="152800"/>
                  </a:cubicBezTo>
                  <a:cubicBezTo>
                    <a:pt x="103613" y="86839"/>
                    <a:pt x="74095" y="62789"/>
                    <a:pt x="74095" y="62789"/>
                  </a:cubicBezTo>
                  <a:close/>
                  <a:moveTo>
                    <a:pt x="229753" y="64570"/>
                  </a:moveTo>
                  <a:cubicBezTo>
                    <a:pt x="229753" y="64570"/>
                    <a:pt x="200244" y="86839"/>
                    <a:pt x="200244" y="152800"/>
                  </a:cubicBezTo>
                  <a:cubicBezTo>
                    <a:pt x="200244" y="218751"/>
                    <a:pt x="229305" y="240335"/>
                    <a:pt x="229305" y="240335"/>
                  </a:cubicBezTo>
                  <a:cubicBezTo>
                    <a:pt x="229305" y="240335"/>
                    <a:pt x="270158" y="218742"/>
                    <a:pt x="270158" y="152800"/>
                  </a:cubicBezTo>
                  <a:cubicBezTo>
                    <a:pt x="270158" y="86839"/>
                    <a:pt x="229753" y="64570"/>
                    <a:pt x="229753" y="6457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党支部基本情况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支部现有正式党员XX名，预备党员XX名。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支部成员涵盖老中青三代，包括企业领导、技术骨干、一线工人等不同岗位人员。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支部成员普遍具有较高的政治觉悟和业务素质，能够积极投身基层服务群众工作。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党支部成员构成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组织生活和学习教育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定期组织党员开展组织生活和学习教育，提高党员思想政治素质和服务群众能力。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推动基层治理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积极参与基层治理工作，推动基层民主法治建设，维护社会稳定和谐。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服务群众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深入了解群众需求，积极为群众提供各类服务，帮助群众解决实际困难。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宣传党的路线方针政策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积极向群众宣传党的路线方针政策，引导群众正确理解、积极支持党的决策。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党支部工作职责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2" r="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服务群众成果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推动基层治理成果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组织建设成果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获得荣誉和奖励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党支部工作成果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支部成员积极参与各类志愿服务活动，为群众提供了大量实际帮助，赢得了群众的广泛赞誉。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支部注重自身建设，不断提高组织力和凝聚力，形成了积极向上、团结协作的良好氛围。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支部积极参与基层治理工作，推动解决了多项涉及群众切身利益的难题，有效维护了社会稳定和谐。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支部及成员在各项工作中表现突出，多次获得上级表彰和奖励，树立了良好的形象。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扎根基层服务群众工作开展情况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深入了解群众需求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通过走访、座谈、问卷调查等方式，广泛收集群众意见和建议，了解群众的真实需求和关切。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对收集到的信息进行分类整理，分析群众需求的共性和个性，为后续工作提供有针对性的参考。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建立群众需求档案，定期更新和完善，确保对群众需求的全面掌握和动态管理。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设立专门的群众接待窗口和热线电话，及时受理和处理群众的咨询、投诉和建议。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对群众的诉求进行分类处理，明确责任部门和办理时限，确保问题得到及时有效解决。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建立群众诉求跟踪反馈机制，对处理结果进行回访和评估，确保群众满意度的提升。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积极响应群众诉求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切实解决群众困难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针对群众反映的突出问题和困难，制定具体的帮扶措施和解决方案。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协调相关部门和资源，为群众提供政策咨询、法律援助、就业指导等方面的支持和服务。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关注特殊群体和弱势群体的需求，开展针对性的关爱和帮助活动，让群众感受到党和政府的温暖和关怀。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https://d.book118.com/708031116101006043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2024-09-23T06:08:32.028</cp:lastPrinted>
  <dcterms:created xsi:type="dcterms:W3CDTF">2024-09-22T22:08:32Z</dcterms:created>
  <dcterms:modified xsi:type="dcterms:W3CDTF">2024-09-22T22:08:34Z</dcterms:modified>
</cp:coreProperties>
</file>