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8D5C-3E7C-46CD-A017-AEDDB0963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2BF4-A831-40AD-B92B-208BFB0EC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324BD-D0B6-42C1-8CE9-CFB32AB9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8C41A-FBE8-4D2D-967F-0897F71A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FCC70-1A61-4C64-8D7B-00B809FB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BBBCD-C5C9-43D3-A5C0-508F5A2A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0FE06-8F69-4343-9675-46BFF8C9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79CB1-7B1D-4F49-B399-D8776B7C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CD17C-3891-46F5-9A0E-D967238C3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0EC3-D93A-4486-9B48-80F29592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CBE0-35F0-4DAE-A91F-043FD3B4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3060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心理健康的识别与处理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心理健康的预防与维护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心理健康是指个体在心理、情感和社交方面的良好状态，包括自我认知、情绪调节、适应能力、人际交往等方面。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心理健康是个人全面发展的重要组成部分，对个人的生活质量和幸福感具有重要影响。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个体能够适应环境变化和生活挑战，积极应对生活中的压力和困难。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个体能够有效地调节自己的情绪，避免过度焦虑、抑郁等负面情绪的影响。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个体能够正确认识和评价自己的优点和不足，并接受自己的独特性。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个体能够建立和保持良好的人际关系，尊重他人，善于沟通合作。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个体基因遗传对心理健康有一定影响，如焦虑症、抑郁症等。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家庭、学校、社会等环境因素对个体的心理健康产生影响，如家庭氛围、教育方式、社会支持等。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生活中的重大事件和变化，如失业、亲人过世等，对个体的心理健康产生影响。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长期的心理压力可能导致个体的心理健康问题，如工作压力、学业压力等。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心理健康问题的识别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12320" y="1423988"/>
            <a:ext cx="737616" cy="1369790"/>
          </a:xfrm>
          <a:custGeom>
            <a:rect l="l" t="t" r="r" b="b"/>
            <a:pathLst>
              <a:path w="325" h="603">
                <a:moveTo>
                  <a:pt x="0" y="0"/>
                </a:moveTo>
                <a:lnTo>
                  <a:pt x="325" y="316"/>
                </a:lnTo>
                <a:lnTo>
                  <a:pt x="325" y="603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1423988"/>
            <a:ext cx="957358" cy="9016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49841" y="2141982"/>
            <a:ext cx="4390835" cy="651796"/>
          </a:xfrm>
          <a:custGeom>
            <a:rect l="l" t="t" r="r" b="b"/>
            <a:pathLst>
              <a:path w="1931" h="287">
                <a:moveTo>
                  <a:pt x="0" y="0"/>
                </a:moveTo>
                <a:lnTo>
                  <a:pt x="1831" y="0"/>
                </a:lnTo>
                <a:lnTo>
                  <a:pt x="1932" y="144"/>
                </a:lnTo>
                <a:lnTo>
                  <a:pt x="1831" y="287"/>
                </a:lnTo>
                <a:lnTo>
                  <a:pt x="0" y="2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Freeform 6"/>
          <p:cNvSpPr/>
          <p:nvPr/>
        </p:nvSpPr>
        <p:spPr>
          <a:xfrm>
            <a:off x="1412320" y="2325624"/>
            <a:ext cx="737616" cy="1131951"/>
          </a:xfrm>
          <a:custGeom>
            <a:rect l="l" t="t" r="r" b="b"/>
            <a:pathLst>
              <a:path w="325" h="498">
                <a:moveTo>
                  <a:pt x="0" y="0"/>
                </a:moveTo>
                <a:lnTo>
                  <a:pt x="325" y="206"/>
                </a:lnTo>
                <a:lnTo>
                  <a:pt x="325" y="498"/>
                </a:lnTo>
                <a:lnTo>
                  <a:pt x="0" y="3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2325624"/>
            <a:ext cx="957358" cy="9046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149841" y="2793778"/>
            <a:ext cx="4390835" cy="663797"/>
          </a:xfrm>
          <a:custGeom>
            <a:rect l="l" t="t" r="r" b="b"/>
            <a:pathLst>
              <a:path w="1931" h="292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2"/>
                </a:lnTo>
                <a:lnTo>
                  <a:pt x="0" y="2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46129" y="2549938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Freeform 10"/>
          <p:cNvSpPr/>
          <p:nvPr/>
        </p:nvSpPr>
        <p:spPr>
          <a:xfrm>
            <a:off x="1412320" y="3230309"/>
            <a:ext cx="737616" cy="903160"/>
          </a:xfrm>
          <a:custGeom>
            <a:rect l="l" t="t" r="r" b="b"/>
            <a:pathLst>
              <a:path w="325" h="397">
                <a:moveTo>
                  <a:pt x="0" y="0"/>
                </a:moveTo>
                <a:lnTo>
                  <a:pt x="325" y="100"/>
                </a:lnTo>
                <a:lnTo>
                  <a:pt x="325" y="397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230309"/>
            <a:ext cx="957358" cy="90316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9841" y="3457575"/>
            <a:ext cx="4390835" cy="675894"/>
          </a:xfrm>
          <a:custGeom>
            <a:rect l="l" t="t" r="r" b="b"/>
            <a:pathLst>
              <a:path w="1931" h="293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3"/>
                </a:lnTo>
                <a:lnTo>
                  <a:pt x="0" y="2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46129" y="343804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12320" y="4133469"/>
            <a:ext cx="737616" cy="892588"/>
          </a:xfrm>
          <a:custGeom>
            <a:rect l="l" t="t" r="r" b="b"/>
            <a:pathLst>
              <a:path w="325" h="393">
                <a:moveTo>
                  <a:pt x="0" y="393"/>
                </a:moveTo>
                <a:lnTo>
                  <a:pt x="325" y="293"/>
                </a:lnTo>
                <a:lnTo>
                  <a:pt x="325" y="0"/>
                </a:lnTo>
                <a:lnTo>
                  <a:pt x="0" y="0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133469"/>
            <a:ext cx="957358" cy="892588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49841" y="4133469"/>
            <a:ext cx="4390835" cy="665321"/>
          </a:xfrm>
          <a:custGeom>
            <a:rect l="l" t="t" r="r" b="b"/>
            <a:pathLst>
              <a:path w="1931" h="288">
                <a:moveTo>
                  <a:pt x="0" y="288"/>
                </a:moveTo>
                <a:lnTo>
                  <a:pt x="1831" y="288"/>
                </a:lnTo>
                <a:lnTo>
                  <a:pt x="1932" y="144"/>
                </a:lnTo>
                <a:lnTo>
                  <a:pt x="1831" y="0"/>
                </a:lnTo>
                <a:lnTo>
                  <a:pt x="0" y="0"/>
                </a:lnTo>
                <a:lnTo>
                  <a:pt x="0" y="28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61179" y="433520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Freeform 18"/>
          <p:cNvSpPr/>
          <p:nvPr/>
        </p:nvSpPr>
        <p:spPr>
          <a:xfrm>
            <a:off x="1412320" y="4797266"/>
            <a:ext cx="737616" cy="1133475"/>
          </a:xfrm>
          <a:custGeom>
            <a:rect l="l" t="t" r="r" b="b"/>
            <a:pathLst>
              <a:path w="325" h="498">
                <a:moveTo>
                  <a:pt x="0" y="498"/>
                </a:moveTo>
                <a:lnTo>
                  <a:pt x="325" y="292"/>
                </a:lnTo>
                <a:lnTo>
                  <a:pt x="325" y="0"/>
                </a:lnTo>
                <a:lnTo>
                  <a:pt x="0" y="100"/>
                </a:lnTo>
                <a:lnTo>
                  <a:pt x="0" y="498"/>
                </a:lnTo>
                <a:close/>
              </a:path>
            </a:pathLst>
          </a:custGeom>
          <a:solidFill>
            <a:schemeClr val="accent5"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026057"/>
            <a:ext cx="957358" cy="9046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149841" y="4797266"/>
            <a:ext cx="4390835" cy="663797"/>
          </a:xfrm>
          <a:custGeom>
            <a:rect l="l" t="t" r="r" b="b"/>
            <a:pathLst>
              <a:path w="1931" h="292">
                <a:moveTo>
                  <a:pt x="0" y="292"/>
                </a:moveTo>
                <a:lnTo>
                  <a:pt x="1831" y="292"/>
                </a:lnTo>
                <a:lnTo>
                  <a:pt x="1932" y="143"/>
                </a:lnTo>
                <a:lnTo>
                  <a:pt x="1831" y="0"/>
                </a:lnTo>
                <a:lnTo>
                  <a:pt x="0" y="0"/>
                </a:lnTo>
                <a:lnTo>
                  <a:pt x="0" y="292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61179" y="5275992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由于经历创伤事件而产生的持续心理障碍。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表现为幻觉、妄想、思维障碍等症状。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自评量表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通过观察个体的行为、情绪和生理反应来判断其心理健康状况。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通过填写心理问卷来评估个体的心理健康水平。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寻求专业心理咨询师的评估，以确定是否存在心理健康问题。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通过自我评估量表来了解自己的心理健康状况。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55" b="1245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由特定事件或情境引起的短暂心理反应，如焦虑、抑郁等。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持续时间较长，可能伴随个体多年的心理障碍，如强迫症、精神分裂症等。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在个体发展过程中出现的心理障碍，如自卑、社交恐惧等。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由于环境变化或生活转折引起的心理不适，如适应障碍、应激反应等。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短期心理问题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长期心理问题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发展性心理问题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适应性心理问题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心理健康问题的处理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https://d.book118.com/708033060002006044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2024-09-23T18:01:42.617</cp:lastPrinted>
  <dcterms:created xsi:type="dcterms:W3CDTF">2024-09-23T10:01:42Z</dcterms:created>
  <dcterms:modified xsi:type="dcterms:W3CDTF">2024-09-23T10:01:44Z</dcterms:modified>
</cp:coreProperties>
</file>