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FA23B7E-D0D4-40B9-88E2-BF1D62B3A77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F9ECC8C-893E-4F5A-8763-4A2F97A61EB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215D01D-96F8-4214-A987-F3351CE7C3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FC25967-F5EE-44A9-A37B-23E68E8AEAD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F395DBC-6A96-42DE-8E8F-4A371182677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AA93FD0-FC69-419E-90EA-786514651C9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6A73B5B-9D3D-4B1D-94CE-08C1B7184BC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120DDAE-561C-4849-9533-52D4171086C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2E5AA74-C996-4B3B-804B-5953678919F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BA229AF-A38A-462A-AE3C-8F5674C80D7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AE91459-C12C-47E4-82A2-09CCE1EF50B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xfrm>
      </p:grpSpPr>
      <p:pic>
        <p:nvPicPr>
          <p:cNvPr id="16" name="bg object 16"/>
          <p:cNvPicPr/>
          <p:nvPr/>
        </p:nvPicPr>
        <p:blipFill>
          <a:blip r:embed="rId1"/>
          <a:stretch>
            <a:fillRect/>
          </a:stretch>
        </p:blipFill>
        <p:spPr>
          <a:xfrm>
            <a:off x="0" y="0"/>
            <a:ext cx="12192000" cy="6858000"/>
          </a:xfrm>
          <a:prstGeom prst="rect">
            <a:avLst/>
          </a:prstGeom>
        </p:spPr>
      </p:pic>
      <p:sp>
        <p:nvSpPr>
          <p:cNvPr id="2" name="Holder 2"/>
          <p:cNvSpPr>
            <a:spLocks noGrp="1"/>
          </p:cNvSpPr>
          <p:nvPr>
            <p:ph type="ctrTitle"/>
          </p:nvPr>
        </p:nvSpPr>
        <p:spPr>
          <a:xfrm>
            <a:off x="3111387" y="2093578"/>
            <a:ext cx="5969224" cy="1214120"/>
          </a:xfrm>
          <a:prstGeom prst="rect">
            <a:avLst/>
          </a:prstGeom>
        </p:spPr>
        <p:txBody>
          <a:bodyPr wrap="square" lIns="0" tIns="0" rIns="0" bIns="0">
            <a:spAutoFit/>
          </a:bodyPr>
          <a:lstStyle>
            <a:lvl1pPr>
              <a:defRPr sz="3000" b="1" i="0">
                <a:solidFill>
                  <a:srgbClr val="9A6930"/>
                </a:solidFill>
                <a:latin typeface="微软雅黑"/>
                <a:cs typeface="微软雅黑"/>
              </a:defRPr>
            </a:lvl1pPr>
          </a:lstStyle>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1400" b="0" i="0">
                <a:solidFill>
                  <a:srgbClr val="633301"/>
                </a:solidFill>
                <a:latin typeface="微软雅黑"/>
                <a:cs typeface="微软雅黑"/>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3000" b="1" i="0">
                <a:solidFill>
                  <a:srgbClr val="9A6930"/>
                </a:solidFill>
                <a:latin typeface="微软雅黑"/>
                <a:cs typeface="微软雅黑"/>
              </a:defRPr>
            </a:lvl1pPr>
          </a:lstStyle>
          <a:p/>
        </p:txBody>
      </p:sp>
      <p:sp>
        <p:nvSpPr>
          <p:cNvPr id="3" name="Holder 3"/>
          <p:cNvSpPr>
            <a:spLocks noGrp="1"/>
          </p:cNvSpPr>
          <p:nvPr>
            <p:ph type="body" idx="1"/>
          </p:nvPr>
        </p:nvSpPr>
        <p:spPr/>
        <p:txBody>
          <a:bodyPr lIns="0" tIns="0" rIns="0" bIns="0"/>
          <a:lstStyle>
            <a:lvl1pPr>
              <a:defRPr sz="1400" b="0" i="0">
                <a:solidFill>
                  <a:srgbClr val="633301"/>
                </a:solidFill>
                <a:latin typeface="微软雅黑"/>
                <a:cs typeface="微软雅黑"/>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wo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3000" b="1" i="0">
                <a:solidFill>
                  <a:srgbClr val="9A6930"/>
                </a:solidFill>
                <a:latin typeface="微软雅黑"/>
                <a:cs typeface="微软雅黑"/>
              </a:defRPr>
            </a:lvl1pPr>
          </a:lstStyle>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xfrm>
      </p:grpSpPr>
      <p:pic>
        <p:nvPicPr>
          <p:cNvPr id="16" name="bg object 16"/>
          <p:cNvPicPr/>
          <p:nvPr/>
        </p:nvPicPr>
        <p:blipFill>
          <a:blip r:embed="rId1"/>
          <a:stretch>
            <a:fillRect/>
          </a:stretch>
        </p:blipFill>
        <p:spPr>
          <a:xfrm>
            <a:off x="0" y="0"/>
            <a:ext cx="12192000" cy="6858000"/>
          </a:xfrm>
          <a:prstGeom prst="rect">
            <a:avLst/>
          </a:prstGeom>
        </p:spPr>
      </p:pic>
      <p:sp>
        <p:nvSpPr>
          <p:cNvPr id="2" name="Holder 2"/>
          <p:cNvSpPr>
            <a:spLocks noGrp="1"/>
          </p:cNvSpPr>
          <p:nvPr>
            <p:ph type="title"/>
          </p:nvPr>
        </p:nvSpPr>
        <p:spPr/>
        <p:txBody>
          <a:bodyPr lIns="0" tIns="0" rIns="0" bIns="0"/>
          <a:lstStyle>
            <a:lvl1pPr>
              <a:defRPr sz="3000" b="1" i="0">
                <a:solidFill>
                  <a:srgbClr val="9A6930"/>
                </a:solidFill>
                <a:latin typeface="微软雅黑"/>
                <a:cs typeface="微软雅黑"/>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Blank">
    <p:spTree>
      <p:nvGrpSpPr>
        <p:cNvPr id="1" name=""/>
        <p:cNvGrpSpPr/>
        <p:nvPr/>
      </p:nvGrpSpPr>
      <p:grpSpPr>
        <a:xfrm>
          <a:off x="0" y="0"/>
          <a: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image" Target="../media/image3.png" /><Relationship Id="rId7"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pic>
        <p:nvPicPr>
          <p:cNvPr id="16" name="bg object 16"/>
          <p:cNvPicPr/>
          <p:nvPr/>
        </p:nvPicPr>
        <p:blipFill>
          <a:blip r:embed="rId6"/>
          <a:stretch>
            <a:fillRect/>
          </a:stretch>
        </p:blipFill>
        <p:spPr>
          <a:xfrm>
            <a:off x="0" y="0"/>
            <a:ext cx="12192000" cy="6858000"/>
          </a:xfrm>
          <a:prstGeom prst="rect">
            <a:avLst/>
          </a:prstGeom>
        </p:spPr>
      </p:pic>
      <p:sp>
        <p:nvSpPr>
          <p:cNvPr id="2" name="Holder 2"/>
          <p:cNvSpPr>
            <a:spLocks noGrp="1"/>
          </p:cNvSpPr>
          <p:nvPr>
            <p:ph type="title"/>
          </p:nvPr>
        </p:nvSpPr>
        <p:spPr>
          <a:xfrm>
            <a:off x="1205967" y="320735"/>
            <a:ext cx="3073400" cy="482600"/>
          </a:xfrm>
          <a:prstGeom prst="rect">
            <a:avLst/>
          </a:prstGeom>
        </p:spPr>
        <p:txBody>
          <a:bodyPr wrap="square" lIns="0" tIns="0" rIns="0" bIns="0">
            <a:spAutoFit/>
          </a:bodyPr>
          <a:lstStyle>
            <a:lvl1pPr>
              <a:defRPr sz="3000" b="1" i="0">
                <a:solidFill>
                  <a:srgbClr val="9A6930"/>
                </a:solidFill>
                <a:latin typeface="微软雅黑"/>
                <a:cs typeface="微软雅黑"/>
              </a:defRPr>
            </a:lvl1pPr>
          </a:lstStyle>
          <a:p/>
        </p:txBody>
      </p:sp>
      <p:sp>
        <p:nvSpPr>
          <p:cNvPr id="3" name="Holder 3"/>
          <p:cNvSpPr>
            <a:spLocks noGrp="1"/>
          </p:cNvSpPr>
          <p:nvPr>
            <p:ph type="body" idx="1"/>
          </p:nvPr>
        </p:nvSpPr>
        <p:spPr>
          <a:xfrm>
            <a:off x="5042381" y="1754747"/>
            <a:ext cx="6381750" cy="2082164"/>
          </a:xfrm>
          <a:prstGeom prst="rect">
            <a:avLst/>
          </a:prstGeom>
        </p:spPr>
        <p:txBody>
          <a:bodyPr wrap="square" lIns="0" tIns="0" rIns="0" bIns="0">
            <a:spAutoFit/>
          </a:bodyPr>
          <a:lstStyle>
            <a:lvl1pPr>
              <a:defRPr sz="1400" b="0" i="0">
                <a:solidFill>
                  <a:srgbClr val="633301"/>
                </a:solidFill>
                <a:latin typeface="微软雅黑"/>
                <a:cs typeface="微软雅黑"/>
              </a:defRPr>
            </a:lvl1pPr>
          </a:lstStyle>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defPPr>
              <a:defRPr kern="0"/>
            </a:defPPr>
            <a:lvl1pPr algn="ctr">
              <a:defRPr>
                <a:solidFill>
                  <a:schemeClr val="tx1">
                    <a:tint val="75000"/>
                  </a:schemeClr>
                </a:solidFill>
              </a:defRPr>
            </a:lvl1pPr>
          </a:lstStyle>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defPPr>
              <a:defRPr kern="0"/>
            </a:defPPr>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B6F15528-21DE-4FAA-801E-634DDDAF4B2B}" type="slidenum">
              <a:t>#</a:t>
            </a:fld>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4.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5.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14.png" /><Relationship Id="rId2" Type="http://schemas.openxmlformats.org/officeDocument/2006/relationships/image" Target="../media/image6.png" /><Relationship Id="rId3" Type="http://schemas.openxmlformats.org/officeDocument/2006/relationships/image" Target="../media/image7.png" /><Relationship Id="rId4" Type="http://schemas.openxmlformats.org/officeDocument/2006/relationships/image" Target="../media/image8.png" /><Relationship Id="rId5" Type="http://schemas.openxmlformats.org/officeDocument/2006/relationships/image" Target="../media/image9.png" /><Relationship Id="rId6" Type="http://schemas.openxmlformats.org/officeDocument/2006/relationships/image" Target="../media/image10.png" /><Relationship Id="rId7" Type="http://schemas.openxmlformats.org/officeDocument/2006/relationships/image" Target="../media/image11.png" /><Relationship Id="rId8" Type="http://schemas.openxmlformats.org/officeDocument/2006/relationships/image" Target="../media/image12.png" /><Relationship Id="rId9" Type="http://schemas.openxmlformats.org/officeDocument/2006/relationships/image" Target="../media/image1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image" Target="../media/image14.png" /><Relationship Id="rId2" Type="http://schemas.openxmlformats.org/officeDocument/2006/relationships/image" Target="../media/image6.png" /><Relationship Id="rId3" Type="http://schemas.openxmlformats.org/officeDocument/2006/relationships/image" Target="../media/image7.png" /><Relationship Id="rId4" Type="http://schemas.openxmlformats.org/officeDocument/2006/relationships/image" Target="../media/image8.png" /><Relationship Id="rId5" Type="http://schemas.openxmlformats.org/officeDocument/2006/relationships/image" Target="../media/image9.png" /><Relationship Id="rId6" Type="http://schemas.openxmlformats.org/officeDocument/2006/relationships/image" Target="../media/image10.png" /><Relationship Id="rId7" Type="http://schemas.openxmlformats.org/officeDocument/2006/relationships/image" Target="../media/image11.png" /><Relationship Id="rId8" Type="http://schemas.openxmlformats.org/officeDocument/2006/relationships/image" Target="../media/image12.png" /><Relationship Id="rId9" Type="http://schemas.openxmlformats.org/officeDocument/2006/relationships/image" Target="../media/image1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13.png" /><Relationship Id="rId11" Type="http://schemas.openxmlformats.org/officeDocument/2006/relationships/image" Target="../media/image14.png" /><Relationship Id="rId2" Type="http://schemas.openxmlformats.org/officeDocument/2006/relationships/image" Target="../media/image15.png" /><Relationship Id="rId3" Type="http://schemas.openxmlformats.org/officeDocument/2006/relationships/image" Target="../media/image6.png" /><Relationship Id="rId4" Type="http://schemas.openxmlformats.org/officeDocument/2006/relationships/image" Target="../media/image7.png" /><Relationship Id="rId5" Type="http://schemas.openxmlformats.org/officeDocument/2006/relationships/image" Target="../media/image8.png" /><Relationship Id="rId6" Type="http://schemas.openxmlformats.org/officeDocument/2006/relationships/image" Target="../media/image9.png" /><Relationship Id="rId7" Type="http://schemas.openxmlformats.org/officeDocument/2006/relationships/image" Target="../media/image10.png" /><Relationship Id="rId8" Type="http://schemas.openxmlformats.org/officeDocument/2006/relationships/image" Target="../media/image11.png" /><Relationship Id="rId9" Type="http://schemas.openxmlformats.org/officeDocument/2006/relationships/image" Target="../media/image1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14.png" /><Relationship Id="rId11" Type="http://schemas.openxmlformats.org/officeDocument/2006/relationships/image" Target="../media/image13.png" /><Relationship Id="rId2" Type="http://schemas.openxmlformats.org/officeDocument/2006/relationships/image" Target="../media/image16.png" /><Relationship Id="rId3" Type="http://schemas.openxmlformats.org/officeDocument/2006/relationships/image" Target="../media/image6.png" /><Relationship Id="rId4" Type="http://schemas.openxmlformats.org/officeDocument/2006/relationships/image" Target="../media/image7.png" /><Relationship Id="rId5" Type="http://schemas.openxmlformats.org/officeDocument/2006/relationships/image" Target="../media/image8.png" /><Relationship Id="rId6" Type="http://schemas.openxmlformats.org/officeDocument/2006/relationships/image" Target="../media/image10.png" /><Relationship Id="rId7" Type="http://schemas.openxmlformats.org/officeDocument/2006/relationships/image" Target="../media/image9.png" /><Relationship Id="rId8" Type="http://schemas.openxmlformats.org/officeDocument/2006/relationships/image" Target="../media/image11.png" /><Relationship Id="rId9" Type="http://schemas.openxmlformats.org/officeDocument/2006/relationships/image" Target="../media/image1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14.png" /><Relationship Id="rId2" Type="http://schemas.openxmlformats.org/officeDocument/2006/relationships/image" Target="../media/image6.png" /><Relationship Id="rId3" Type="http://schemas.openxmlformats.org/officeDocument/2006/relationships/image" Target="../media/image7.png" /><Relationship Id="rId4" Type="http://schemas.openxmlformats.org/officeDocument/2006/relationships/image" Target="../media/image8.png" /><Relationship Id="rId5" Type="http://schemas.openxmlformats.org/officeDocument/2006/relationships/image" Target="../media/image9.png" /><Relationship Id="rId6" Type="http://schemas.openxmlformats.org/officeDocument/2006/relationships/image" Target="../media/image10.png" /><Relationship Id="rId7" Type="http://schemas.openxmlformats.org/officeDocument/2006/relationships/image" Target="../media/image11.png" /><Relationship Id="rId8" Type="http://schemas.openxmlformats.org/officeDocument/2006/relationships/image" Target="../media/image12.png" /><Relationship Id="rId9" Type="http://schemas.openxmlformats.org/officeDocument/2006/relationships/image" Target="../media/image1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image" Target="../media/image14.png" /><Relationship Id="rId2" Type="http://schemas.openxmlformats.org/officeDocument/2006/relationships/image" Target="../media/image6.png" /><Relationship Id="rId3" Type="http://schemas.openxmlformats.org/officeDocument/2006/relationships/image" Target="../media/image7.png" /><Relationship Id="rId4" Type="http://schemas.openxmlformats.org/officeDocument/2006/relationships/image" Target="../media/image8.png" /><Relationship Id="rId5" Type="http://schemas.openxmlformats.org/officeDocument/2006/relationships/image" Target="../media/image9.png" /><Relationship Id="rId6" Type="http://schemas.openxmlformats.org/officeDocument/2006/relationships/image" Target="../media/image10.png" /><Relationship Id="rId7" Type="http://schemas.openxmlformats.org/officeDocument/2006/relationships/image" Target="../media/image11.png" /><Relationship Id="rId8" Type="http://schemas.openxmlformats.org/officeDocument/2006/relationships/image" Target="../media/image12.png" /><Relationship Id="rId9" Type="http://schemas.openxmlformats.org/officeDocument/2006/relationships/image" Target="../media/image1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14.png" /><Relationship Id="rId2" Type="http://schemas.openxmlformats.org/officeDocument/2006/relationships/image" Target="../media/image6.png" /><Relationship Id="rId3" Type="http://schemas.openxmlformats.org/officeDocument/2006/relationships/image" Target="../media/image7.png" /><Relationship Id="rId4" Type="http://schemas.openxmlformats.org/officeDocument/2006/relationships/image" Target="../media/image8.png" /><Relationship Id="rId5" Type="http://schemas.openxmlformats.org/officeDocument/2006/relationships/image" Target="../media/image9.png" /><Relationship Id="rId6" Type="http://schemas.openxmlformats.org/officeDocument/2006/relationships/image" Target="../media/image10.png" /><Relationship Id="rId7" Type="http://schemas.openxmlformats.org/officeDocument/2006/relationships/image" Target="../media/image11.png" /><Relationship Id="rId8" Type="http://schemas.openxmlformats.org/officeDocument/2006/relationships/image" Target="../media/image12.png" /><Relationship Id="rId9" Type="http://schemas.openxmlformats.org/officeDocument/2006/relationships/image" Target="../media/image1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14.png" /><Relationship Id="rId2" Type="http://schemas.openxmlformats.org/officeDocument/2006/relationships/image" Target="../media/image6.png" /><Relationship Id="rId3" Type="http://schemas.openxmlformats.org/officeDocument/2006/relationships/image" Target="../media/image7.png" /><Relationship Id="rId4" Type="http://schemas.openxmlformats.org/officeDocument/2006/relationships/image" Target="../media/image8.png" /><Relationship Id="rId5" Type="http://schemas.openxmlformats.org/officeDocument/2006/relationships/image" Target="../media/image9.png" /><Relationship Id="rId6" Type="http://schemas.openxmlformats.org/officeDocument/2006/relationships/image" Target="../media/image10.png" /><Relationship Id="rId7" Type="http://schemas.openxmlformats.org/officeDocument/2006/relationships/image" Target="../media/image11.png" /><Relationship Id="rId8" Type="http://schemas.openxmlformats.org/officeDocument/2006/relationships/image" Target="../media/image12.png" /><Relationship Id="rId9" Type="http://schemas.openxmlformats.org/officeDocument/2006/relationships/image" Target="../media/image1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14.png" /><Relationship Id="rId11" Type="http://schemas.openxmlformats.org/officeDocument/2006/relationships/image" Target="../media/image17.png" /><Relationship Id="rId2" Type="http://schemas.openxmlformats.org/officeDocument/2006/relationships/image" Target="../media/image6.png" /><Relationship Id="rId3" Type="http://schemas.openxmlformats.org/officeDocument/2006/relationships/image" Target="../media/image7.png" /><Relationship Id="rId4" Type="http://schemas.openxmlformats.org/officeDocument/2006/relationships/image" Target="../media/image8.png" /><Relationship Id="rId5" Type="http://schemas.openxmlformats.org/officeDocument/2006/relationships/image" Target="../media/image10.png" /><Relationship Id="rId6" Type="http://schemas.openxmlformats.org/officeDocument/2006/relationships/image" Target="../media/image9.png" /><Relationship Id="rId7" Type="http://schemas.openxmlformats.org/officeDocument/2006/relationships/image" Target="../media/image11.png" /><Relationship Id="rId8" Type="http://schemas.openxmlformats.org/officeDocument/2006/relationships/image" Target="../media/image12.png" /><Relationship Id="rId9" Type="http://schemas.openxmlformats.org/officeDocument/2006/relationships/image" Target="../media/image1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08033070064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 name="object 2"/>
          <p:cNvPicPr/>
          <p:nvPr/>
        </p:nvPicPr>
        <p:blipFill>
          <a:blip r:embed="rId2"/>
          <a:stretch>
            <a:fillRect/>
          </a:stretch>
        </p:blipFill>
        <p:spPr>
          <a:xfrm>
            <a:off x="0" y="0"/>
            <a:ext cx="12192000" cy="6858000"/>
          </a:xfrm>
          <a:prstGeom prst="rect">
            <a:avLst/>
          </a:prstGeom>
        </p:spPr>
      </p:pic>
      <p:sp>
        <p:nvSpPr>
          <p:cNvPr id="3" name="object 3"/>
          <p:cNvSpPr txBox="1">
            <a:spLocks noGrp="1"/>
          </p:cNvSpPr>
          <p:nvPr>
            <p:ph type="title"/>
          </p:nvPr>
        </p:nvSpPr>
        <p:spPr>
          <a:xfrm>
            <a:off x="2940050" y="2660327"/>
            <a:ext cx="6311900" cy="779780"/>
          </a:xfrm>
          <a:prstGeom prst="rect">
            <a:avLst/>
          </a:prstGeom>
        </p:spPr>
        <p:txBody>
          <a:bodyPr vert="horz" wrap="square" lIns="0" tIns="12700" rIns="0" bIns="0" rtlCol="0">
            <a:spAutoFit/>
          </a:bodyPr>
          <a:lstStyle/>
          <a:p>
            <a:pPr marL="12700">
              <a:lnSpc>
                <a:spcPct val="100000"/>
              </a:lnSpc>
              <a:spcBef>
                <a:spcPts val="100"/>
              </a:spcBef>
            </a:pPr>
            <a:r>
              <a:rPr sz="4950" spc="-5">
                <a:solidFill>
                  <a:srgbClr val="603100"/>
                </a:solidFill>
              </a:rPr>
              <a:t>燃料电池汽车行业报告</a:t>
            </a:r>
            <a:endParaRPr sz="495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 name="object 2"/>
          <p:cNvPicPr/>
          <p:nvPr/>
        </p:nvPicPr>
        <p:blipFill>
          <a:blip r:embed="rId2"/>
          <a:stretch>
            <a:fillRect/>
          </a:stretch>
        </p:blipFill>
        <p:spPr>
          <a:xfrm>
            <a:off x="0" y="0"/>
            <a:ext cx="12192000" cy="6858000"/>
          </a:xfrm>
          <a:prstGeom prst="rect">
            <a:avLst/>
          </a:prstGeom>
        </p:spPr>
      </p:pic>
      <p:sp>
        <p:nvSpPr>
          <p:cNvPr id="3" name="object 3"/>
          <p:cNvSpPr txBox="1">
            <a:spLocks noGrp="1"/>
          </p:cNvSpPr>
          <p:nvPr>
            <p:ph type="title"/>
          </p:nvPr>
        </p:nvSpPr>
        <p:spPr>
          <a:xfrm>
            <a:off x="551180" y="213735"/>
            <a:ext cx="1473200" cy="894080"/>
          </a:xfrm>
          <a:prstGeom prst="rect">
            <a:avLst/>
          </a:prstGeom>
        </p:spPr>
        <p:txBody>
          <a:bodyPr vert="horz" wrap="square" lIns="0" tIns="12700" rIns="0" bIns="0" rtlCol="0">
            <a:spAutoFit/>
          </a:bodyPr>
          <a:lstStyle/>
          <a:p>
            <a:pPr marL="12700">
              <a:lnSpc>
                <a:spcPct val="100000"/>
              </a:lnSpc>
              <a:spcBef>
                <a:spcPts val="100"/>
              </a:spcBef>
            </a:pPr>
            <a:r>
              <a:rPr sz="5700" spc="-25">
                <a:solidFill>
                  <a:srgbClr val="FFFFFF"/>
                </a:solidFill>
              </a:rPr>
              <a:t>目录</a:t>
            </a:r>
            <a:endParaRPr sz="5700"/>
          </a:p>
        </p:txBody>
      </p:sp>
      <p:sp>
        <p:nvSpPr>
          <p:cNvPr id="4" name="object 4"/>
          <p:cNvSpPr txBox="1"/>
          <p:nvPr/>
        </p:nvSpPr>
        <p:spPr>
          <a:xfrm>
            <a:off x="727807" y="2075254"/>
            <a:ext cx="4191000" cy="3934460"/>
          </a:xfrm>
          <a:prstGeom prst="rect">
            <a:avLst/>
          </a:prstGeom>
        </p:spPr>
        <p:txBody>
          <a:bodyPr vert="horz" wrap="square" lIns="0" tIns="196215" rIns="0" bIns="0" rtlCol="0">
            <a:spAutoFit/>
          </a:bodyPr>
          <a:lstStyle/>
          <a:p>
            <a:pPr marL="215900" indent="-203200">
              <a:lnSpc>
                <a:spcPct val="100000"/>
              </a:lnSpc>
              <a:spcBef>
                <a:spcPts val="1545"/>
              </a:spcBef>
              <a:buSzPct val="102083"/>
              <a:buFont typeface="Arial"/>
              <a:buChar char="•"/>
              <a:tabLst>
                <a:tab pos="215900"/>
              </a:tabLst>
            </a:pPr>
            <a:r>
              <a:rPr sz="2400" spc="-10">
                <a:solidFill>
                  <a:srgbClr val="603100"/>
                </a:solidFill>
                <a:latin typeface="微软雅黑"/>
                <a:cs typeface="微软雅黑"/>
              </a:rPr>
              <a:t>燃料电池汽车概述</a:t>
            </a:r>
            <a:endParaRPr sz="2400">
              <a:latin typeface="微软雅黑"/>
              <a:cs typeface="微软雅黑"/>
            </a:endParaRPr>
          </a:p>
          <a:p>
            <a:pPr marL="215900" indent="-203200">
              <a:lnSpc>
                <a:spcPct val="100000"/>
              </a:lnSpc>
              <a:spcBef>
                <a:spcPts val="1525"/>
              </a:spcBef>
              <a:buSzPct val="102083"/>
              <a:buFont typeface="Arial"/>
              <a:buChar char="•"/>
              <a:tabLst>
                <a:tab pos="215900"/>
              </a:tabLst>
            </a:pPr>
            <a:r>
              <a:rPr sz="2400" spc="-5">
                <a:solidFill>
                  <a:srgbClr val="603100"/>
                </a:solidFill>
                <a:latin typeface="微软雅黑"/>
                <a:cs typeface="微软雅黑"/>
              </a:rPr>
              <a:t>燃料电池技术原理及类型</a:t>
            </a:r>
            <a:endParaRPr sz="2400">
              <a:latin typeface="微软雅黑"/>
              <a:cs typeface="微软雅黑"/>
            </a:endParaRPr>
          </a:p>
          <a:p>
            <a:pPr marL="215900" indent="-203200">
              <a:lnSpc>
                <a:spcPct val="100000"/>
              </a:lnSpc>
              <a:spcBef>
                <a:spcPts val="1530"/>
              </a:spcBef>
              <a:buSzPct val="102083"/>
              <a:buFont typeface="Arial"/>
              <a:buChar char="•"/>
              <a:tabLst>
                <a:tab pos="215900"/>
              </a:tabLst>
            </a:pPr>
            <a:r>
              <a:rPr sz="2400" spc="-5">
                <a:solidFill>
                  <a:srgbClr val="603100"/>
                </a:solidFill>
                <a:latin typeface="微软雅黑"/>
                <a:cs typeface="微软雅黑"/>
              </a:rPr>
              <a:t>产业链结构与关键零部件</a:t>
            </a:r>
            <a:endParaRPr sz="2400">
              <a:latin typeface="微软雅黑"/>
              <a:cs typeface="微软雅黑"/>
            </a:endParaRPr>
          </a:p>
          <a:p>
            <a:pPr marL="215900" indent="-203200">
              <a:lnSpc>
                <a:spcPct val="100000"/>
              </a:lnSpc>
              <a:spcBef>
                <a:spcPts val="1525"/>
              </a:spcBef>
              <a:buSzPct val="102083"/>
              <a:buFont typeface="Arial"/>
              <a:buChar char="•"/>
              <a:tabLst>
                <a:tab pos="215900"/>
              </a:tabLst>
            </a:pPr>
            <a:r>
              <a:rPr sz="2400" spc="-5">
                <a:solidFill>
                  <a:srgbClr val="603100"/>
                </a:solidFill>
                <a:latin typeface="微软雅黑"/>
                <a:cs typeface="微软雅黑"/>
              </a:rPr>
              <a:t>政策法规与标准体系建设</a:t>
            </a:r>
            <a:endParaRPr sz="2400">
              <a:latin typeface="微软雅黑"/>
              <a:cs typeface="微软雅黑"/>
            </a:endParaRPr>
          </a:p>
          <a:p>
            <a:pPr marL="215900" indent="-203200">
              <a:lnSpc>
                <a:spcPct val="100000"/>
              </a:lnSpc>
              <a:spcBef>
                <a:spcPts val="1530"/>
              </a:spcBef>
              <a:buSzPct val="102083"/>
              <a:buFont typeface="Arial"/>
              <a:buChar char="•"/>
              <a:tabLst>
                <a:tab pos="215900"/>
              </a:tabLst>
            </a:pPr>
            <a:r>
              <a:rPr sz="2400" spc="-5">
                <a:solidFill>
                  <a:srgbClr val="603100"/>
                </a:solidFill>
                <a:latin typeface="微软雅黑"/>
                <a:cs typeface="微软雅黑"/>
              </a:rPr>
              <a:t>基础设施建设与运营服务模式</a:t>
            </a:r>
            <a:endParaRPr sz="2400">
              <a:latin typeface="微软雅黑"/>
              <a:cs typeface="微软雅黑"/>
            </a:endParaRPr>
          </a:p>
          <a:p>
            <a:pPr marL="215900" indent="-203200">
              <a:lnSpc>
                <a:spcPct val="100000"/>
              </a:lnSpc>
              <a:spcBef>
                <a:spcPts val="1525"/>
              </a:spcBef>
              <a:buSzPct val="102083"/>
              <a:buFont typeface="Arial"/>
              <a:buChar char="•"/>
              <a:tabLst>
                <a:tab pos="215900"/>
              </a:tabLst>
            </a:pPr>
            <a:r>
              <a:rPr sz="2400" spc="-5">
                <a:solidFill>
                  <a:srgbClr val="603100"/>
                </a:solidFill>
                <a:latin typeface="微软雅黑"/>
                <a:cs typeface="微软雅黑"/>
              </a:rPr>
              <a:t>市场竞争格局与发展趋势分析</a:t>
            </a:r>
            <a:endParaRPr sz="2400">
              <a:latin typeface="微软雅黑"/>
              <a:cs typeface="微软雅黑"/>
            </a:endParaRPr>
          </a:p>
          <a:p>
            <a:pPr marL="215900" indent="-203200">
              <a:lnSpc>
                <a:spcPct val="100000"/>
              </a:lnSpc>
              <a:spcBef>
                <a:spcPts val="1525"/>
              </a:spcBef>
              <a:buSzPct val="102083"/>
              <a:buFont typeface="Arial"/>
              <a:buChar char="•"/>
              <a:tabLst>
                <a:tab pos="215900"/>
              </a:tabLst>
            </a:pPr>
            <a:r>
              <a:rPr sz="2400" spc="-10">
                <a:solidFill>
                  <a:srgbClr val="603100"/>
                </a:solidFill>
                <a:latin typeface="微软雅黑"/>
                <a:cs typeface="微软雅黑"/>
              </a:rPr>
              <a:t>总结与展望</a:t>
            </a:r>
            <a:endParaRPr sz="2400">
              <a:latin typeface="微软雅黑"/>
              <a:cs typeface="微软雅黑"/>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5636871" y="1615181"/>
            <a:ext cx="917575" cy="894080"/>
          </a:xfrm>
          <a:prstGeom prst="rect">
            <a:avLst/>
          </a:prstGeom>
        </p:spPr>
        <p:txBody>
          <a:bodyPr vert="horz" wrap="square" lIns="0" tIns="12700" rIns="0" bIns="0" rtlCol="0">
            <a:spAutoFit/>
          </a:bodyPr>
          <a:lstStyle/>
          <a:p>
            <a:pPr marL="12700">
              <a:lnSpc>
                <a:spcPct val="100000"/>
              </a:lnSpc>
              <a:spcBef>
                <a:spcPts val="100"/>
              </a:spcBef>
            </a:pPr>
            <a:r>
              <a:rPr sz="5700" b="1" spc="-25">
                <a:solidFill>
                  <a:srgbClr val="F1EFEE"/>
                </a:solidFill>
                <a:latin typeface="微软雅黑"/>
                <a:cs typeface="微软雅黑"/>
              </a:rPr>
              <a:t>01</a:t>
            </a:r>
            <a:endParaRPr sz="5700">
              <a:latin typeface="微软雅黑"/>
              <a:cs typeface="微软雅黑"/>
            </a:endParaRPr>
          </a:p>
        </p:txBody>
      </p:sp>
      <p:sp>
        <p:nvSpPr>
          <p:cNvPr id="3" name="object 3"/>
          <p:cNvSpPr txBox="1">
            <a:spLocks noGrp="1"/>
          </p:cNvSpPr>
          <p:nvPr>
            <p:ph type="title"/>
          </p:nvPr>
        </p:nvSpPr>
        <p:spPr>
          <a:xfrm>
            <a:off x="3799739" y="2718645"/>
            <a:ext cx="4597400" cy="711200"/>
          </a:xfrm>
          <a:prstGeom prst="rect">
            <a:avLst/>
          </a:prstGeom>
        </p:spPr>
        <p:txBody>
          <a:bodyPr vert="horz" wrap="square" lIns="0" tIns="12700" rIns="0" bIns="0" rtlCol="0">
            <a:spAutoFit/>
          </a:bodyPr>
          <a:lstStyle/>
          <a:p>
            <a:pPr marL="12700">
              <a:lnSpc>
                <a:spcPct val="100000"/>
              </a:lnSpc>
              <a:spcBef>
                <a:spcPts val="100"/>
              </a:spcBef>
            </a:pPr>
            <a:r>
              <a:rPr sz="4500" spc="-10">
                <a:solidFill>
                  <a:srgbClr val="603100"/>
                </a:solidFill>
              </a:rPr>
              <a:t>燃料电池汽车概述</a:t>
            </a:r>
            <a:endParaRPr sz="45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p:nvPr/>
        </p:nvSpPr>
        <p:spPr>
          <a:xfrm>
            <a:off x="866574" y="1250442"/>
            <a:ext cx="10459085" cy="2438400"/>
          </a:xfrm>
          <a:custGeom>
            <a:rect l="l" t="t" r="r" b="b"/>
            <a:pathLst>
              <a:path w="10459085" h="2438400">
                <a:moveTo>
                  <a:pt x="406408" y="2438400"/>
                </a:moveTo>
                <a:lnTo>
                  <a:pt x="359012" y="2435665"/>
                </a:lnTo>
                <a:lnTo>
                  <a:pt x="313222" y="2427666"/>
                </a:lnTo>
                <a:lnTo>
                  <a:pt x="269343" y="2414706"/>
                </a:lnTo>
                <a:lnTo>
                  <a:pt x="227679" y="2397091"/>
                </a:lnTo>
                <a:lnTo>
                  <a:pt x="188537" y="2375126"/>
                </a:lnTo>
                <a:lnTo>
                  <a:pt x="152220" y="2349116"/>
                </a:lnTo>
                <a:lnTo>
                  <a:pt x="119034" y="2319365"/>
                </a:lnTo>
                <a:lnTo>
                  <a:pt x="89283" y="2286179"/>
                </a:lnTo>
                <a:lnTo>
                  <a:pt x="63272" y="2249862"/>
                </a:lnTo>
                <a:lnTo>
                  <a:pt x="41307" y="2210719"/>
                </a:lnTo>
                <a:lnTo>
                  <a:pt x="23693" y="2169056"/>
                </a:lnTo>
                <a:lnTo>
                  <a:pt x="10733" y="2125177"/>
                </a:lnTo>
                <a:lnTo>
                  <a:pt x="2734" y="2079387"/>
                </a:lnTo>
                <a:lnTo>
                  <a:pt x="0" y="2031991"/>
                </a:lnTo>
                <a:lnTo>
                  <a:pt x="0" y="406408"/>
                </a:lnTo>
                <a:lnTo>
                  <a:pt x="2734" y="359012"/>
                </a:lnTo>
                <a:lnTo>
                  <a:pt x="10733" y="313222"/>
                </a:lnTo>
                <a:lnTo>
                  <a:pt x="23693" y="269343"/>
                </a:lnTo>
                <a:lnTo>
                  <a:pt x="41308" y="227679"/>
                </a:lnTo>
                <a:lnTo>
                  <a:pt x="63273" y="188537"/>
                </a:lnTo>
                <a:lnTo>
                  <a:pt x="89283" y="152220"/>
                </a:lnTo>
                <a:lnTo>
                  <a:pt x="119034" y="119033"/>
                </a:lnTo>
                <a:lnTo>
                  <a:pt x="152221" y="89282"/>
                </a:lnTo>
                <a:lnTo>
                  <a:pt x="188538" y="63272"/>
                </a:lnTo>
                <a:lnTo>
                  <a:pt x="227680" y="41307"/>
                </a:lnTo>
                <a:lnTo>
                  <a:pt x="269344" y="23692"/>
                </a:lnTo>
                <a:lnTo>
                  <a:pt x="313223" y="10733"/>
                </a:lnTo>
                <a:lnTo>
                  <a:pt x="359012" y="2734"/>
                </a:lnTo>
                <a:lnTo>
                  <a:pt x="406407" y="0"/>
                </a:lnTo>
                <a:lnTo>
                  <a:pt x="10052442" y="0"/>
                </a:lnTo>
                <a:lnTo>
                  <a:pt x="10099837" y="2734"/>
                </a:lnTo>
                <a:lnTo>
                  <a:pt x="10145627" y="10733"/>
                </a:lnTo>
                <a:lnTo>
                  <a:pt x="10189506" y="23693"/>
                </a:lnTo>
                <a:lnTo>
                  <a:pt x="10231170" y="41307"/>
                </a:lnTo>
                <a:lnTo>
                  <a:pt x="10270312" y="63273"/>
                </a:lnTo>
                <a:lnTo>
                  <a:pt x="10306629" y="89283"/>
                </a:lnTo>
                <a:lnTo>
                  <a:pt x="10339815" y="119034"/>
                </a:lnTo>
                <a:lnTo>
                  <a:pt x="10369566" y="152220"/>
                </a:lnTo>
                <a:lnTo>
                  <a:pt x="10395577" y="188537"/>
                </a:lnTo>
                <a:lnTo>
                  <a:pt x="10417542" y="227680"/>
                </a:lnTo>
                <a:lnTo>
                  <a:pt x="10435156" y="269343"/>
                </a:lnTo>
                <a:lnTo>
                  <a:pt x="10448116" y="313222"/>
                </a:lnTo>
                <a:lnTo>
                  <a:pt x="10456115" y="359012"/>
                </a:lnTo>
                <a:lnTo>
                  <a:pt x="10458850" y="406408"/>
                </a:lnTo>
                <a:lnTo>
                  <a:pt x="10458850" y="2031991"/>
                </a:lnTo>
                <a:lnTo>
                  <a:pt x="10456115" y="2079387"/>
                </a:lnTo>
                <a:lnTo>
                  <a:pt x="10448116" y="2125177"/>
                </a:lnTo>
                <a:lnTo>
                  <a:pt x="10435156" y="2169056"/>
                </a:lnTo>
                <a:lnTo>
                  <a:pt x="10417542" y="2210719"/>
                </a:lnTo>
                <a:lnTo>
                  <a:pt x="10395577" y="2249862"/>
                </a:lnTo>
                <a:lnTo>
                  <a:pt x="10369566" y="2286179"/>
                </a:lnTo>
                <a:lnTo>
                  <a:pt x="10339815" y="2319365"/>
                </a:lnTo>
                <a:lnTo>
                  <a:pt x="10306629" y="2349116"/>
                </a:lnTo>
                <a:lnTo>
                  <a:pt x="10270312" y="2375127"/>
                </a:lnTo>
                <a:lnTo>
                  <a:pt x="10231169" y="2397092"/>
                </a:lnTo>
                <a:lnTo>
                  <a:pt x="10189506" y="2414706"/>
                </a:lnTo>
                <a:lnTo>
                  <a:pt x="10145627" y="2427666"/>
                </a:lnTo>
                <a:lnTo>
                  <a:pt x="10099836" y="2435665"/>
                </a:lnTo>
                <a:lnTo>
                  <a:pt x="10052442" y="2438399"/>
                </a:lnTo>
                <a:lnTo>
                  <a:pt x="406408" y="2438400"/>
                </a:lnTo>
                <a:close/>
              </a:path>
            </a:pathLst>
          </a:custGeom>
          <a:solidFill>
            <a:srgbClr val="B3954D"/>
          </a:solidFill>
        </p:spPr>
        <p:txBody>
          <a:bodyPr wrap="square" lIns="0" tIns="0" rIns="0" bIns="0" rtlCol="0"/>
          <a:lstStyle/>
          <a:p/>
        </p:txBody>
      </p:sp>
      <p:sp>
        <p:nvSpPr>
          <p:cNvPr id="3" name="object 3"/>
          <p:cNvSpPr txBox="1"/>
          <p:nvPr/>
        </p:nvSpPr>
        <p:spPr>
          <a:xfrm>
            <a:off x="1411199" y="1591237"/>
            <a:ext cx="9401175" cy="1367155"/>
          </a:xfrm>
          <a:prstGeom prst="rect">
            <a:avLst/>
          </a:prstGeom>
        </p:spPr>
        <p:txBody>
          <a:bodyPr vert="horz" wrap="square" lIns="0" tIns="13970" rIns="0" bIns="0" rtlCol="0">
            <a:spAutoFit/>
          </a:bodyPr>
          <a:lstStyle/>
          <a:p>
            <a:pPr marL="12700">
              <a:lnSpc>
                <a:spcPct val="100000"/>
              </a:lnSpc>
              <a:spcBef>
                <a:spcPts val="110"/>
              </a:spcBef>
            </a:pPr>
            <a:r>
              <a:rPr sz="2000" b="1" spc="-25">
                <a:solidFill>
                  <a:srgbClr val="FFFFFF"/>
                </a:solidFill>
                <a:latin typeface="微软雅黑"/>
                <a:cs typeface="微软雅黑"/>
              </a:rPr>
              <a:t>定义</a:t>
            </a:r>
            <a:endParaRPr sz="2000">
              <a:latin typeface="微软雅黑"/>
              <a:cs typeface="微软雅黑"/>
            </a:endParaRPr>
          </a:p>
          <a:p>
            <a:pPr>
              <a:lnSpc>
                <a:spcPct val="100000"/>
              </a:lnSpc>
              <a:spcBef>
                <a:spcPts val="75"/>
              </a:spcBef>
            </a:pPr>
            <a:endParaRPr sz="1450">
              <a:latin typeface="微软雅黑"/>
              <a:cs typeface="微软雅黑"/>
            </a:endParaRPr>
          </a:p>
          <a:p>
            <a:pPr marL="12700" marR="5080">
              <a:lnSpc>
                <a:spcPct val="150000"/>
              </a:lnSpc>
            </a:pPr>
            <a:r>
              <a:rPr sz="1500">
                <a:solidFill>
                  <a:srgbClr val="FFFFFF"/>
                </a:solidFill>
                <a:latin typeface="微软雅黑"/>
                <a:cs typeface="微软雅黑"/>
              </a:rPr>
              <a:t>燃料电池汽车（Fuel</a:t>
            </a:r>
            <a:r>
              <a:rPr sz="1500" spc="-50">
                <a:solidFill>
                  <a:srgbClr val="FFFFFF"/>
                </a:solidFill>
                <a:latin typeface="微软雅黑"/>
                <a:cs typeface="微软雅黑"/>
              </a:rPr>
              <a:t> </a:t>
            </a:r>
            <a:r>
              <a:rPr sz="1500">
                <a:solidFill>
                  <a:srgbClr val="FFFFFF"/>
                </a:solidFill>
                <a:latin typeface="微软雅黑"/>
                <a:cs typeface="微软雅黑"/>
              </a:rPr>
              <a:t>Cell</a:t>
            </a:r>
            <a:r>
              <a:rPr sz="1500" spc="-50">
                <a:solidFill>
                  <a:srgbClr val="FFFFFF"/>
                </a:solidFill>
                <a:latin typeface="微软雅黑"/>
                <a:cs typeface="微软雅黑"/>
              </a:rPr>
              <a:t> </a:t>
            </a:r>
            <a:r>
              <a:rPr sz="1500">
                <a:solidFill>
                  <a:srgbClr val="FFFFFF"/>
                </a:solidFill>
                <a:latin typeface="微软雅黑"/>
                <a:cs typeface="微软雅黑"/>
              </a:rPr>
              <a:t>Vehicle</a:t>
            </a:r>
            <a:r>
              <a:rPr sz="1500" spc="-25">
                <a:solidFill>
                  <a:srgbClr val="FFFFFF"/>
                </a:solidFill>
                <a:latin typeface="微软雅黑"/>
                <a:cs typeface="微软雅黑"/>
              </a:rPr>
              <a:t>, </a:t>
            </a:r>
            <a:r>
              <a:rPr sz="1500">
                <a:solidFill>
                  <a:srgbClr val="FFFFFF"/>
                </a:solidFill>
                <a:latin typeface="微软雅黑"/>
                <a:cs typeface="微软雅黑"/>
              </a:rPr>
              <a:t>FCV）</a:t>
            </a:r>
            <a:r>
              <a:rPr sz="1500" spc="-5">
                <a:solidFill>
                  <a:srgbClr val="FFFFFF"/>
                </a:solidFill>
                <a:latin typeface="微软雅黑"/>
                <a:cs typeface="微软雅黑"/>
              </a:rPr>
              <a:t>是一种使用燃料电池作为动力源的汽车，通过氢气和氧气的化学反应产生电能，从而驱动电动机运转。</a:t>
            </a:r>
            <a:endParaRPr sz="1500">
              <a:latin typeface="微软雅黑"/>
              <a:cs typeface="微软雅黑"/>
            </a:endParaRPr>
          </a:p>
        </p:txBody>
      </p:sp>
      <p:sp>
        <p:nvSpPr>
          <p:cNvPr id="4" name="object 4"/>
          <p:cNvSpPr/>
          <p:nvPr/>
        </p:nvSpPr>
        <p:spPr>
          <a:xfrm>
            <a:off x="866574" y="3952505"/>
            <a:ext cx="10459085" cy="2438400"/>
          </a:xfrm>
          <a:custGeom>
            <a:rect l="l" t="t" r="r" b="b"/>
            <a:pathLst>
              <a:path w="10459085" h="2438400">
                <a:moveTo>
                  <a:pt x="406408" y="2438400"/>
                </a:moveTo>
                <a:lnTo>
                  <a:pt x="359012" y="2435665"/>
                </a:lnTo>
                <a:lnTo>
                  <a:pt x="313222" y="2427666"/>
                </a:lnTo>
                <a:lnTo>
                  <a:pt x="269343" y="2414706"/>
                </a:lnTo>
                <a:lnTo>
                  <a:pt x="227679" y="2397092"/>
                </a:lnTo>
                <a:lnTo>
                  <a:pt x="188537" y="2375127"/>
                </a:lnTo>
                <a:lnTo>
                  <a:pt x="152220" y="2349116"/>
                </a:lnTo>
                <a:lnTo>
                  <a:pt x="119034" y="2319365"/>
                </a:lnTo>
                <a:lnTo>
                  <a:pt x="89283" y="2286179"/>
                </a:lnTo>
                <a:lnTo>
                  <a:pt x="63272" y="2249862"/>
                </a:lnTo>
                <a:lnTo>
                  <a:pt x="41307" y="2210719"/>
                </a:lnTo>
                <a:lnTo>
                  <a:pt x="23693" y="2169056"/>
                </a:lnTo>
                <a:lnTo>
                  <a:pt x="10733" y="2125177"/>
                </a:lnTo>
                <a:lnTo>
                  <a:pt x="2734" y="2079387"/>
                </a:lnTo>
                <a:lnTo>
                  <a:pt x="0" y="2031992"/>
                </a:lnTo>
                <a:lnTo>
                  <a:pt x="0" y="406408"/>
                </a:lnTo>
                <a:lnTo>
                  <a:pt x="2734" y="359012"/>
                </a:lnTo>
                <a:lnTo>
                  <a:pt x="10733" y="313222"/>
                </a:lnTo>
                <a:lnTo>
                  <a:pt x="23693" y="269343"/>
                </a:lnTo>
                <a:lnTo>
                  <a:pt x="41307" y="227679"/>
                </a:lnTo>
                <a:lnTo>
                  <a:pt x="63273" y="188537"/>
                </a:lnTo>
                <a:lnTo>
                  <a:pt x="89283" y="152220"/>
                </a:lnTo>
                <a:lnTo>
                  <a:pt x="119034" y="119034"/>
                </a:lnTo>
                <a:lnTo>
                  <a:pt x="152220" y="89283"/>
                </a:lnTo>
                <a:lnTo>
                  <a:pt x="188537" y="63272"/>
                </a:lnTo>
                <a:lnTo>
                  <a:pt x="227680" y="41307"/>
                </a:lnTo>
                <a:lnTo>
                  <a:pt x="269343" y="23693"/>
                </a:lnTo>
                <a:lnTo>
                  <a:pt x="313222" y="10733"/>
                </a:lnTo>
                <a:lnTo>
                  <a:pt x="359011" y="2734"/>
                </a:lnTo>
                <a:lnTo>
                  <a:pt x="406407" y="0"/>
                </a:lnTo>
                <a:lnTo>
                  <a:pt x="10052442" y="0"/>
                </a:lnTo>
                <a:lnTo>
                  <a:pt x="10099837" y="2734"/>
                </a:lnTo>
                <a:lnTo>
                  <a:pt x="10145627" y="10733"/>
                </a:lnTo>
                <a:lnTo>
                  <a:pt x="10189506" y="23693"/>
                </a:lnTo>
                <a:lnTo>
                  <a:pt x="10231169" y="41308"/>
                </a:lnTo>
                <a:lnTo>
                  <a:pt x="10270312" y="63273"/>
                </a:lnTo>
                <a:lnTo>
                  <a:pt x="10306629" y="89283"/>
                </a:lnTo>
                <a:lnTo>
                  <a:pt x="10339815" y="119034"/>
                </a:lnTo>
                <a:lnTo>
                  <a:pt x="10369566" y="152220"/>
                </a:lnTo>
                <a:lnTo>
                  <a:pt x="10395577" y="188537"/>
                </a:lnTo>
                <a:lnTo>
                  <a:pt x="10417542" y="227680"/>
                </a:lnTo>
                <a:lnTo>
                  <a:pt x="10435156" y="269343"/>
                </a:lnTo>
                <a:lnTo>
                  <a:pt x="10448116" y="313222"/>
                </a:lnTo>
                <a:lnTo>
                  <a:pt x="10456115" y="359012"/>
                </a:lnTo>
                <a:lnTo>
                  <a:pt x="10458850" y="406408"/>
                </a:lnTo>
                <a:lnTo>
                  <a:pt x="10458850" y="2031992"/>
                </a:lnTo>
                <a:lnTo>
                  <a:pt x="10456115" y="2079388"/>
                </a:lnTo>
                <a:lnTo>
                  <a:pt x="10448116" y="2125177"/>
                </a:lnTo>
                <a:lnTo>
                  <a:pt x="10435156" y="2169056"/>
                </a:lnTo>
                <a:lnTo>
                  <a:pt x="10417542" y="2210720"/>
                </a:lnTo>
                <a:lnTo>
                  <a:pt x="10395577" y="2249862"/>
                </a:lnTo>
                <a:lnTo>
                  <a:pt x="10369566" y="2286179"/>
                </a:lnTo>
                <a:lnTo>
                  <a:pt x="10339815" y="2319366"/>
                </a:lnTo>
                <a:lnTo>
                  <a:pt x="10306629" y="2349116"/>
                </a:lnTo>
                <a:lnTo>
                  <a:pt x="10270312" y="2375127"/>
                </a:lnTo>
                <a:lnTo>
                  <a:pt x="10231169" y="2397092"/>
                </a:lnTo>
                <a:lnTo>
                  <a:pt x="10189506" y="2414707"/>
                </a:lnTo>
                <a:lnTo>
                  <a:pt x="10145627" y="2427666"/>
                </a:lnTo>
                <a:lnTo>
                  <a:pt x="10099836" y="2435665"/>
                </a:lnTo>
                <a:lnTo>
                  <a:pt x="10052442" y="2438400"/>
                </a:lnTo>
                <a:lnTo>
                  <a:pt x="406408" y="2438400"/>
                </a:lnTo>
                <a:close/>
              </a:path>
            </a:pathLst>
          </a:custGeom>
          <a:solidFill>
            <a:srgbClr val="EFE1D0"/>
          </a:solidFill>
        </p:spPr>
        <p:txBody>
          <a:bodyPr wrap="square" lIns="0" tIns="0" rIns="0" bIns="0" rtlCol="0"/>
          <a:lstStyle/>
          <a:p/>
        </p:txBody>
      </p:sp>
      <p:sp>
        <p:nvSpPr>
          <p:cNvPr id="5" name="object 5"/>
          <p:cNvSpPr txBox="1"/>
          <p:nvPr/>
        </p:nvSpPr>
        <p:spPr>
          <a:xfrm>
            <a:off x="1399006" y="4310053"/>
            <a:ext cx="9425940" cy="1342390"/>
          </a:xfrm>
          <a:prstGeom prst="rect">
            <a:avLst/>
          </a:prstGeom>
        </p:spPr>
        <p:txBody>
          <a:bodyPr vert="horz" wrap="square" lIns="0" tIns="13970" rIns="0" bIns="0" rtlCol="0">
            <a:spAutoFit/>
          </a:bodyPr>
          <a:lstStyle/>
          <a:p>
            <a:pPr marL="12700">
              <a:lnSpc>
                <a:spcPct val="100000"/>
              </a:lnSpc>
              <a:spcBef>
                <a:spcPts val="110"/>
              </a:spcBef>
            </a:pPr>
            <a:r>
              <a:rPr sz="2000" b="1" spc="-15">
                <a:solidFill>
                  <a:srgbClr val="9A6930"/>
                </a:solidFill>
                <a:latin typeface="微软雅黑"/>
                <a:cs typeface="微软雅黑"/>
              </a:rPr>
              <a:t>发展历程</a:t>
            </a:r>
            <a:endParaRPr sz="2000">
              <a:latin typeface="微软雅黑"/>
              <a:cs typeface="微软雅黑"/>
            </a:endParaRPr>
          </a:p>
          <a:p>
            <a:pPr>
              <a:lnSpc>
                <a:spcPct val="100000"/>
              </a:lnSpc>
              <a:spcBef>
                <a:spcPts val="70"/>
              </a:spcBef>
            </a:pPr>
            <a:endParaRPr sz="1350">
              <a:latin typeface="微软雅黑"/>
              <a:cs typeface="微软雅黑"/>
            </a:endParaRPr>
          </a:p>
          <a:p>
            <a:pPr marL="12700" marR="5080">
              <a:lnSpc>
                <a:spcPct val="150000"/>
              </a:lnSpc>
            </a:pPr>
            <a:r>
              <a:rPr sz="1500">
                <a:solidFill>
                  <a:srgbClr val="4D3418"/>
                </a:solidFill>
                <a:latin typeface="微软雅黑"/>
                <a:cs typeface="微软雅黑"/>
              </a:rPr>
              <a:t>自</a:t>
            </a:r>
            <a:r>
              <a:rPr sz="1500" spc="-10">
                <a:solidFill>
                  <a:srgbClr val="4D3418"/>
                </a:solidFill>
                <a:latin typeface="微软雅黑"/>
                <a:cs typeface="微软雅黑"/>
              </a:rPr>
              <a:t>20</a:t>
            </a:r>
            <a:r>
              <a:rPr sz="1500">
                <a:solidFill>
                  <a:srgbClr val="4D3418"/>
                </a:solidFill>
                <a:latin typeface="微软雅黑"/>
                <a:cs typeface="微软雅黑"/>
              </a:rPr>
              <a:t>世纪</a:t>
            </a:r>
            <a:r>
              <a:rPr sz="1500" spc="-10">
                <a:solidFill>
                  <a:srgbClr val="4D3418"/>
                </a:solidFill>
                <a:latin typeface="微软雅黑"/>
                <a:cs typeface="微软雅黑"/>
              </a:rPr>
              <a:t>60</a:t>
            </a:r>
            <a:r>
              <a:rPr sz="1500" spc="-5">
                <a:solidFill>
                  <a:srgbClr val="4D3418"/>
                </a:solidFill>
                <a:latin typeface="微软雅黑"/>
                <a:cs typeface="微软雅黑"/>
              </a:rPr>
              <a:t>年代起，燃料电池技术开始被应用于航空航天领域。随着技术的不断进步和环保意识的提高，燃料电池汽车逐渐进入人们的视野。近年来，各国政府和企业纷纷加大投入，推动燃料电池汽车的研发和产业化进程。</a:t>
            </a:r>
            <a:endParaRPr sz="1500">
              <a:latin typeface="微软雅黑"/>
              <a:cs typeface="微软雅黑"/>
            </a:endParaRPr>
          </a:p>
        </p:txBody>
      </p:sp>
      <p:sp>
        <p:nvSpPr>
          <p:cNvPr id="6" name="object 6"/>
          <p:cNvSpPr/>
          <p:nvPr/>
        </p:nvSpPr>
        <p:spPr>
          <a:xfrm>
            <a:off x="1435557" y="4791354"/>
            <a:ext cx="9258935" cy="76200"/>
          </a:xfrm>
          <a:custGeom>
            <a:rect l="l" t="t" r="r" b="b"/>
            <a:pathLst>
              <a:path w="9258935" h="76200">
                <a:moveTo>
                  <a:pt x="9258389" y="31750"/>
                </a:moveTo>
                <a:lnTo>
                  <a:pt x="74917" y="31750"/>
                </a:lnTo>
                <a:lnTo>
                  <a:pt x="73202" y="23279"/>
                </a:lnTo>
                <a:lnTo>
                  <a:pt x="65036" y="11163"/>
                </a:lnTo>
                <a:lnTo>
                  <a:pt x="52920" y="2997"/>
                </a:lnTo>
                <a:lnTo>
                  <a:pt x="38100" y="0"/>
                </a:lnTo>
                <a:lnTo>
                  <a:pt x="23266" y="2997"/>
                </a:lnTo>
                <a:lnTo>
                  <a:pt x="11150" y="11163"/>
                </a:lnTo>
                <a:lnTo>
                  <a:pt x="2984" y="23279"/>
                </a:lnTo>
                <a:lnTo>
                  <a:pt x="0" y="38100"/>
                </a:lnTo>
                <a:lnTo>
                  <a:pt x="2984" y="52933"/>
                </a:lnTo>
                <a:lnTo>
                  <a:pt x="11150" y="65049"/>
                </a:lnTo>
                <a:lnTo>
                  <a:pt x="23266" y="73215"/>
                </a:lnTo>
                <a:lnTo>
                  <a:pt x="38100" y="76200"/>
                </a:lnTo>
                <a:lnTo>
                  <a:pt x="52920" y="73215"/>
                </a:lnTo>
                <a:lnTo>
                  <a:pt x="65036" y="65049"/>
                </a:lnTo>
                <a:lnTo>
                  <a:pt x="73202" y="52933"/>
                </a:lnTo>
                <a:lnTo>
                  <a:pt x="74917" y="44450"/>
                </a:lnTo>
                <a:lnTo>
                  <a:pt x="9258389" y="44450"/>
                </a:lnTo>
                <a:lnTo>
                  <a:pt x="9258389" y="38100"/>
                </a:lnTo>
                <a:lnTo>
                  <a:pt x="9258389" y="31750"/>
                </a:lnTo>
                <a:close/>
              </a:path>
            </a:pathLst>
          </a:custGeom>
          <a:solidFill>
            <a:srgbClr val="9A6930"/>
          </a:solidFill>
        </p:spPr>
        <p:txBody>
          <a:bodyPr wrap="square" lIns="0" tIns="0" rIns="0" bIns="0" rtlCol="0"/>
          <a:lstStyle/>
          <a:p/>
        </p:txBody>
      </p:sp>
      <p:grpSp>
        <p:nvGrpSpPr>
          <p:cNvPr id="7" name="object 7"/>
          <p:cNvGrpSpPr/>
          <p:nvPr/>
        </p:nvGrpSpPr>
        <p:grpSpPr>
          <a:xfrm>
            <a:off x="1443277" y="2137685"/>
            <a:ext cx="9258935" cy="76200"/>
            <a:chOff x="1443277" y="2137685"/>
            <a:chExt cx="9258935" cy="76200"/>
          </a:xfrm>
        </p:grpSpPr>
        <p:sp>
          <p:nvSpPr>
            <p:cNvPr id="8" name="object 8"/>
            <p:cNvSpPr/>
            <p:nvPr/>
          </p:nvSpPr>
          <p:spPr>
            <a:xfrm>
              <a:off x="1481377" y="2175785"/>
              <a:ext cx="9220835" cy="0"/>
            </a:xfrm>
            <a:custGeom>
              <a:rect l="l" t="t" r="r" b="b"/>
              <a:pathLst>
                <a:path w="9220835">
                  <a:moveTo>
                    <a:pt x="9220297" y="0"/>
                  </a:moveTo>
                  <a:lnTo>
                    <a:pt x="0" y="0"/>
                  </a:lnTo>
                </a:path>
              </a:pathLst>
            </a:custGeom>
            <a:solidFill>
              <a:srgbClr val="9A6930"/>
            </a:solidFill>
          </p:spPr>
          <p:txBody>
            <a:bodyPr wrap="square" lIns="0" tIns="0" rIns="0" bIns="0" rtlCol="0"/>
            <a:lstStyle/>
            <a:p/>
          </p:txBody>
        </p:sp>
        <p:sp>
          <p:nvSpPr>
            <p:cNvPr id="9" name="object 9"/>
            <p:cNvSpPr/>
            <p:nvPr/>
          </p:nvSpPr>
          <p:spPr>
            <a:xfrm>
              <a:off x="1443277" y="2137685"/>
              <a:ext cx="9258935" cy="76200"/>
            </a:xfrm>
            <a:custGeom>
              <a:rect l="l" t="t" r="r" b="b"/>
              <a:pathLst>
                <a:path w="9258935" h="76200">
                  <a:moveTo>
                    <a:pt x="38100" y="76200"/>
                  </a:moveTo>
                  <a:lnTo>
                    <a:pt x="23269" y="73206"/>
                  </a:lnTo>
                  <a:lnTo>
                    <a:pt x="11159" y="65040"/>
                  </a:lnTo>
                  <a:lnTo>
                    <a:pt x="2994" y="52930"/>
                  </a:lnTo>
                  <a:lnTo>
                    <a:pt x="0" y="38100"/>
                  </a:lnTo>
                  <a:lnTo>
                    <a:pt x="2994" y="23269"/>
                  </a:lnTo>
                  <a:lnTo>
                    <a:pt x="11159" y="11159"/>
                  </a:lnTo>
                  <a:lnTo>
                    <a:pt x="23269" y="2994"/>
                  </a:lnTo>
                  <a:lnTo>
                    <a:pt x="38100" y="0"/>
                  </a:lnTo>
                  <a:lnTo>
                    <a:pt x="52930" y="2994"/>
                  </a:lnTo>
                  <a:lnTo>
                    <a:pt x="65040" y="11159"/>
                  </a:lnTo>
                  <a:lnTo>
                    <a:pt x="73205" y="23269"/>
                  </a:lnTo>
                  <a:lnTo>
                    <a:pt x="74917" y="31750"/>
                  </a:lnTo>
                  <a:lnTo>
                    <a:pt x="49635" y="31750"/>
                  </a:lnTo>
                  <a:lnTo>
                    <a:pt x="49635" y="44450"/>
                  </a:lnTo>
                  <a:lnTo>
                    <a:pt x="74917" y="44450"/>
                  </a:lnTo>
                  <a:lnTo>
                    <a:pt x="73205" y="52930"/>
                  </a:lnTo>
                  <a:lnTo>
                    <a:pt x="65040" y="65040"/>
                  </a:lnTo>
                  <a:lnTo>
                    <a:pt x="52930" y="73206"/>
                  </a:lnTo>
                  <a:lnTo>
                    <a:pt x="38100" y="76200"/>
                  </a:lnTo>
                  <a:close/>
                </a:path>
                <a:path w="9258935" h="76200">
                  <a:moveTo>
                    <a:pt x="74917" y="44450"/>
                  </a:moveTo>
                  <a:lnTo>
                    <a:pt x="49635" y="44450"/>
                  </a:lnTo>
                  <a:lnTo>
                    <a:pt x="49635" y="31750"/>
                  </a:lnTo>
                  <a:lnTo>
                    <a:pt x="74917" y="31750"/>
                  </a:lnTo>
                  <a:lnTo>
                    <a:pt x="76200" y="38100"/>
                  </a:lnTo>
                  <a:lnTo>
                    <a:pt x="74917" y="44450"/>
                  </a:lnTo>
                  <a:close/>
                </a:path>
                <a:path w="9258935" h="76200">
                  <a:moveTo>
                    <a:pt x="9258397" y="44450"/>
                  </a:moveTo>
                  <a:lnTo>
                    <a:pt x="74917" y="44450"/>
                  </a:lnTo>
                  <a:lnTo>
                    <a:pt x="76200" y="38100"/>
                  </a:lnTo>
                  <a:lnTo>
                    <a:pt x="74917" y="31750"/>
                  </a:lnTo>
                  <a:lnTo>
                    <a:pt x="9258397" y="31750"/>
                  </a:lnTo>
                  <a:lnTo>
                    <a:pt x="9258397" y="44450"/>
                  </a:lnTo>
                  <a:close/>
                </a:path>
              </a:pathLst>
            </a:custGeom>
            <a:solidFill>
              <a:srgbClr val="EFE1D0"/>
            </a:solidFill>
          </p:spPr>
          <p:txBody>
            <a:bodyPr wrap="square" lIns="0" tIns="0" rIns="0" bIns="0" rtlCol="0"/>
            <a:lstStyle/>
            <a:p/>
          </p:txBody>
        </p:sp>
      </p:grpSp>
      <p:grpSp>
        <p:nvGrpSpPr>
          <p:cNvPr id="10" name="object 10"/>
          <p:cNvGrpSpPr/>
          <p:nvPr/>
        </p:nvGrpSpPr>
        <p:grpSpPr>
          <a:xfrm>
            <a:off x="454963" y="331167"/>
            <a:ext cx="515620" cy="440055"/>
            <a:chOff x="454963" y="331167"/>
            <a:chExt cx="515620" cy="440055"/>
          </a:xfrm>
        </p:grpSpPr>
        <p:pic>
          <p:nvPicPr>
            <p:cNvPr id="11" name="object 11"/>
            <p:cNvPicPr/>
            <p:nvPr/>
          </p:nvPicPr>
          <p:blipFill>
            <a:blip r:embed="rId2"/>
            <a:stretch>
              <a:fillRect/>
            </a:stretch>
          </p:blipFill>
          <p:spPr>
            <a:xfrm>
              <a:off x="454963" y="331167"/>
              <a:ext cx="84147" cy="84146"/>
            </a:xfrm>
            <a:prstGeom prst="rect">
              <a:avLst/>
            </a:prstGeom>
          </p:spPr>
        </p:pic>
        <p:pic>
          <p:nvPicPr>
            <p:cNvPr id="12" name="object 12"/>
            <p:cNvPicPr/>
            <p:nvPr/>
          </p:nvPicPr>
          <p:blipFill>
            <a:blip r:embed="rId3"/>
            <a:stretch>
              <a:fillRect/>
            </a:stretch>
          </p:blipFill>
          <p:spPr>
            <a:xfrm>
              <a:off x="575049" y="337742"/>
              <a:ext cx="78137" cy="78136"/>
            </a:xfrm>
            <a:prstGeom prst="rect">
              <a:avLst/>
            </a:prstGeom>
          </p:spPr>
        </p:pic>
        <p:pic>
          <p:nvPicPr>
            <p:cNvPr id="13" name="object 13"/>
            <p:cNvPicPr/>
            <p:nvPr/>
          </p:nvPicPr>
          <p:blipFill>
            <a:blip r:embed="rId4"/>
            <a:stretch>
              <a:fillRect/>
            </a:stretch>
          </p:blipFill>
          <p:spPr>
            <a:xfrm>
              <a:off x="689124" y="339459"/>
              <a:ext cx="74704" cy="74703"/>
            </a:xfrm>
            <a:prstGeom prst="rect">
              <a:avLst/>
            </a:prstGeom>
          </p:spPr>
        </p:pic>
        <p:pic>
          <p:nvPicPr>
            <p:cNvPr id="14" name="object 14"/>
            <p:cNvPicPr/>
            <p:nvPr/>
          </p:nvPicPr>
          <p:blipFill>
            <a:blip r:embed="rId5"/>
            <a:stretch>
              <a:fillRect/>
            </a:stretch>
          </p:blipFill>
          <p:spPr>
            <a:xfrm>
              <a:off x="799767" y="348429"/>
              <a:ext cx="69238" cy="69237"/>
            </a:xfrm>
            <a:prstGeom prst="rect">
              <a:avLst/>
            </a:prstGeom>
          </p:spPr>
        </p:pic>
        <p:pic>
          <p:nvPicPr>
            <p:cNvPr id="15" name="object 15"/>
            <p:cNvPicPr/>
            <p:nvPr/>
          </p:nvPicPr>
          <p:blipFill>
            <a:blip r:embed="rId6"/>
            <a:stretch>
              <a:fillRect/>
            </a:stretch>
          </p:blipFill>
          <p:spPr>
            <a:xfrm>
              <a:off x="904944" y="344296"/>
              <a:ext cx="65594" cy="65593"/>
            </a:xfrm>
            <a:prstGeom prst="rect">
              <a:avLst/>
            </a:prstGeom>
          </p:spPr>
        </p:pic>
        <p:pic>
          <p:nvPicPr>
            <p:cNvPr id="16" name="object 16"/>
            <p:cNvPicPr/>
            <p:nvPr/>
          </p:nvPicPr>
          <p:blipFill>
            <a:blip r:embed="rId3"/>
            <a:stretch>
              <a:fillRect/>
            </a:stretch>
          </p:blipFill>
          <p:spPr>
            <a:xfrm>
              <a:off x="575049" y="455516"/>
              <a:ext cx="78137" cy="78136"/>
            </a:xfrm>
            <a:prstGeom prst="rect">
              <a:avLst/>
            </a:prstGeom>
          </p:spPr>
        </p:pic>
        <p:pic>
          <p:nvPicPr>
            <p:cNvPr id="17" name="object 17"/>
            <p:cNvPicPr/>
            <p:nvPr/>
          </p:nvPicPr>
          <p:blipFill>
            <a:blip r:embed="rId7"/>
            <a:stretch>
              <a:fillRect/>
            </a:stretch>
          </p:blipFill>
          <p:spPr>
            <a:xfrm>
              <a:off x="454963" y="448941"/>
              <a:ext cx="84147" cy="84146"/>
            </a:xfrm>
            <a:prstGeom prst="rect">
              <a:avLst/>
            </a:prstGeom>
          </p:spPr>
        </p:pic>
        <p:pic>
          <p:nvPicPr>
            <p:cNvPr id="18" name="object 18"/>
            <p:cNvPicPr/>
            <p:nvPr/>
          </p:nvPicPr>
          <p:blipFill>
            <a:blip r:embed="rId4"/>
            <a:stretch>
              <a:fillRect/>
            </a:stretch>
          </p:blipFill>
          <p:spPr>
            <a:xfrm>
              <a:off x="689124" y="457232"/>
              <a:ext cx="74703" cy="74704"/>
            </a:xfrm>
            <a:prstGeom prst="rect">
              <a:avLst/>
            </a:prstGeom>
          </p:spPr>
        </p:pic>
        <p:pic>
          <p:nvPicPr>
            <p:cNvPr id="19" name="object 19"/>
            <p:cNvPicPr/>
            <p:nvPr/>
          </p:nvPicPr>
          <p:blipFill>
            <a:blip r:embed="rId8"/>
            <a:stretch>
              <a:fillRect/>
            </a:stretch>
          </p:blipFill>
          <p:spPr>
            <a:xfrm>
              <a:off x="799767" y="466202"/>
              <a:ext cx="69237" cy="69237"/>
            </a:xfrm>
            <a:prstGeom prst="rect">
              <a:avLst/>
            </a:prstGeom>
          </p:spPr>
        </p:pic>
        <p:pic>
          <p:nvPicPr>
            <p:cNvPr id="20" name="object 20"/>
            <p:cNvPicPr/>
            <p:nvPr/>
          </p:nvPicPr>
          <p:blipFill>
            <a:blip r:embed="rId6"/>
            <a:stretch>
              <a:fillRect/>
            </a:stretch>
          </p:blipFill>
          <p:spPr>
            <a:xfrm>
              <a:off x="904944" y="462069"/>
              <a:ext cx="65594" cy="65594"/>
            </a:xfrm>
            <a:prstGeom prst="rect">
              <a:avLst/>
            </a:prstGeom>
          </p:spPr>
        </p:pic>
        <p:pic>
          <p:nvPicPr>
            <p:cNvPr id="21" name="object 21"/>
            <p:cNvPicPr/>
            <p:nvPr/>
          </p:nvPicPr>
          <p:blipFill>
            <a:blip r:embed="rId7"/>
            <a:stretch>
              <a:fillRect/>
            </a:stretch>
          </p:blipFill>
          <p:spPr>
            <a:xfrm>
              <a:off x="454963" y="566714"/>
              <a:ext cx="84147" cy="84146"/>
            </a:xfrm>
            <a:prstGeom prst="rect">
              <a:avLst/>
            </a:prstGeom>
          </p:spPr>
        </p:pic>
        <p:pic>
          <p:nvPicPr>
            <p:cNvPr id="22" name="object 22"/>
            <p:cNvPicPr/>
            <p:nvPr/>
          </p:nvPicPr>
          <p:blipFill>
            <a:blip r:embed="rId9"/>
            <a:stretch>
              <a:fillRect/>
            </a:stretch>
          </p:blipFill>
          <p:spPr>
            <a:xfrm>
              <a:off x="575049" y="573290"/>
              <a:ext cx="78137" cy="78136"/>
            </a:xfrm>
            <a:prstGeom prst="rect">
              <a:avLst/>
            </a:prstGeom>
          </p:spPr>
        </p:pic>
        <p:pic>
          <p:nvPicPr>
            <p:cNvPr id="23" name="object 23"/>
            <p:cNvPicPr/>
            <p:nvPr/>
          </p:nvPicPr>
          <p:blipFill>
            <a:blip r:embed="rId10"/>
            <a:stretch>
              <a:fillRect/>
            </a:stretch>
          </p:blipFill>
          <p:spPr>
            <a:xfrm>
              <a:off x="689124" y="575006"/>
              <a:ext cx="74703" cy="74704"/>
            </a:xfrm>
            <a:prstGeom prst="rect">
              <a:avLst/>
            </a:prstGeom>
          </p:spPr>
        </p:pic>
        <p:pic>
          <p:nvPicPr>
            <p:cNvPr id="24" name="object 24"/>
            <p:cNvPicPr/>
            <p:nvPr/>
          </p:nvPicPr>
          <p:blipFill>
            <a:blip r:embed="rId8"/>
            <a:stretch>
              <a:fillRect/>
            </a:stretch>
          </p:blipFill>
          <p:spPr>
            <a:xfrm>
              <a:off x="799767" y="583976"/>
              <a:ext cx="69237" cy="69237"/>
            </a:xfrm>
            <a:prstGeom prst="rect">
              <a:avLst/>
            </a:prstGeom>
          </p:spPr>
        </p:pic>
        <p:pic>
          <p:nvPicPr>
            <p:cNvPr id="25" name="object 25"/>
            <p:cNvPicPr/>
            <p:nvPr/>
          </p:nvPicPr>
          <p:blipFill>
            <a:blip r:embed="rId6"/>
            <a:stretch>
              <a:fillRect/>
            </a:stretch>
          </p:blipFill>
          <p:spPr>
            <a:xfrm>
              <a:off x="904944" y="579843"/>
              <a:ext cx="65594" cy="65594"/>
            </a:xfrm>
            <a:prstGeom prst="rect">
              <a:avLst/>
            </a:prstGeom>
          </p:spPr>
        </p:pic>
        <p:pic>
          <p:nvPicPr>
            <p:cNvPr id="26" name="object 26"/>
            <p:cNvPicPr/>
            <p:nvPr/>
          </p:nvPicPr>
          <p:blipFill>
            <a:blip r:embed="rId2"/>
            <a:stretch>
              <a:fillRect/>
            </a:stretch>
          </p:blipFill>
          <p:spPr>
            <a:xfrm>
              <a:off x="454963" y="684488"/>
              <a:ext cx="84147" cy="84146"/>
            </a:xfrm>
            <a:prstGeom prst="rect">
              <a:avLst/>
            </a:prstGeom>
          </p:spPr>
        </p:pic>
        <p:pic>
          <p:nvPicPr>
            <p:cNvPr id="27" name="object 27"/>
            <p:cNvPicPr/>
            <p:nvPr/>
          </p:nvPicPr>
          <p:blipFill>
            <a:blip r:embed="rId9"/>
            <a:stretch>
              <a:fillRect/>
            </a:stretch>
          </p:blipFill>
          <p:spPr>
            <a:xfrm>
              <a:off x="575049" y="691063"/>
              <a:ext cx="78137" cy="78136"/>
            </a:xfrm>
            <a:prstGeom prst="rect">
              <a:avLst/>
            </a:prstGeom>
          </p:spPr>
        </p:pic>
        <p:pic>
          <p:nvPicPr>
            <p:cNvPr id="28" name="object 28"/>
            <p:cNvPicPr/>
            <p:nvPr/>
          </p:nvPicPr>
          <p:blipFill>
            <a:blip r:embed="rId4"/>
            <a:stretch>
              <a:fillRect/>
            </a:stretch>
          </p:blipFill>
          <p:spPr>
            <a:xfrm>
              <a:off x="689124" y="692780"/>
              <a:ext cx="74703" cy="74704"/>
            </a:xfrm>
            <a:prstGeom prst="rect">
              <a:avLst/>
            </a:prstGeom>
          </p:spPr>
        </p:pic>
        <p:pic>
          <p:nvPicPr>
            <p:cNvPr id="29" name="object 29"/>
            <p:cNvPicPr/>
            <p:nvPr/>
          </p:nvPicPr>
          <p:blipFill>
            <a:blip r:embed="rId5"/>
            <a:stretch>
              <a:fillRect/>
            </a:stretch>
          </p:blipFill>
          <p:spPr>
            <a:xfrm>
              <a:off x="799767" y="701750"/>
              <a:ext cx="69237" cy="69237"/>
            </a:xfrm>
            <a:prstGeom prst="rect">
              <a:avLst/>
            </a:prstGeom>
          </p:spPr>
        </p:pic>
        <p:pic>
          <p:nvPicPr>
            <p:cNvPr id="30" name="object 30"/>
            <p:cNvPicPr/>
            <p:nvPr/>
          </p:nvPicPr>
          <p:blipFill>
            <a:blip r:embed="rId6"/>
            <a:stretch>
              <a:fillRect/>
            </a:stretch>
          </p:blipFill>
          <p:spPr>
            <a:xfrm>
              <a:off x="904944" y="697617"/>
              <a:ext cx="65594" cy="65594"/>
            </a:xfrm>
            <a:prstGeom prst="rect">
              <a:avLst/>
            </a:prstGeom>
          </p:spPr>
        </p:pic>
      </p:grpSp>
      <p:sp>
        <p:nvSpPr>
          <p:cNvPr id="31" name="object 31"/>
          <p:cNvSpPr txBox="1">
            <a:spLocks noGrp="1"/>
          </p:cNvSpPr>
          <p:nvPr>
            <p:ph type="title"/>
          </p:nvPr>
        </p:nvSpPr>
        <p:spPr>
          <a:xfrm>
            <a:off x="1205967" y="320735"/>
            <a:ext cx="2692400" cy="482600"/>
          </a:xfrm>
          <a:prstGeom prst="rect">
            <a:avLst/>
          </a:prstGeom>
        </p:spPr>
        <p:txBody>
          <a:bodyPr vert="horz" wrap="square" lIns="0" tIns="12700" rIns="0" bIns="0" rtlCol="0">
            <a:spAutoFit/>
          </a:bodyPr>
          <a:lstStyle/>
          <a:p>
            <a:pPr marL="12700">
              <a:lnSpc>
                <a:spcPct val="100000"/>
              </a:lnSpc>
              <a:spcBef>
                <a:spcPts val="100"/>
              </a:spcBef>
            </a:pPr>
            <a:r>
              <a:rPr spc="-10"/>
              <a:t>定义与发展历程</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object 2"/>
          <p:cNvGrpSpPr/>
          <p:nvPr/>
        </p:nvGrpSpPr>
        <p:grpSpPr>
          <a:xfrm>
            <a:off x="4569825" y="1169290"/>
            <a:ext cx="3052445" cy="4934585"/>
            <a:chOff x="4569825" y="1169290"/>
            <a:chExt cx="3052445" cy="4934585"/>
          </a:xfrm>
        </p:grpSpPr>
        <p:sp>
          <p:nvSpPr>
            <p:cNvPr id="3" name="object 3"/>
            <p:cNvSpPr/>
            <p:nvPr/>
          </p:nvSpPr>
          <p:spPr>
            <a:xfrm>
              <a:off x="5341060" y="1169290"/>
              <a:ext cx="2281555" cy="2281555"/>
            </a:xfrm>
            <a:custGeom>
              <a:rect l="l" t="t" r="r" b="b"/>
              <a:pathLst>
                <a:path w="2281554" h="2281554">
                  <a:moveTo>
                    <a:pt x="1140554" y="2281112"/>
                  </a:moveTo>
                  <a:lnTo>
                    <a:pt x="1092342" y="2280111"/>
                  </a:lnTo>
                  <a:lnTo>
                    <a:pt x="1044639" y="2277135"/>
                  </a:lnTo>
                  <a:lnTo>
                    <a:pt x="997486" y="2272225"/>
                  </a:lnTo>
                  <a:lnTo>
                    <a:pt x="950922" y="2265419"/>
                  </a:lnTo>
                  <a:lnTo>
                    <a:pt x="904987" y="2256756"/>
                  </a:lnTo>
                  <a:lnTo>
                    <a:pt x="859720" y="2246278"/>
                  </a:lnTo>
                  <a:lnTo>
                    <a:pt x="815161" y="2234022"/>
                  </a:lnTo>
                  <a:lnTo>
                    <a:pt x="771350" y="2220029"/>
                  </a:lnTo>
                  <a:lnTo>
                    <a:pt x="728326" y="2204339"/>
                  </a:lnTo>
                  <a:lnTo>
                    <a:pt x="686129" y="2186990"/>
                  </a:lnTo>
                  <a:lnTo>
                    <a:pt x="644798" y="2168023"/>
                  </a:lnTo>
                  <a:lnTo>
                    <a:pt x="604373" y="2147477"/>
                  </a:lnTo>
                  <a:lnTo>
                    <a:pt x="564894" y="2125392"/>
                  </a:lnTo>
                  <a:lnTo>
                    <a:pt x="526400" y="2101807"/>
                  </a:lnTo>
                  <a:lnTo>
                    <a:pt x="488930" y="2076762"/>
                  </a:lnTo>
                  <a:lnTo>
                    <a:pt x="452525" y="2050296"/>
                  </a:lnTo>
                  <a:lnTo>
                    <a:pt x="417224" y="2022449"/>
                  </a:lnTo>
                  <a:lnTo>
                    <a:pt x="383066" y="1993261"/>
                  </a:lnTo>
                  <a:lnTo>
                    <a:pt x="350091" y="1962771"/>
                  </a:lnTo>
                  <a:lnTo>
                    <a:pt x="318339" y="1931019"/>
                  </a:lnTo>
                  <a:lnTo>
                    <a:pt x="287849" y="1898044"/>
                  </a:lnTo>
                  <a:lnTo>
                    <a:pt x="258660" y="1863886"/>
                  </a:lnTo>
                  <a:lnTo>
                    <a:pt x="230814" y="1828585"/>
                  </a:lnTo>
                  <a:lnTo>
                    <a:pt x="204348" y="1792180"/>
                  </a:lnTo>
                  <a:lnTo>
                    <a:pt x="179303" y="1754710"/>
                  </a:lnTo>
                  <a:lnTo>
                    <a:pt x="155718" y="1716216"/>
                  </a:lnTo>
                  <a:lnTo>
                    <a:pt x="133632" y="1676737"/>
                  </a:lnTo>
                  <a:lnTo>
                    <a:pt x="113086" y="1636312"/>
                  </a:lnTo>
                  <a:lnTo>
                    <a:pt x="94119" y="1594981"/>
                  </a:lnTo>
                  <a:lnTo>
                    <a:pt x="76771" y="1552784"/>
                  </a:lnTo>
                  <a:lnTo>
                    <a:pt x="61080" y="1509760"/>
                  </a:lnTo>
                  <a:lnTo>
                    <a:pt x="47088" y="1465949"/>
                  </a:lnTo>
                  <a:lnTo>
                    <a:pt x="34832" y="1421390"/>
                  </a:lnTo>
                  <a:lnTo>
                    <a:pt x="24353" y="1376123"/>
                  </a:lnTo>
                  <a:lnTo>
                    <a:pt x="15691" y="1330188"/>
                  </a:lnTo>
                  <a:lnTo>
                    <a:pt x="8885" y="1283624"/>
                  </a:lnTo>
                  <a:lnTo>
                    <a:pt x="3974" y="1236471"/>
                  </a:lnTo>
                  <a:lnTo>
                    <a:pt x="999" y="1188768"/>
                  </a:lnTo>
                  <a:lnTo>
                    <a:pt x="0" y="1140556"/>
                  </a:lnTo>
                  <a:lnTo>
                    <a:pt x="1000" y="1092342"/>
                  </a:lnTo>
                  <a:lnTo>
                    <a:pt x="3976" y="1044639"/>
                  </a:lnTo>
                  <a:lnTo>
                    <a:pt x="8886" y="997486"/>
                  </a:lnTo>
                  <a:lnTo>
                    <a:pt x="15692" y="950922"/>
                  </a:lnTo>
                  <a:lnTo>
                    <a:pt x="24355" y="904987"/>
                  </a:lnTo>
                  <a:lnTo>
                    <a:pt x="34833" y="859720"/>
                  </a:lnTo>
                  <a:lnTo>
                    <a:pt x="47089" y="815161"/>
                  </a:lnTo>
                  <a:lnTo>
                    <a:pt x="61082" y="771350"/>
                  </a:lnTo>
                  <a:lnTo>
                    <a:pt x="76772" y="728326"/>
                  </a:lnTo>
                  <a:lnTo>
                    <a:pt x="94121" y="686129"/>
                  </a:lnTo>
                  <a:lnTo>
                    <a:pt x="113088" y="644798"/>
                  </a:lnTo>
                  <a:lnTo>
                    <a:pt x="133634" y="604373"/>
                  </a:lnTo>
                  <a:lnTo>
                    <a:pt x="155720" y="564894"/>
                  </a:lnTo>
                  <a:lnTo>
                    <a:pt x="179305" y="526400"/>
                  </a:lnTo>
                  <a:lnTo>
                    <a:pt x="204350" y="488930"/>
                  </a:lnTo>
                  <a:lnTo>
                    <a:pt x="230816" y="452525"/>
                  </a:lnTo>
                  <a:lnTo>
                    <a:pt x="258663" y="417224"/>
                  </a:lnTo>
                  <a:lnTo>
                    <a:pt x="287851" y="383066"/>
                  </a:lnTo>
                  <a:lnTo>
                    <a:pt x="318341" y="350091"/>
                  </a:lnTo>
                  <a:lnTo>
                    <a:pt x="350093" y="318339"/>
                  </a:lnTo>
                  <a:lnTo>
                    <a:pt x="383068" y="287849"/>
                  </a:lnTo>
                  <a:lnTo>
                    <a:pt x="417226" y="258661"/>
                  </a:lnTo>
                  <a:lnTo>
                    <a:pt x="452528" y="230814"/>
                  </a:lnTo>
                  <a:lnTo>
                    <a:pt x="488933" y="204348"/>
                  </a:lnTo>
                  <a:lnTo>
                    <a:pt x="526402" y="179303"/>
                  </a:lnTo>
                  <a:lnTo>
                    <a:pt x="564897" y="155718"/>
                  </a:lnTo>
                  <a:lnTo>
                    <a:pt x="604376" y="133633"/>
                  </a:lnTo>
                  <a:lnTo>
                    <a:pt x="644801" y="113087"/>
                  </a:lnTo>
                  <a:lnTo>
                    <a:pt x="686132" y="94120"/>
                  </a:lnTo>
                  <a:lnTo>
                    <a:pt x="728329" y="76771"/>
                  </a:lnTo>
                  <a:lnTo>
                    <a:pt x="771353" y="61081"/>
                  </a:lnTo>
                  <a:lnTo>
                    <a:pt x="815164" y="47088"/>
                  </a:lnTo>
                  <a:lnTo>
                    <a:pt x="859723" y="34833"/>
                  </a:lnTo>
                  <a:lnTo>
                    <a:pt x="904990" y="24354"/>
                  </a:lnTo>
                  <a:lnTo>
                    <a:pt x="950925" y="15692"/>
                  </a:lnTo>
                  <a:lnTo>
                    <a:pt x="997489" y="8886"/>
                  </a:lnTo>
                  <a:lnTo>
                    <a:pt x="1044642" y="3975"/>
                  </a:lnTo>
                  <a:lnTo>
                    <a:pt x="1092343" y="1000"/>
                  </a:lnTo>
                  <a:lnTo>
                    <a:pt x="1140555" y="0"/>
                  </a:lnTo>
                  <a:lnTo>
                    <a:pt x="1188766" y="1000"/>
                  </a:lnTo>
                  <a:lnTo>
                    <a:pt x="1236470" y="3976"/>
                  </a:lnTo>
                  <a:lnTo>
                    <a:pt x="1283624" y="8886"/>
                  </a:lnTo>
                  <a:lnTo>
                    <a:pt x="1330188" y="15692"/>
                  </a:lnTo>
                  <a:lnTo>
                    <a:pt x="1376123" y="24355"/>
                  </a:lnTo>
                  <a:lnTo>
                    <a:pt x="1421390" y="34833"/>
                  </a:lnTo>
                  <a:lnTo>
                    <a:pt x="1465948" y="47089"/>
                  </a:lnTo>
                  <a:lnTo>
                    <a:pt x="1509759" y="61082"/>
                  </a:lnTo>
                  <a:lnTo>
                    <a:pt x="1552783" y="76772"/>
                  </a:lnTo>
                  <a:lnTo>
                    <a:pt x="1594980" y="94121"/>
                  </a:lnTo>
                  <a:lnTo>
                    <a:pt x="1636311" y="113088"/>
                  </a:lnTo>
                  <a:lnTo>
                    <a:pt x="1676736" y="133634"/>
                  </a:lnTo>
                  <a:lnTo>
                    <a:pt x="1716215" y="155719"/>
                  </a:lnTo>
                  <a:lnTo>
                    <a:pt x="1754709" y="179304"/>
                  </a:lnTo>
                  <a:lnTo>
                    <a:pt x="1792179" y="204350"/>
                  </a:lnTo>
                  <a:lnTo>
                    <a:pt x="1828584" y="230815"/>
                  </a:lnTo>
                  <a:lnTo>
                    <a:pt x="1863885" y="258662"/>
                  </a:lnTo>
                  <a:lnTo>
                    <a:pt x="1898043" y="287850"/>
                  </a:lnTo>
                  <a:lnTo>
                    <a:pt x="1931018" y="318340"/>
                  </a:lnTo>
                  <a:lnTo>
                    <a:pt x="1962770" y="350093"/>
                  </a:lnTo>
                  <a:lnTo>
                    <a:pt x="1993260" y="383068"/>
                  </a:lnTo>
                  <a:lnTo>
                    <a:pt x="2022448" y="417225"/>
                  </a:lnTo>
                  <a:lnTo>
                    <a:pt x="2050295" y="452527"/>
                  </a:lnTo>
                  <a:lnTo>
                    <a:pt x="2076761" y="488932"/>
                  </a:lnTo>
                  <a:lnTo>
                    <a:pt x="2101806" y="526402"/>
                  </a:lnTo>
                  <a:lnTo>
                    <a:pt x="2125391" y="564896"/>
                  </a:lnTo>
                  <a:lnTo>
                    <a:pt x="2147476" y="604375"/>
                  </a:lnTo>
                  <a:lnTo>
                    <a:pt x="2168022" y="644800"/>
                  </a:lnTo>
                  <a:lnTo>
                    <a:pt x="2186989" y="686131"/>
                  </a:lnTo>
                  <a:lnTo>
                    <a:pt x="2204338" y="728328"/>
                  </a:lnTo>
                  <a:lnTo>
                    <a:pt x="2220028" y="771352"/>
                  </a:lnTo>
                  <a:lnTo>
                    <a:pt x="2234021" y="815163"/>
                  </a:lnTo>
                  <a:lnTo>
                    <a:pt x="2246276" y="859722"/>
                  </a:lnTo>
                  <a:lnTo>
                    <a:pt x="2256755" y="904988"/>
                  </a:lnTo>
                  <a:lnTo>
                    <a:pt x="2265417" y="950923"/>
                  </a:lnTo>
                  <a:lnTo>
                    <a:pt x="2272223" y="997487"/>
                  </a:lnTo>
                  <a:lnTo>
                    <a:pt x="2277134" y="1044640"/>
                  </a:lnTo>
                  <a:lnTo>
                    <a:pt x="2280110" y="1092343"/>
                  </a:lnTo>
                  <a:lnTo>
                    <a:pt x="2281109" y="1140556"/>
                  </a:lnTo>
                  <a:lnTo>
                    <a:pt x="2280109" y="1188769"/>
                  </a:lnTo>
                  <a:lnTo>
                    <a:pt x="2277133" y="1236472"/>
                  </a:lnTo>
                  <a:lnTo>
                    <a:pt x="2272223" y="1283625"/>
                  </a:lnTo>
                  <a:lnTo>
                    <a:pt x="2265417" y="1330189"/>
                  </a:lnTo>
                  <a:lnTo>
                    <a:pt x="2256754" y="1376124"/>
                  </a:lnTo>
                  <a:lnTo>
                    <a:pt x="2246276" y="1421391"/>
                  </a:lnTo>
                  <a:lnTo>
                    <a:pt x="2234020" y="1465949"/>
                  </a:lnTo>
                  <a:lnTo>
                    <a:pt x="2220027" y="1509760"/>
                  </a:lnTo>
                  <a:lnTo>
                    <a:pt x="2204337" y="1552784"/>
                  </a:lnTo>
                  <a:lnTo>
                    <a:pt x="2186988" y="1594981"/>
                  </a:lnTo>
                  <a:lnTo>
                    <a:pt x="2168021" y="1636312"/>
                  </a:lnTo>
                  <a:lnTo>
                    <a:pt x="2147475" y="1676737"/>
                  </a:lnTo>
                  <a:lnTo>
                    <a:pt x="2125390" y="1716216"/>
                  </a:lnTo>
                  <a:lnTo>
                    <a:pt x="2101805" y="1754711"/>
                  </a:lnTo>
                  <a:lnTo>
                    <a:pt x="2076760" y="1792180"/>
                  </a:lnTo>
                  <a:lnTo>
                    <a:pt x="2050294" y="1828585"/>
                  </a:lnTo>
                  <a:lnTo>
                    <a:pt x="2022447" y="1863887"/>
                  </a:lnTo>
                  <a:lnTo>
                    <a:pt x="1993259" y="1898044"/>
                  </a:lnTo>
                  <a:lnTo>
                    <a:pt x="1962769" y="1931019"/>
                  </a:lnTo>
                  <a:lnTo>
                    <a:pt x="1931017" y="1962771"/>
                  </a:lnTo>
                  <a:lnTo>
                    <a:pt x="1898042" y="1993261"/>
                  </a:lnTo>
                  <a:lnTo>
                    <a:pt x="1863884" y="2022449"/>
                  </a:lnTo>
                  <a:lnTo>
                    <a:pt x="1828583" y="2050296"/>
                  </a:lnTo>
                  <a:lnTo>
                    <a:pt x="1792178" y="2076762"/>
                  </a:lnTo>
                  <a:lnTo>
                    <a:pt x="1754708" y="2101807"/>
                  </a:lnTo>
                  <a:lnTo>
                    <a:pt x="1716214" y="2125392"/>
                  </a:lnTo>
                  <a:lnTo>
                    <a:pt x="1676735" y="2147477"/>
                  </a:lnTo>
                  <a:lnTo>
                    <a:pt x="1636310" y="2168023"/>
                  </a:lnTo>
                  <a:lnTo>
                    <a:pt x="1594979" y="2186990"/>
                  </a:lnTo>
                  <a:lnTo>
                    <a:pt x="1552782" y="2204339"/>
                  </a:lnTo>
                  <a:lnTo>
                    <a:pt x="1509758" y="2220029"/>
                  </a:lnTo>
                  <a:lnTo>
                    <a:pt x="1465947" y="2234022"/>
                  </a:lnTo>
                  <a:lnTo>
                    <a:pt x="1421389" y="2246278"/>
                  </a:lnTo>
                  <a:lnTo>
                    <a:pt x="1376122" y="2256756"/>
                  </a:lnTo>
                  <a:lnTo>
                    <a:pt x="1330187" y="2265419"/>
                  </a:lnTo>
                  <a:lnTo>
                    <a:pt x="1283623" y="2272225"/>
                  </a:lnTo>
                  <a:lnTo>
                    <a:pt x="1236470" y="2277135"/>
                  </a:lnTo>
                  <a:lnTo>
                    <a:pt x="1188767" y="2280111"/>
                  </a:lnTo>
                  <a:lnTo>
                    <a:pt x="1140554" y="2281112"/>
                  </a:lnTo>
                  <a:close/>
                </a:path>
              </a:pathLst>
            </a:custGeom>
            <a:solidFill>
              <a:srgbClr val="877038"/>
            </a:solidFill>
          </p:spPr>
          <p:txBody>
            <a:bodyPr wrap="square" lIns="0" tIns="0" rIns="0" bIns="0" rtlCol="0"/>
            <a:lstStyle/>
            <a:p/>
          </p:txBody>
        </p:sp>
        <p:sp>
          <p:nvSpPr>
            <p:cNvPr id="4" name="object 4"/>
            <p:cNvSpPr/>
            <p:nvPr/>
          </p:nvSpPr>
          <p:spPr>
            <a:xfrm>
              <a:off x="6177467" y="1976778"/>
              <a:ext cx="608330" cy="608330"/>
            </a:xfrm>
            <a:custGeom>
              <a:rect l="l" t="t" r="r" b="b"/>
              <a:pathLst>
                <a:path w="608329" h="608330">
                  <a:moveTo>
                    <a:pt x="395392" y="608296"/>
                  </a:moveTo>
                  <a:lnTo>
                    <a:pt x="152074" y="608296"/>
                  </a:lnTo>
                  <a:lnTo>
                    <a:pt x="126796" y="603810"/>
                  </a:lnTo>
                  <a:lnTo>
                    <a:pt x="102916" y="591568"/>
                  </a:lnTo>
                  <a:lnTo>
                    <a:pt x="83085" y="573395"/>
                  </a:lnTo>
                  <a:lnTo>
                    <a:pt x="69954" y="551117"/>
                  </a:lnTo>
                  <a:lnTo>
                    <a:pt x="0" y="364978"/>
                  </a:lnTo>
                  <a:lnTo>
                    <a:pt x="0" y="304148"/>
                  </a:lnTo>
                  <a:lnTo>
                    <a:pt x="4781" y="280473"/>
                  </a:lnTo>
                  <a:lnTo>
                    <a:pt x="17818" y="261137"/>
                  </a:lnTo>
                  <a:lnTo>
                    <a:pt x="37154" y="248099"/>
                  </a:lnTo>
                  <a:lnTo>
                    <a:pt x="60829" y="243318"/>
                  </a:lnTo>
                  <a:lnTo>
                    <a:pt x="273733" y="243318"/>
                  </a:lnTo>
                  <a:lnTo>
                    <a:pt x="273733" y="60829"/>
                  </a:lnTo>
                  <a:lnTo>
                    <a:pt x="278514" y="37154"/>
                  </a:lnTo>
                  <a:lnTo>
                    <a:pt x="291552" y="17818"/>
                  </a:lnTo>
                  <a:lnTo>
                    <a:pt x="310887" y="4781"/>
                  </a:lnTo>
                  <a:lnTo>
                    <a:pt x="334563" y="0"/>
                  </a:lnTo>
                  <a:lnTo>
                    <a:pt x="364978" y="0"/>
                  </a:lnTo>
                  <a:lnTo>
                    <a:pt x="364978" y="91244"/>
                  </a:lnTo>
                  <a:lnTo>
                    <a:pt x="456222" y="304148"/>
                  </a:lnTo>
                  <a:lnTo>
                    <a:pt x="456222" y="547467"/>
                  </a:lnTo>
                  <a:lnTo>
                    <a:pt x="451441" y="571142"/>
                  </a:lnTo>
                  <a:lnTo>
                    <a:pt x="438404" y="590478"/>
                  </a:lnTo>
                  <a:lnTo>
                    <a:pt x="419068" y="603515"/>
                  </a:lnTo>
                  <a:lnTo>
                    <a:pt x="395392" y="608296"/>
                  </a:lnTo>
                  <a:close/>
                </a:path>
                <a:path w="608329" h="608330">
                  <a:moveTo>
                    <a:pt x="608296" y="608296"/>
                  </a:moveTo>
                  <a:lnTo>
                    <a:pt x="517052" y="608296"/>
                  </a:lnTo>
                  <a:lnTo>
                    <a:pt x="517052" y="304148"/>
                  </a:lnTo>
                  <a:lnTo>
                    <a:pt x="608296" y="304148"/>
                  </a:lnTo>
                  <a:lnTo>
                    <a:pt x="608296" y="608296"/>
                  </a:lnTo>
                  <a:close/>
                </a:path>
              </a:pathLst>
            </a:custGeom>
            <a:solidFill>
              <a:srgbClr val="FFFFFF"/>
            </a:solidFill>
          </p:spPr>
          <p:txBody>
            <a:bodyPr wrap="square" lIns="0" tIns="0" rIns="0" bIns="0" rtlCol="0"/>
            <a:lstStyle/>
            <a:p/>
          </p:txBody>
        </p:sp>
        <p:sp>
          <p:nvSpPr>
            <p:cNvPr id="5" name="object 5"/>
            <p:cNvSpPr/>
            <p:nvPr/>
          </p:nvSpPr>
          <p:spPr>
            <a:xfrm>
              <a:off x="4569825" y="2585075"/>
              <a:ext cx="1911985" cy="1911985"/>
            </a:xfrm>
            <a:custGeom>
              <a:rect l="l" t="t" r="r" b="b"/>
              <a:pathLst>
                <a:path w="1911985" h="1911985">
                  <a:moveTo>
                    <a:pt x="955893" y="0"/>
                  </a:moveTo>
                  <a:close/>
                </a:path>
                <a:path w="1911985" h="1911985">
                  <a:moveTo>
                    <a:pt x="1911789" y="955894"/>
                  </a:moveTo>
                  <a:lnTo>
                    <a:pt x="1" y="955894"/>
                  </a:lnTo>
                  <a:lnTo>
                    <a:pt x="1171" y="908185"/>
                  </a:lnTo>
                  <a:lnTo>
                    <a:pt x="4644" y="861081"/>
                  </a:lnTo>
                  <a:lnTo>
                    <a:pt x="10365" y="814638"/>
                  </a:lnTo>
                  <a:lnTo>
                    <a:pt x="18280" y="768910"/>
                  </a:lnTo>
                  <a:lnTo>
                    <a:pt x="28334" y="723952"/>
                  </a:lnTo>
                  <a:lnTo>
                    <a:pt x="40473" y="679818"/>
                  </a:lnTo>
                  <a:lnTo>
                    <a:pt x="54640" y="636564"/>
                  </a:lnTo>
                  <a:lnTo>
                    <a:pt x="70782" y="594244"/>
                  </a:lnTo>
                  <a:lnTo>
                    <a:pt x="88844" y="552912"/>
                  </a:lnTo>
                  <a:lnTo>
                    <a:pt x="108771" y="512624"/>
                  </a:lnTo>
                  <a:lnTo>
                    <a:pt x="130509" y="473435"/>
                  </a:lnTo>
                  <a:lnTo>
                    <a:pt x="154002" y="435399"/>
                  </a:lnTo>
                  <a:lnTo>
                    <a:pt x="179195" y="398570"/>
                  </a:lnTo>
                  <a:lnTo>
                    <a:pt x="206035" y="363004"/>
                  </a:lnTo>
                  <a:lnTo>
                    <a:pt x="234466" y="328756"/>
                  </a:lnTo>
                  <a:lnTo>
                    <a:pt x="264434" y="295880"/>
                  </a:lnTo>
                  <a:lnTo>
                    <a:pt x="295883" y="264431"/>
                  </a:lnTo>
                  <a:lnTo>
                    <a:pt x="328759" y="234463"/>
                  </a:lnTo>
                  <a:lnTo>
                    <a:pt x="363007" y="206033"/>
                  </a:lnTo>
                  <a:lnTo>
                    <a:pt x="398573" y="179193"/>
                  </a:lnTo>
                  <a:lnTo>
                    <a:pt x="435402" y="153999"/>
                  </a:lnTo>
                  <a:lnTo>
                    <a:pt x="473438" y="130506"/>
                  </a:lnTo>
                  <a:lnTo>
                    <a:pt x="512627" y="108769"/>
                  </a:lnTo>
                  <a:lnTo>
                    <a:pt x="552915" y="88842"/>
                  </a:lnTo>
                  <a:lnTo>
                    <a:pt x="594247" y="70780"/>
                  </a:lnTo>
                  <a:lnTo>
                    <a:pt x="636567" y="54638"/>
                  </a:lnTo>
                  <a:lnTo>
                    <a:pt x="679822" y="40471"/>
                  </a:lnTo>
                  <a:lnTo>
                    <a:pt x="723955" y="28333"/>
                  </a:lnTo>
                  <a:lnTo>
                    <a:pt x="768914" y="18279"/>
                  </a:lnTo>
                  <a:lnTo>
                    <a:pt x="814642" y="10364"/>
                  </a:lnTo>
                  <a:lnTo>
                    <a:pt x="861085" y="4642"/>
                  </a:lnTo>
                  <a:lnTo>
                    <a:pt x="908190" y="1169"/>
                  </a:lnTo>
                  <a:lnTo>
                    <a:pt x="955893" y="0"/>
                  </a:lnTo>
                  <a:lnTo>
                    <a:pt x="1003603" y="1169"/>
                  </a:lnTo>
                  <a:lnTo>
                    <a:pt x="1050706" y="4642"/>
                  </a:lnTo>
                  <a:lnTo>
                    <a:pt x="1097149" y="10364"/>
                  </a:lnTo>
                  <a:lnTo>
                    <a:pt x="1142877" y="18279"/>
                  </a:lnTo>
                  <a:lnTo>
                    <a:pt x="1187835" y="28333"/>
                  </a:lnTo>
                  <a:lnTo>
                    <a:pt x="1231969" y="40471"/>
                  </a:lnTo>
                  <a:lnTo>
                    <a:pt x="1275224" y="54639"/>
                  </a:lnTo>
                  <a:lnTo>
                    <a:pt x="1317544" y="70781"/>
                  </a:lnTo>
                  <a:lnTo>
                    <a:pt x="1358875" y="88843"/>
                  </a:lnTo>
                  <a:lnTo>
                    <a:pt x="1399163" y="108770"/>
                  </a:lnTo>
                  <a:lnTo>
                    <a:pt x="1438352" y="130507"/>
                  </a:lnTo>
                  <a:lnTo>
                    <a:pt x="1476389" y="154000"/>
                  </a:lnTo>
                  <a:lnTo>
                    <a:pt x="1513217" y="179194"/>
                  </a:lnTo>
                  <a:lnTo>
                    <a:pt x="1548783" y="206034"/>
                  </a:lnTo>
                  <a:lnTo>
                    <a:pt x="1583031" y="234465"/>
                  </a:lnTo>
                  <a:lnTo>
                    <a:pt x="1615907" y="264432"/>
                  </a:lnTo>
                  <a:lnTo>
                    <a:pt x="1647356" y="295881"/>
                  </a:lnTo>
                  <a:lnTo>
                    <a:pt x="1677324" y="328757"/>
                  </a:lnTo>
                  <a:lnTo>
                    <a:pt x="1705755" y="363006"/>
                  </a:lnTo>
                  <a:lnTo>
                    <a:pt x="1732594" y="398572"/>
                  </a:lnTo>
                  <a:lnTo>
                    <a:pt x="1757788" y="435400"/>
                  </a:lnTo>
                  <a:lnTo>
                    <a:pt x="1781281" y="473436"/>
                  </a:lnTo>
                  <a:lnTo>
                    <a:pt x="1803018" y="512626"/>
                  </a:lnTo>
                  <a:lnTo>
                    <a:pt x="1822945" y="552914"/>
                  </a:lnTo>
                  <a:lnTo>
                    <a:pt x="1841007" y="594245"/>
                  </a:lnTo>
                  <a:lnTo>
                    <a:pt x="1857149" y="636565"/>
                  </a:lnTo>
                  <a:lnTo>
                    <a:pt x="1871317" y="679820"/>
                  </a:lnTo>
                  <a:lnTo>
                    <a:pt x="1883455" y="723953"/>
                  </a:lnTo>
                  <a:lnTo>
                    <a:pt x="1893509" y="768911"/>
                  </a:lnTo>
                  <a:lnTo>
                    <a:pt x="1901424" y="814639"/>
                  </a:lnTo>
                  <a:lnTo>
                    <a:pt x="1907146" y="861082"/>
                  </a:lnTo>
                  <a:lnTo>
                    <a:pt x="1910619" y="908186"/>
                  </a:lnTo>
                  <a:lnTo>
                    <a:pt x="1911789" y="955894"/>
                  </a:lnTo>
                  <a:close/>
                </a:path>
                <a:path w="1911985" h="1911985">
                  <a:moveTo>
                    <a:pt x="955894" y="1911788"/>
                  </a:moveTo>
                  <a:lnTo>
                    <a:pt x="908186" y="1910618"/>
                  </a:lnTo>
                  <a:lnTo>
                    <a:pt x="861083" y="1907145"/>
                  </a:lnTo>
                  <a:lnTo>
                    <a:pt x="814640" y="1901424"/>
                  </a:lnTo>
                  <a:lnTo>
                    <a:pt x="768911" y="1893509"/>
                  </a:lnTo>
                  <a:lnTo>
                    <a:pt x="723953" y="1883455"/>
                  </a:lnTo>
                  <a:lnTo>
                    <a:pt x="679820" y="1871316"/>
                  </a:lnTo>
                  <a:lnTo>
                    <a:pt x="636565" y="1857149"/>
                  </a:lnTo>
                  <a:lnTo>
                    <a:pt x="594245" y="1841007"/>
                  </a:lnTo>
                  <a:lnTo>
                    <a:pt x="552913" y="1822945"/>
                  </a:lnTo>
                  <a:lnTo>
                    <a:pt x="512626" y="1803018"/>
                  </a:lnTo>
                  <a:lnTo>
                    <a:pt x="473436" y="1781280"/>
                  </a:lnTo>
                  <a:lnTo>
                    <a:pt x="435400" y="1757788"/>
                  </a:lnTo>
                  <a:lnTo>
                    <a:pt x="398571" y="1732594"/>
                  </a:lnTo>
                  <a:lnTo>
                    <a:pt x="363006" y="1705754"/>
                  </a:lnTo>
                  <a:lnTo>
                    <a:pt x="328757" y="1677323"/>
                  </a:lnTo>
                  <a:lnTo>
                    <a:pt x="295881" y="1647356"/>
                  </a:lnTo>
                  <a:lnTo>
                    <a:pt x="264432" y="1615907"/>
                  </a:lnTo>
                  <a:lnTo>
                    <a:pt x="234465" y="1583031"/>
                  </a:lnTo>
                  <a:lnTo>
                    <a:pt x="206034" y="1548782"/>
                  </a:lnTo>
                  <a:lnTo>
                    <a:pt x="179194" y="1513217"/>
                  </a:lnTo>
                  <a:lnTo>
                    <a:pt x="154000" y="1476388"/>
                  </a:lnTo>
                  <a:lnTo>
                    <a:pt x="130507" y="1438352"/>
                  </a:lnTo>
                  <a:lnTo>
                    <a:pt x="108770" y="1399162"/>
                  </a:lnTo>
                  <a:lnTo>
                    <a:pt x="88843" y="1358875"/>
                  </a:lnTo>
                  <a:lnTo>
                    <a:pt x="70781" y="1317543"/>
                  </a:lnTo>
                  <a:lnTo>
                    <a:pt x="54639" y="1275223"/>
                  </a:lnTo>
                  <a:lnTo>
                    <a:pt x="40471" y="1231969"/>
                  </a:lnTo>
                  <a:lnTo>
                    <a:pt x="28333" y="1187835"/>
                  </a:lnTo>
                  <a:lnTo>
                    <a:pt x="18279" y="1142877"/>
                  </a:lnTo>
                  <a:lnTo>
                    <a:pt x="10364" y="1097149"/>
                  </a:lnTo>
                  <a:lnTo>
                    <a:pt x="4642" y="1050706"/>
                  </a:lnTo>
                  <a:lnTo>
                    <a:pt x="1169" y="1003602"/>
                  </a:lnTo>
                  <a:lnTo>
                    <a:pt x="0" y="955894"/>
                  </a:lnTo>
                  <a:lnTo>
                    <a:pt x="1911789" y="955894"/>
                  </a:lnTo>
                  <a:lnTo>
                    <a:pt x="1910618" y="1003603"/>
                  </a:lnTo>
                  <a:lnTo>
                    <a:pt x="1907145" y="1050706"/>
                  </a:lnTo>
                  <a:lnTo>
                    <a:pt x="1901424" y="1097149"/>
                  </a:lnTo>
                  <a:lnTo>
                    <a:pt x="1893509" y="1142877"/>
                  </a:lnTo>
                  <a:lnTo>
                    <a:pt x="1883455" y="1187835"/>
                  </a:lnTo>
                  <a:lnTo>
                    <a:pt x="1871317" y="1231969"/>
                  </a:lnTo>
                  <a:lnTo>
                    <a:pt x="1857149" y="1275223"/>
                  </a:lnTo>
                  <a:lnTo>
                    <a:pt x="1841007" y="1317544"/>
                  </a:lnTo>
                  <a:lnTo>
                    <a:pt x="1822945" y="1358875"/>
                  </a:lnTo>
                  <a:lnTo>
                    <a:pt x="1803018" y="1399163"/>
                  </a:lnTo>
                  <a:lnTo>
                    <a:pt x="1781281" y="1438352"/>
                  </a:lnTo>
                  <a:lnTo>
                    <a:pt x="1757788" y="1476388"/>
                  </a:lnTo>
                  <a:lnTo>
                    <a:pt x="1732594" y="1513217"/>
                  </a:lnTo>
                  <a:lnTo>
                    <a:pt x="1705754" y="1548783"/>
                  </a:lnTo>
                  <a:lnTo>
                    <a:pt x="1677323" y="1583031"/>
                  </a:lnTo>
                  <a:lnTo>
                    <a:pt x="1647356" y="1615907"/>
                  </a:lnTo>
                  <a:lnTo>
                    <a:pt x="1615907" y="1647356"/>
                  </a:lnTo>
                  <a:lnTo>
                    <a:pt x="1583031" y="1677323"/>
                  </a:lnTo>
                  <a:lnTo>
                    <a:pt x="1548783" y="1705754"/>
                  </a:lnTo>
                  <a:lnTo>
                    <a:pt x="1513217" y="1732594"/>
                  </a:lnTo>
                  <a:lnTo>
                    <a:pt x="1476388" y="1757788"/>
                  </a:lnTo>
                  <a:lnTo>
                    <a:pt x="1438352" y="1781281"/>
                  </a:lnTo>
                  <a:lnTo>
                    <a:pt x="1399163" y="1803018"/>
                  </a:lnTo>
                  <a:lnTo>
                    <a:pt x="1358875" y="1822945"/>
                  </a:lnTo>
                  <a:lnTo>
                    <a:pt x="1317544" y="1841007"/>
                  </a:lnTo>
                  <a:lnTo>
                    <a:pt x="1275223" y="1857149"/>
                  </a:lnTo>
                  <a:lnTo>
                    <a:pt x="1231969" y="1871316"/>
                  </a:lnTo>
                  <a:lnTo>
                    <a:pt x="1187835" y="1883455"/>
                  </a:lnTo>
                  <a:lnTo>
                    <a:pt x="1142877" y="1893509"/>
                  </a:lnTo>
                  <a:lnTo>
                    <a:pt x="1097149" y="1901424"/>
                  </a:lnTo>
                  <a:lnTo>
                    <a:pt x="1050706" y="1907145"/>
                  </a:lnTo>
                  <a:lnTo>
                    <a:pt x="1003603" y="1910618"/>
                  </a:lnTo>
                  <a:lnTo>
                    <a:pt x="955894" y="1911788"/>
                  </a:lnTo>
                  <a:close/>
                </a:path>
              </a:pathLst>
            </a:custGeom>
            <a:solidFill>
              <a:srgbClr val="D1BF94"/>
            </a:solidFill>
          </p:spPr>
          <p:txBody>
            <a:bodyPr wrap="square" lIns="0" tIns="0" rIns="0" bIns="0" rtlCol="0"/>
            <a:lstStyle/>
            <a:p/>
          </p:txBody>
        </p:sp>
        <p:sp>
          <p:nvSpPr>
            <p:cNvPr id="6" name="object 6"/>
            <p:cNvSpPr/>
            <p:nvPr/>
          </p:nvSpPr>
          <p:spPr>
            <a:xfrm>
              <a:off x="5156398" y="3235877"/>
              <a:ext cx="739140" cy="610235"/>
            </a:xfrm>
            <a:custGeom>
              <a:rect l="l" t="t" r="r" b="b"/>
              <a:pathLst>
                <a:path w="739139" h="610235">
                  <a:moveTo>
                    <a:pt x="0" y="274583"/>
                  </a:moveTo>
                  <a:lnTo>
                    <a:pt x="0" y="91528"/>
                  </a:lnTo>
                  <a:lnTo>
                    <a:pt x="221593" y="0"/>
                  </a:lnTo>
                  <a:lnTo>
                    <a:pt x="258526" y="0"/>
                  </a:lnTo>
                  <a:lnTo>
                    <a:pt x="267232" y="35627"/>
                  </a:lnTo>
                  <a:lnTo>
                    <a:pt x="290977" y="64720"/>
                  </a:lnTo>
                  <a:lnTo>
                    <a:pt x="326195" y="84335"/>
                  </a:lnTo>
                  <a:lnTo>
                    <a:pt x="369323" y="91528"/>
                  </a:lnTo>
                  <a:lnTo>
                    <a:pt x="738645" y="91528"/>
                  </a:lnTo>
                  <a:lnTo>
                    <a:pt x="738645" y="244074"/>
                  </a:lnTo>
                  <a:lnTo>
                    <a:pt x="147729" y="244074"/>
                  </a:lnTo>
                  <a:lnTo>
                    <a:pt x="0" y="274583"/>
                  </a:lnTo>
                  <a:close/>
                </a:path>
                <a:path w="739139" h="610235">
                  <a:moveTo>
                    <a:pt x="738645" y="91528"/>
                  </a:moveTo>
                  <a:lnTo>
                    <a:pt x="369323" y="91528"/>
                  </a:lnTo>
                  <a:lnTo>
                    <a:pt x="412450" y="84335"/>
                  </a:lnTo>
                  <a:lnTo>
                    <a:pt x="447668" y="64720"/>
                  </a:lnTo>
                  <a:lnTo>
                    <a:pt x="471413" y="35627"/>
                  </a:lnTo>
                  <a:lnTo>
                    <a:pt x="480119" y="0"/>
                  </a:lnTo>
                  <a:lnTo>
                    <a:pt x="517052" y="0"/>
                  </a:lnTo>
                  <a:lnTo>
                    <a:pt x="738645" y="91528"/>
                  </a:lnTo>
                  <a:close/>
                </a:path>
                <a:path w="739139" h="610235">
                  <a:moveTo>
                    <a:pt x="590916" y="610186"/>
                  </a:moveTo>
                  <a:lnTo>
                    <a:pt x="147729" y="610186"/>
                  </a:lnTo>
                  <a:lnTo>
                    <a:pt x="147729" y="244074"/>
                  </a:lnTo>
                  <a:lnTo>
                    <a:pt x="590916" y="244074"/>
                  </a:lnTo>
                  <a:lnTo>
                    <a:pt x="590916" y="610186"/>
                  </a:lnTo>
                  <a:close/>
                </a:path>
                <a:path w="739139" h="610235">
                  <a:moveTo>
                    <a:pt x="738645" y="274583"/>
                  </a:moveTo>
                  <a:lnTo>
                    <a:pt x="590916" y="244074"/>
                  </a:lnTo>
                  <a:lnTo>
                    <a:pt x="738645" y="244074"/>
                  </a:lnTo>
                  <a:lnTo>
                    <a:pt x="738645" y="274583"/>
                  </a:lnTo>
                  <a:close/>
                </a:path>
              </a:pathLst>
            </a:custGeom>
            <a:solidFill>
              <a:srgbClr val="FFFFFF"/>
            </a:solidFill>
          </p:spPr>
          <p:txBody>
            <a:bodyPr wrap="square" lIns="0" tIns="0" rIns="0" bIns="0" rtlCol="0"/>
            <a:lstStyle/>
            <a:p/>
          </p:txBody>
        </p:sp>
        <p:sp>
          <p:nvSpPr>
            <p:cNvPr id="7" name="object 7"/>
            <p:cNvSpPr/>
            <p:nvPr/>
          </p:nvSpPr>
          <p:spPr>
            <a:xfrm>
              <a:off x="5905902" y="3792071"/>
              <a:ext cx="1520825" cy="1520825"/>
            </a:xfrm>
            <a:custGeom>
              <a:rect l="l" t="t" r="r" b="b"/>
              <a:pathLst>
                <a:path w="1520825" h="1520825">
                  <a:moveTo>
                    <a:pt x="1520741" y="760371"/>
                  </a:moveTo>
                  <a:lnTo>
                    <a:pt x="3" y="760371"/>
                  </a:lnTo>
                  <a:lnTo>
                    <a:pt x="1499" y="712283"/>
                  </a:lnTo>
                  <a:lnTo>
                    <a:pt x="5928" y="664990"/>
                  </a:lnTo>
                  <a:lnTo>
                    <a:pt x="13200" y="618582"/>
                  </a:lnTo>
                  <a:lnTo>
                    <a:pt x="23226" y="573146"/>
                  </a:lnTo>
                  <a:lnTo>
                    <a:pt x="35918" y="528773"/>
                  </a:lnTo>
                  <a:lnTo>
                    <a:pt x="51185" y="485550"/>
                  </a:lnTo>
                  <a:lnTo>
                    <a:pt x="68940" y="443568"/>
                  </a:lnTo>
                  <a:lnTo>
                    <a:pt x="89093" y="402915"/>
                  </a:lnTo>
                  <a:lnTo>
                    <a:pt x="111555" y="363680"/>
                  </a:lnTo>
                  <a:lnTo>
                    <a:pt x="136237" y="325953"/>
                  </a:lnTo>
                  <a:lnTo>
                    <a:pt x="163050" y="289822"/>
                  </a:lnTo>
                  <a:lnTo>
                    <a:pt x="191905" y="255377"/>
                  </a:lnTo>
                  <a:lnTo>
                    <a:pt x="222712" y="222706"/>
                  </a:lnTo>
                  <a:lnTo>
                    <a:pt x="255383" y="191899"/>
                  </a:lnTo>
                  <a:lnTo>
                    <a:pt x="289829" y="163044"/>
                  </a:lnTo>
                  <a:lnTo>
                    <a:pt x="325960" y="136232"/>
                  </a:lnTo>
                  <a:lnTo>
                    <a:pt x="363687" y="111550"/>
                  </a:lnTo>
                  <a:lnTo>
                    <a:pt x="402922" y="89088"/>
                  </a:lnTo>
                  <a:lnTo>
                    <a:pt x="443575" y="68935"/>
                  </a:lnTo>
                  <a:lnTo>
                    <a:pt x="485558" y="51181"/>
                  </a:lnTo>
                  <a:lnTo>
                    <a:pt x="528780" y="35913"/>
                  </a:lnTo>
                  <a:lnTo>
                    <a:pt x="573154" y="23222"/>
                  </a:lnTo>
                  <a:lnTo>
                    <a:pt x="618591" y="13195"/>
                  </a:lnTo>
                  <a:lnTo>
                    <a:pt x="665001" y="5924"/>
                  </a:lnTo>
                  <a:lnTo>
                    <a:pt x="712303" y="1495"/>
                  </a:lnTo>
                  <a:lnTo>
                    <a:pt x="760373" y="0"/>
                  </a:lnTo>
                  <a:lnTo>
                    <a:pt x="808463" y="1496"/>
                  </a:lnTo>
                  <a:lnTo>
                    <a:pt x="855754" y="5924"/>
                  </a:lnTo>
                  <a:lnTo>
                    <a:pt x="902162" y="13196"/>
                  </a:lnTo>
                  <a:lnTo>
                    <a:pt x="947597" y="23222"/>
                  </a:lnTo>
                  <a:lnTo>
                    <a:pt x="991970" y="35914"/>
                  </a:lnTo>
                  <a:lnTo>
                    <a:pt x="1035192" y="51182"/>
                  </a:lnTo>
                  <a:lnTo>
                    <a:pt x="1077174" y="68937"/>
                  </a:lnTo>
                  <a:lnTo>
                    <a:pt x="1117827" y="89090"/>
                  </a:lnTo>
                  <a:lnTo>
                    <a:pt x="1157062" y="111551"/>
                  </a:lnTo>
                  <a:lnTo>
                    <a:pt x="1194789" y="136233"/>
                  </a:lnTo>
                  <a:lnTo>
                    <a:pt x="1230920" y="163046"/>
                  </a:lnTo>
                  <a:lnTo>
                    <a:pt x="1265365" y="191900"/>
                  </a:lnTo>
                  <a:lnTo>
                    <a:pt x="1298036" y="222708"/>
                  </a:lnTo>
                  <a:lnTo>
                    <a:pt x="1328843" y="255379"/>
                  </a:lnTo>
                  <a:lnTo>
                    <a:pt x="1357697" y="289824"/>
                  </a:lnTo>
                  <a:lnTo>
                    <a:pt x="1384510" y="325955"/>
                  </a:lnTo>
                  <a:lnTo>
                    <a:pt x="1409192" y="363682"/>
                  </a:lnTo>
                  <a:lnTo>
                    <a:pt x="1431653" y="402917"/>
                  </a:lnTo>
                  <a:lnTo>
                    <a:pt x="1451806" y="443570"/>
                  </a:lnTo>
                  <a:lnTo>
                    <a:pt x="1469561" y="485552"/>
                  </a:lnTo>
                  <a:lnTo>
                    <a:pt x="1484829" y="528774"/>
                  </a:lnTo>
                  <a:lnTo>
                    <a:pt x="1497520" y="573148"/>
                  </a:lnTo>
                  <a:lnTo>
                    <a:pt x="1507546" y="618583"/>
                  </a:lnTo>
                  <a:lnTo>
                    <a:pt x="1514818" y="664992"/>
                  </a:lnTo>
                  <a:lnTo>
                    <a:pt x="1519246" y="712284"/>
                  </a:lnTo>
                  <a:lnTo>
                    <a:pt x="1520741" y="760371"/>
                  </a:lnTo>
                  <a:close/>
                </a:path>
                <a:path w="1520825" h="1520825">
                  <a:moveTo>
                    <a:pt x="760370" y="1520739"/>
                  </a:moveTo>
                  <a:lnTo>
                    <a:pt x="712283" y="1519243"/>
                  </a:lnTo>
                  <a:lnTo>
                    <a:pt x="664991" y="1514815"/>
                  </a:lnTo>
                  <a:lnTo>
                    <a:pt x="618583" y="1507543"/>
                  </a:lnTo>
                  <a:lnTo>
                    <a:pt x="573147" y="1497517"/>
                  </a:lnTo>
                  <a:lnTo>
                    <a:pt x="528774" y="1484825"/>
                  </a:lnTo>
                  <a:lnTo>
                    <a:pt x="485551" y="1469558"/>
                  </a:lnTo>
                  <a:lnTo>
                    <a:pt x="443569" y="1451803"/>
                  </a:lnTo>
                  <a:lnTo>
                    <a:pt x="402916" y="1431650"/>
                  </a:lnTo>
                  <a:lnTo>
                    <a:pt x="363682" y="1409188"/>
                  </a:lnTo>
                  <a:lnTo>
                    <a:pt x="325954" y="1384506"/>
                  </a:lnTo>
                  <a:lnTo>
                    <a:pt x="289823" y="1357694"/>
                  </a:lnTo>
                  <a:lnTo>
                    <a:pt x="255378" y="1328839"/>
                  </a:lnTo>
                  <a:lnTo>
                    <a:pt x="222707" y="1298032"/>
                  </a:lnTo>
                  <a:lnTo>
                    <a:pt x="191900" y="1265361"/>
                  </a:lnTo>
                  <a:lnTo>
                    <a:pt x="163046" y="1230916"/>
                  </a:lnTo>
                  <a:lnTo>
                    <a:pt x="136233" y="1194785"/>
                  </a:lnTo>
                  <a:lnTo>
                    <a:pt x="111551" y="1157058"/>
                  </a:lnTo>
                  <a:lnTo>
                    <a:pt x="89089" y="1117823"/>
                  </a:lnTo>
                  <a:lnTo>
                    <a:pt x="68936" y="1077170"/>
                  </a:lnTo>
                  <a:lnTo>
                    <a:pt x="51181" y="1035188"/>
                  </a:lnTo>
                  <a:lnTo>
                    <a:pt x="35914" y="991966"/>
                  </a:lnTo>
                  <a:lnTo>
                    <a:pt x="23222" y="947592"/>
                  </a:lnTo>
                  <a:lnTo>
                    <a:pt x="13196" y="902157"/>
                  </a:lnTo>
                  <a:lnTo>
                    <a:pt x="5924" y="855749"/>
                  </a:lnTo>
                  <a:lnTo>
                    <a:pt x="1495" y="808456"/>
                  </a:lnTo>
                  <a:lnTo>
                    <a:pt x="0" y="760369"/>
                  </a:lnTo>
                  <a:lnTo>
                    <a:pt x="1520741" y="760371"/>
                  </a:lnTo>
                  <a:lnTo>
                    <a:pt x="1519245" y="808456"/>
                  </a:lnTo>
                  <a:lnTo>
                    <a:pt x="1514816" y="855749"/>
                  </a:lnTo>
                  <a:lnTo>
                    <a:pt x="1507545" y="902157"/>
                  </a:lnTo>
                  <a:lnTo>
                    <a:pt x="1497518" y="947592"/>
                  </a:lnTo>
                  <a:lnTo>
                    <a:pt x="1484827" y="991966"/>
                  </a:lnTo>
                  <a:lnTo>
                    <a:pt x="1469559" y="1035188"/>
                  </a:lnTo>
                  <a:lnTo>
                    <a:pt x="1451804" y="1077170"/>
                  </a:lnTo>
                  <a:lnTo>
                    <a:pt x="1431651" y="1117823"/>
                  </a:lnTo>
                  <a:lnTo>
                    <a:pt x="1409190" y="1157058"/>
                  </a:lnTo>
                  <a:lnTo>
                    <a:pt x="1384508" y="1194785"/>
                  </a:lnTo>
                  <a:lnTo>
                    <a:pt x="1357695" y="1230916"/>
                  </a:lnTo>
                  <a:lnTo>
                    <a:pt x="1328841" y="1265362"/>
                  </a:lnTo>
                  <a:lnTo>
                    <a:pt x="1298033" y="1298033"/>
                  </a:lnTo>
                  <a:lnTo>
                    <a:pt x="1265363" y="1328840"/>
                  </a:lnTo>
                  <a:lnTo>
                    <a:pt x="1230917" y="1357694"/>
                  </a:lnTo>
                  <a:lnTo>
                    <a:pt x="1194786" y="1384507"/>
                  </a:lnTo>
                  <a:lnTo>
                    <a:pt x="1157059" y="1409189"/>
                  </a:lnTo>
                  <a:lnTo>
                    <a:pt x="1117824" y="1431651"/>
                  </a:lnTo>
                  <a:lnTo>
                    <a:pt x="1077171" y="1451804"/>
                  </a:lnTo>
                  <a:lnTo>
                    <a:pt x="1035189" y="1469558"/>
                  </a:lnTo>
                  <a:lnTo>
                    <a:pt x="991967" y="1484826"/>
                  </a:lnTo>
                  <a:lnTo>
                    <a:pt x="947594" y="1497518"/>
                  </a:lnTo>
                  <a:lnTo>
                    <a:pt x="902158" y="1507544"/>
                  </a:lnTo>
                  <a:lnTo>
                    <a:pt x="855750" y="1514816"/>
                  </a:lnTo>
                  <a:lnTo>
                    <a:pt x="808458" y="1519244"/>
                  </a:lnTo>
                  <a:lnTo>
                    <a:pt x="760370" y="1520739"/>
                  </a:lnTo>
                  <a:close/>
                </a:path>
              </a:pathLst>
            </a:custGeom>
            <a:solidFill>
              <a:srgbClr val="9A6930"/>
            </a:solidFill>
          </p:spPr>
          <p:txBody>
            <a:bodyPr wrap="square" lIns="0" tIns="0" rIns="0" bIns="0" rtlCol="0"/>
            <a:lstStyle/>
            <a:p/>
          </p:txBody>
        </p:sp>
        <p:sp>
          <p:nvSpPr>
            <p:cNvPr id="8" name="object 8"/>
            <p:cNvSpPr/>
            <p:nvPr/>
          </p:nvSpPr>
          <p:spPr>
            <a:xfrm>
              <a:off x="6348248" y="4295207"/>
              <a:ext cx="636270" cy="514984"/>
            </a:xfrm>
            <a:custGeom>
              <a:rect l="l" t="t" r="r" b="b"/>
              <a:pathLst>
                <a:path w="636270" h="514984">
                  <a:moveTo>
                    <a:pt x="318987" y="514448"/>
                  </a:moveTo>
                  <a:lnTo>
                    <a:pt x="269145" y="483167"/>
                  </a:lnTo>
                  <a:lnTo>
                    <a:pt x="159493" y="403150"/>
                  </a:lnTo>
                  <a:lnTo>
                    <a:pt x="49841" y="295138"/>
                  </a:lnTo>
                  <a:lnTo>
                    <a:pt x="0" y="179870"/>
                  </a:lnTo>
                  <a:lnTo>
                    <a:pt x="4878" y="135323"/>
                  </a:lnTo>
                  <a:lnTo>
                    <a:pt x="19407" y="93270"/>
                  </a:lnTo>
                  <a:lnTo>
                    <a:pt x="43430" y="56213"/>
                  </a:lnTo>
                  <a:lnTo>
                    <a:pt x="76789" y="26649"/>
                  </a:lnTo>
                  <a:lnTo>
                    <a:pt x="119327" y="7078"/>
                  </a:lnTo>
                  <a:lnTo>
                    <a:pt x="170886" y="0"/>
                  </a:lnTo>
                  <a:lnTo>
                    <a:pt x="237282" y="14374"/>
                  </a:lnTo>
                  <a:lnTo>
                    <a:pt x="283385" y="45998"/>
                  </a:lnTo>
                  <a:lnTo>
                    <a:pt x="310264" y="77622"/>
                  </a:lnTo>
                  <a:lnTo>
                    <a:pt x="318987" y="91996"/>
                  </a:lnTo>
                  <a:lnTo>
                    <a:pt x="615996" y="91996"/>
                  </a:lnTo>
                  <a:lnTo>
                    <a:pt x="616302" y="92465"/>
                  </a:lnTo>
                  <a:lnTo>
                    <a:pt x="631059" y="134693"/>
                  </a:lnTo>
                  <a:lnTo>
                    <a:pt x="636060" y="179870"/>
                  </a:lnTo>
                  <a:lnTo>
                    <a:pt x="586517" y="295893"/>
                  </a:lnTo>
                  <a:lnTo>
                    <a:pt x="477523" y="403822"/>
                  </a:lnTo>
                  <a:lnTo>
                    <a:pt x="368529" y="483419"/>
                  </a:lnTo>
                  <a:lnTo>
                    <a:pt x="318987" y="514448"/>
                  </a:lnTo>
                  <a:close/>
                </a:path>
                <a:path w="636270" h="514984">
                  <a:moveTo>
                    <a:pt x="615996" y="91996"/>
                  </a:moveTo>
                  <a:lnTo>
                    <a:pt x="318987" y="91996"/>
                  </a:lnTo>
                  <a:lnTo>
                    <a:pt x="326908" y="77622"/>
                  </a:lnTo>
                  <a:lnTo>
                    <a:pt x="352452" y="45998"/>
                  </a:lnTo>
                  <a:lnTo>
                    <a:pt x="398289" y="14374"/>
                  </a:lnTo>
                  <a:lnTo>
                    <a:pt x="467088" y="0"/>
                  </a:lnTo>
                  <a:lnTo>
                    <a:pt x="517183" y="6953"/>
                  </a:lnTo>
                  <a:lnTo>
                    <a:pt x="558996" y="26246"/>
                  </a:lnTo>
                  <a:lnTo>
                    <a:pt x="592159" y="55533"/>
                  </a:lnTo>
                  <a:lnTo>
                    <a:pt x="615996" y="91996"/>
                  </a:lnTo>
                  <a:close/>
                </a:path>
              </a:pathLst>
            </a:custGeom>
            <a:solidFill>
              <a:srgbClr val="FFFFFF"/>
            </a:solidFill>
          </p:spPr>
          <p:txBody>
            <a:bodyPr wrap="square" lIns="0" tIns="0" rIns="0" bIns="0" rtlCol="0"/>
            <a:lstStyle/>
            <a:p/>
          </p:txBody>
        </p:sp>
        <p:sp>
          <p:nvSpPr>
            <p:cNvPr id="9" name="object 9"/>
            <p:cNvSpPr/>
            <p:nvPr/>
          </p:nvSpPr>
          <p:spPr>
            <a:xfrm>
              <a:off x="5227003" y="4767461"/>
              <a:ext cx="1336675" cy="1336675"/>
            </a:xfrm>
            <a:custGeom>
              <a:rect l="l" t="t" r="r" b="b"/>
              <a:pathLst>
                <a:path w="1336675" h="1336675">
                  <a:moveTo>
                    <a:pt x="1336080" y="668041"/>
                  </a:moveTo>
                  <a:lnTo>
                    <a:pt x="0" y="668041"/>
                  </a:lnTo>
                  <a:lnTo>
                    <a:pt x="1678" y="620331"/>
                  </a:lnTo>
                  <a:lnTo>
                    <a:pt x="6634" y="573527"/>
                  </a:lnTo>
                  <a:lnTo>
                    <a:pt x="14757" y="527742"/>
                  </a:lnTo>
                  <a:lnTo>
                    <a:pt x="25934" y="483089"/>
                  </a:lnTo>
                  <a:lnTo>
                    <a:pt x="40050" y="439680"/>
                  </a:lnTo>
                  <a:lnTo>
                    <a:pt x="56993" y="397628"/>
                  </a:lnTo>
                  <a:lnTo>
                    <a:pt x="76651" y="357047"/>
                  </a:lnTo>
                  <a:lnTo>
                    <a:pt x="98909" y="318050"/>
                  </a:lnTo>
                  <a:lnTo>
                    <a:pt x="123656" y="280750"/>
                  </a:lnTo>
                  <a:lnTo>
                    <a:pt x="150778" y="245259"/>
                  </a:lnTo>
                  <a:lnTo>
                    <a:pt x="180161" y="211691"/>
                  </a:lnTo>
                  <a:lnTo>
                    <a:pt x="211693" y="180159"/>
                  </a:lnTo>
                  <a:lnTo>
                    <a:pt x="245261" y="150775"/>
                  </a:lnTo>
                  <a:lnTo>
                    <a:pt x="280752" y="123654"/>
                  </a:lnTo>
                  <a:lnTo>
                    <a:pt x="318053" y="98908"/>
                  </a:lnTo>
                  <a:lnTo>
                    <a:pt x="357050" y="76649"/>
                  </a:lnTo>
                  <a:lnTo>
                    <a:pt x="397631" y="56992"/>
                  </a:lnTo>
                  <a:lnTo>
                    <a:pt x="439683" y="40048"/>
                  </a:lnTo>
                  <a:lnTo>
                    <a:pt x="483092" y="25932"/>
                  </a:lnTo>
                  <a:lnTo>
                    <a:pt x="527747" y="14756"/>
                  </a:lnTo>
                  <a:lnTo>
                    <a:pt x="573533" y="6633"/>
                  </a:lnTo>
                  <a:lnTo>
                    <a:pt x="620345" y="1677"/>
                  </a:lnTo>
                  <a:lnTo>
                    <a:pt x="668040" y="0"/>
                  </a:lnTo>
                  <a:lnTo>
                    <a:pt x="715752" y="1677"/>
                  </a:lnTo>
                  <a:lnTo>
                    <a:pt x="762554" y="6634"/>
                  </a:lnTo>
                  <a:lnTo>
                    <a:pt x="808338" y="14757"/>
                  </a:lnTo>
                  <a:lnTo>
                    <a:pt x="852991" y="25933"/>
                  </a:lnTo>
                  <a:lnTo>
                    <a:pt x="896400" y="40049"/>
                  </a:lnTo>
                  <a:lnTo>
                    <a:pt x="938451" y="56993"/>
                  </a:lnTo>
                  <a:lnTo>
                    <a:pt x="979032" y="76650"/>
                  </a:lnTo>
                  <a:lnTo>
                    <a:pt x="1018029" y="98909"/>
                  </a:lnTo>
                  <a:lnTo>
                    <a:pt x="1055329" y="123655"/>
                  </a:lnTo>
                  <a:lnTo>
                    <a:pt x="1090820" y="150777"/>
                  </a:lnTo>
                  <a:lnTo>
                    <a:pt x="1124388" y="180160"/>
                  </a:lnTo>
                  <a:lnTo>
                    <a:pt x="1155920" y="211692"/>
                  </a:lnTo>
                  <a:lnTo>
                    <a:pt x="1185303" y="245260"/>
                  </a:lnTo>
                  <a:lnTo>
                    <a:pt x="1212425" y="280751"/>
                  </a:lnTo>
                  <a:lnTo>
                    <a:pt x="1237171" y="318052"/>
                  </a:lnTo>
                  <a:lnTo>
                    <a:pt x="1259430" y="357049"/>
                  </a:lnTo>
                  <a:lnTo>
                    <a:pt x="1279087" y="397630"/>
                  </a:lnTo>
                  <a:lnTo>
                    <a:pt x="1296030" y="439681"/>
                  </a:lnTo>
                  <a:lnTo>
                    <a:pt x="1310147" y="483090"/>
                  </a:lnTo>
                  <a:lnTo>
                    <a:pt x="1321323" y="527744"/>
                  </a:lnTo>
                  <a:lnTo>
                    <a:pt x="1329446" y="573528"/>
                  </a:lnTo>
                  <a:lnTo>
                    <a:pt x="1334402" y="620332"/>
                  </a:lnTo>
                  <a:lnTo>
                    <a:pt x="1336080" y="668041"/>
                  </a:lnTo>
                  <a:close/>
                </a:path>
                <a:path w="1336675" h="1336675">
                  <a:moveTo>
                    <a:pt x="668040" y="1336080"/>
                  </a:moveTo>
                  <a:lnTo>
                    <a:pt x="620331" y="1334402"/>
                  </a:lnTo>
                  <a:lnTo>
                    <a:pt x="573528" y="1329446"/>
                  </a:lnTo>
                  <a:lnTo>
                    <a:pt x="527743" y="1321323"/>
                  </a:lnTo>
                  <a:lnTo>
                    <a:pt x="483089" y="1310146"/>
                  </a:lnTo>
                  <a:lnTo>
                    <a:pt x="439680" y="1296030"/>
                  </a:lnTo>
                  <a:lnTo>
                    <a:pt x="397629" y="1279087"/>
                  </a:lnTo>
                  <a:lnTo>
                    <a:pt x="357048" y="1259429"/>
                  </a:lnTo>
                  <a:lnTo>
                    <a:pt x="318051" y="1237171"/>
                  </a:lnTo>
                  <a:lnTo>
                    <a:pt x="280750" y="1212424"/>
                  </a:lnTo>
                  <a:lnTo>
                    <a:pt x="245260" y="1185303"/>
                  </a:lnTo>
                  <a:lnTo>
                    <a:pt x="211692" y="1155920"/>
                  </a:lnTo>
                  <a:lnTo>
                    <a:pt x="180159" y="1124387"/>
                  </a:lnTo>
                  <a:lnTo>
                    <a:pt x="150776" y="1090819"/>
                  </a:lnTo>
                  <a:lnTo>
                    <a:pt x="123655" y="1055329"/>
                  </a:lnTo>
                  <a:lnTo>
                    <a:pt x="98908" y="1018028"/>
                  </a:lnTo>
                  <a:lnTo>
                    <a:pt x="76650" y="979031"/>
                  </a:lnTo>
                  <a:lnTo>
                    <a:pt x="56992" y="938450"/>
                  </a:lnTo>
                  <a:lnTo>
                    <a:pt x="40049" y="896399"/>
                  </a:lnTo>
                  <a:lnTo>
                    <a:pt x="25932" y="852990"/>
                  </a:lnTo>
                  <a:lnTo>
                    <a:pt x="14756" y="808336"/>
                  </a:lnTo>
                  <a:lnTo>
                    <a:pt x="6633" y="762551"/>
                  </a:lnTo>
                  <a:lnTo>
                    <a:pt x="1677" y="715748"/>
                  </a:lnTo>
                  <a:lnTo>
                    <a:pt x="0" y="668040"/>
                  </a:lnTo>
                  <a:lnTo>
                    <a:pt x="1336080" y="668041"/>
                  </a:lnTo>
                  <a:lnTo>
                    <a:pt x="1334402" y="715749"/>
                  </a:lnTo>
                  <a:lnTo>
                    <a:pt x="1329445" y="762552"/>
                  </a:lnTo>
                  <a:lnTo>
                    <a:pt x="1321323" y="808337"/>
                  </a:lnTo>
                  <a:lnTo>
                    <a:pt x="1310146" y="852990"/>
                  </a:lnTo>
                  <a:lnTo>
                    <a:pt x="1296030" y="896399"/>
                  </a:lnTo>
                  <a:lnTo>
                    <a:pt x="1279087" y="938451"/>
                  </a:lnTo>
                  <a:lnTo>
                    <a:pt x="1259429" y="979031"/>
                  </a:lnTo>
                  <a:lnTo>
                    <a:pt x="1237171" y="1018029"/>
                  </a:lnTo>
                  <a:lnTo>
                    <a:pt x="1212424" y="1055329"/>
                  </a:lnTo>
                  <a:lnTo>
                    <a:pt x="1185303" y="1090820"/>
                  </a:lnTo>
                  <a:lnTo>
                    <a:pt x="1155919" y="1124388"/>
                  </a:lnTo>
                  <a:lnTo>
                    <a:pt x="1124387" y="1155920"/>
                  </a:lnTo>
                  <a:lnTo>
                    <a:pt x="1090819" y="1185303"/>
                  </a:lnTo>
                  <a:lnTo>
                    <a:pt x="1055328" y="1212425"/>
                  </a:lnTo>
                  <a:lnTo>
                    <a:pt x="1018028" y="1237171"/>
                  </a:lnTo>
                  <a:lnTo>
                    <a:pt x="979031" y="1259430"/>
                  </a:lnTo>
                  <a:lnTo>
                    <a:pt x="938450" y="1279087"/>
                  </a:lnTo>
                  <a:lnTo>
                    <a:pt x="896398" y="1296030"/>
                  </a:lnTo>
                  <a:lnTo>
                    <a:pt x="852989" y="1310147"/>
                  </a:lnTo>
                  <a:lnTo>
                    <a:pt x="808336" y="1321323"/>
                  </a:lnTo>
                  <a:lnTo>
                    <a:pt x="762551" y="1329446"/>
                  </a:lnTo>
                  <a:lnTo>
                    <a:pt x="715747" y="1334402"/>
                  </a:lnTo>
                  <a:lnTo>
                    <a:pt x="668040" y="1336080"/>
                  </a:lnTo>
                  <a:close/>
                </a:path>
              </a:pathLst>
            </a:custGeom>
            <a:solidFill>
              <a:srgbClr val="E5CAB0"/>
            </a:solidFill>
          </p:spPr>
          <p:txBody>
            <a:bodyPr wrap="square" lIns="0" tIns="0" rIns="0" bIns="0" rtlCol="0"/>
            <a:lstStyle/>
            <a:p/>
          </p:txBody>
        </p:sp>
        <p:sp>
          <p:nvSpPr>
            <p:cNvPr id="10" name="object 10"/>
            <p:cNvSpPr/>
            <p:nvPr/>
          </p:nvSpPr>
          <p:spPr>
            <a:xfrm>
              <a:off x="5633396" y="5226379"/>
              <a:ext cx="523875" cy="418465"/>
            </a:xfrm>
            <a:custGeom>
              <a:rect l="l" t="t" r="r" b="b"/>
              <a:pathLst>
                <a:path w="523875" h="418464">
                  <a:moveTo>
                    <a:pt x="130823" y="418246"/>
                  </a:moveTo>
                  <a:lnTo>
                    <a:pt x="32706" y="418246"/>
                  </a:lnTo>
                  <a:lnTo>
                    <a:pt x="19972" y="415899"/>
                  </a:lnTo>
                  <a:lnTo>
                    <a:pt x="9576" y="409498"/>
                  </a:lnTo>
                  <a:lnTo>
                    <a:pt x="2569" y="400002"/>
                  </a:lnTo>
                  <a:lnTo>
                    <a:pt x="0" y="388371"/>
                  </a:lnTo>
                  <a:lnTo>
                    <a:pt x="0" y="268872"/>
                  </a:lnTo>
                  <a:lnTo>
                    <a:pt x="2569" y="257241"/>
                  </a:lnTo>
                  <a:lnTo>
                    <a:pt x="9576" y="247745"/>
                  </a:lnTo>
                  <a:lnTo>
                    <a:pt x="19972" y="241344"/>
                  </a:lnTo>
                  <a:lnTo>
                    <a:pt x="32706" y="238997"/>
                  </a:lnTo>
                  <a:lnTo>
                    <a:pt x="65411" y="238997"/>
                  </a:lnTo>
                  <a:lnTo>
                    <a:pt x="65411" y="179248"/>
                  </a:lnTo>
                  <a:lnTo>
                    <a:pt x="72424" y="131609"/>
                  </a:lnTo>
                  <a:lnTo>
                    <a:pt x="92212" y="88794"/>
                  </a:lnTo>
                  <a:lnTo>
                    <a:pt x="122903" y="52514"/>
                  </a:lnTo>
                  <a:lnTo>
                    <a:pt x="162621" y="24480"/>
                  </a:lnTo>
                  <a:lnTo>
                    <a:pt x="209494" y="6405"/>
                  </a:lnTo>
                  <a:lnTo>
                    <a:pt x="261647" y="0"/>
                  </a:lnTo>
                  <a:lnTo>
                    <a:pt x="313801" y="6405"/>
                  </a:lnTo>
                  <a:lnTo>
                    <a:pt x="360673" y="24480"/>
                  </a:lnTo>
                  <a:lnTo>
                    <a:pt x="400392" y="52514"/>
                  </a:lnTo>
                  <a:lnTo>
                    <a:pt x="406512" y="59749"/>
                  </a:lnTo>
                  <a:lnTo>
                    <a:pt x="261647" y="59749"/>
                  </a:lnTo>
                  <a:lnTo>
                    <a:pt x="210754" y="69149"/>
                  </a:lnTo>
                  <a:lnTo>
                    <a:pt x="169167" y="94773"/>
                  </a:lnTo>
                  <a:lnTo>
                    <a:pt x="141114" y="132761"/>
                  </a:lnTo>
                  <a:lnTo>
                    <a:pt x="130823" y="179248"/>
                  </a:lnTo>
                  <a:lnTo>
                    <a:pt x="130823" y="418246"/>
                  </a:lnTo>
                  <a:close/>
                </a:path>
                <a:path w="523875" h="418464">
                  <a:moveTo>
                    <a:pt x="490589" y="418246"/>
                  </a:moveTo>
                  <a:lnTo>
                    <a:pt x="392471" y="418246"/>
                  </a:lnTo>
                  <a:lnTo>
                    <a:pt x="392471" y="179248"/>
                  </a:lnTo>
                  <a:lnTo>
                    <a:pt x="382180" y="132761"/>
                  </a:lnTo>
                  <a:lnTo>
                    <a:pt x="354127" y="94773"/>
                  </a:lnTo>
                  <a:lnTo>
                    <a:pt x="312540" y="69149"/>
                  </a:lnTo>
                  <a:lnTo>
                    <a:pt x="261647" y="59749"/>
                  </a:lnTo>
                  <a:lnTo>
                    <a:pt x="406512" y="59749"/>
                  </a:lnTo>
                  <a:lnTo>
                    <a:pt x="431082" y="88794"/>
                  </a:lnTo>
                  <a:lnTo>
                    <a:pt x="450870" y="131609"/>
                  </a:lnTo>
                  <a:lnTo>
                    <a:pt x="457883" y="179248"/>
                  </a:lnTo>
                  <a:lnTo>
                    <a:pt x="457883" y="238997"/>
                  </a:lnTo>
                  <a:lnTo>
                    <a:pt x="490589" y="238997"/>
                  </a:lnTo>
                  <a:lnTo>
                    <a:pt x="503322" y="241344"/>
                  </a:lnTo>
                  <a:lnTo>
                    <a:pt x="513718" y="247745"/>
                  </a:lnTo>
                  <a:lnTo>
                    <a:pt x="520725" y="257241"/>
                  </a:lnTo>
                  <a:lnTo>
                    <a:pt x="523295" y="268872"/>
                  </a:lnTo>
                  <a:lnTo>
                    <a:pt x="523295" y="388371"/>
                  </a:lnTo>
                  <a:lnTo>
                    <a:pt x="520725" y="400002"/>
                  </a:lnTo>
                  <a:lnTo>
                    <a:pt x="513718" y="409498"/>
                  </a:lnTo>
                  <a:lnTo>
                    <a:pt x="503322" y="415899"/>
                  </a:lnTo>
                  <a:lnTo>
                    <a:pt x="490589" y="418246"/>
                  </a:lnTo>
                  <a:close/>
                </a:path>
              </a:pathLst>
            </a:custGeom>
            <a:solidFill>
              <a:srgbClr val="FFFFFF"/>
            </a:solidFill>
          </p:spPr>
          <p:txBody>
            <a:bodyPr wrap="square" lIns="0" tIns="0" rIns="0" bIns="0" rtlCol="0"/>
            <a:lstStyle/>
            <a:p/>
          </p:txBody>
        </p:sp>
      </p:grpSp>
      <p:sp>
        <p:nvSpPr>
          <p:cNvPr id="11" name="object 11"/>
          <p:cNvSpPr txBox="1"/>
          <p:nvPr/>
        </p:nvSpPr>
        <p:spPr>
          <a:xfrm>
            <a:off x="8146873" y="1497058"/>
            <a:ext cx="3085465" cy="1209675"/>
          </a:xfrm>
          <a:prstGeom prst="rect">
            <a:avLst/>
          </a:prstGeom>
        </p:spPr>
        <p:txBody>
          <a:bodyPr vert="horz" wrap="square" lIns="0" tIns="13335" rIns="0" bIns="0" rtlCol="0">
            <a:spAutoFit/>
          </a:bodyPr>
          <a:lstStyle/>
          <a:p>
            <a:pPr marL="12700">
              <a:lnSpc>
                <a:spcPct val="100000"/>
              </a:lnSpc>
              <a:spcBef>
                <a:spcPts val="105"/>
              </a:spcBef>
            </a:pPr>
            <a:r>
              <a:rPr sz="1600" b="1" spc="-20">
                <a:solidFill>
                  <a:srgbClr val="9A6930"/>
                </a:solidFill>
                <a:latin typeface="微软雅黑"/>
                <a:cs typeface="微软雅黑"/>
              </a:rPr>
              <a:t>高效能</a:t>
            </a:r>
            <a:endParaRPr sz="1600">
              <a:latin typeface="微软雅黑"/>
              <a:cs typeface="微软雅黑"/>
            </a:endParaRPr>
          </a:p>
          <a:p>
            <a:pPr>
              <a:lnSpc>
                <a:spcPct val="100000"/>
              </a:lnSpc>
              <a:spcBef>
                <a:spcPts val="60"/>
              </a:spcBef>
            </a:pPr>
            <a:endParaRPr sz="1050">
              <a:latin typeface="微软雅黑"/>
              <a:cs typeface="微软雅黑"/>
            </a:endParaRPr>
          </a:p>
          <a:p>
            <a:pPr marL="12700" marR="5080">
              <a:lnSpc>
                <a:spcPct val="150000"/>
              </a:lnSpc>
              <a:spcBef>
                <a:spcPts val="5"/>
              </a:spcBef>
            </a:pPr>
            <a:r>
              <a:rPr sz="1500">
                <a:solidFill>
                  <a:srgbClr val="633301"/>
                </a:solidFill>
                <a:latin typeface="微软雅黑"/>
                <a:cs typeface="微软雅黑"/>
              </a:rPr>
              <a:t>燃料电池的能量转换效率高达</a:t>
            </a:r>
            <a:r>
              <a:rPr sz="1500" spc="-10">
                <a:solidFill>
                  <a:srgbClr val="633301"/>
                </a:solidFill>
                <a:latin typeface="微软雅黑"/>
                <a:cs typeface="微软雅黑"/>
              </a:rPr>
              <a:t>60</a:t>
            </a:r>
            <a:r>
              <a:rPr sz="1500" spc="-30">
                <a:solidFill>
                  <a:srgbClr val="633301"/>
                </a:solidFill>
                <a:latin typeface="微软雅黑"/>
                <a:cs typeface="微软雅黑"/>
              </a:rPr>
              <a:t>%以</a:t>
            </a:r>
            <a:r>
              <a:rPr sz="1500" spc="-5">
                <a:solidFill>
                  <a:srgbClr val="633301"/>
                </a:solidFill>
                <a:latin typeface="微软雅黑"/>
                <a:cs typeface="微软雅黑"/>
              </a:rPr>
              <a:t>上，远高于传统内燃机的热效率。</a:t>
            </a:r>
            <a:endParaRPr sz="1500">
              <a:latin typeface="微软雅黑"/>
              <a:cs typeface="微软雅黑"/>
            </a:endParaRPr>
          </a:p>
        </p:txBody>
      </p:sp>
      <p:sp>
        <p:nvSpPr>
          <p:cNvPr id="12" name="object 12"/>
          <p:cNvSpPr txBox="1"/>
          <p:nvPr/>
        </p:nvSpPr>
        <p:spPr>
          <a:xfrm>
            <a:off x="8146873" y="3712995"/>
            <a:ext cx="3073400" cy="1552575"/>
          </a:xfrm>
          <a:prstGeom prst="rect">
            <a:avLst/>
          </a:prstGeom>
        </p:spPr>
        <p:txBody>
          <a:bodyPr vert="horz" wrap="square" lIns="0" tIns="13335" rIns="0" bIns="0" rtlCol="0">
            <a:spAutoFit/>
          </a:bodyPr>
          <a:lstStyle/>
          <a:p>
            <a:pPr marL="12700">
              <a:lnSpc>
                <a:spcPct val="100000"/>
              </a:lnSpc>
              <a:spcBef>
                <a:spcPts val="105"/>
              </a:spcBef>
            </a:pPr>
            <a:r>
              <a:rPr sz="1600" b="1" spc="-10">
                <a:solidFill>
                  <a:srgbClr val="9A6930"/>
                </a:solidFill>
                <a:latin typeface="微软雅黑"/>
                <a:cs typeface="微软雅黑"/>
              </a:rPr>
              <a:t>适用于多种车型</a:t>
            </a:r>
            <a:endParaRPr sz="1600">
              <a:latin typeface="微软雅黑"/>
              <a:cs typeface="微软雅黑"/>
            </a:endParaRPr>
          </a:p>
          <a:p>
            <a:pPr>
              <a:lnSpc>
                <a:spcPct val="100000"/>
              </a:lnSpc>
              <a:spcBef>
                <a:spcPts val="60"/>
              </a:spcBef>
            </a:pPr>
            <a:endParaRPr sz="1050">
              <a:latin typeface="微软雅黑"/>
              <a:cs typeface="微软雅黑"/>
            </a:endParaRPr>
          </a:p>
          <a:p>
            <a:pPr marL="12700" marR="5080" algn="just">
              <a:lnSpc>
                <a:spcPct val="150000"/>
              </a:lnSpc>
              <a:spcBef>
                <a:spcPts val="5"/>
              </a:spcBef>
            </a:pPr>
            <a:r>
              <a:rPr sz="1500" spc="-5">
                <a:solidFill>
                  <a:srgbClr val="633301"/>
                </a:solidFill>
                <a:latin typeface="微软雅黑"/>
                <a:cs typeface="微软雅黑"/>
              </a:rPr>
              <a:t>燃料电池技术可应用于轿车、客车、货车等多种车型，具有广泛的应用前</a:t>
            </a:r>
            <a:r>
              <a:rPr sz="1500" spc="-25">
                <a:solidFill>
                  <a:srgbClr val="633301"/>
                </a:solidFill>
                <a:latin typeface="微软雅黑"/>
                <a:cs typeface="微软雅黑"/>
              </a:rPr>
              <a:t>景。</a:t>
            </a:r>
            <a:endParaRPr sz="1500">
              <a:latin typeface="微软雅黑"/>
              <a:cs typeface="微软雅黑"/>
            </a:endParaRPr>
          </a:p>
        </p:txBody>
      </p:sp>
      <p:sp>
        <p:nvSpPr>
          <p:cNvPr id="13" name="object 13"/>
          <p:cNvSpPr txBox="1"/>
          <p:nvPr/>
        </p:nvSpPr>
        <p:spPr>
          <a:xfrm>
            <a:off x="1546669" y="4787278"/>
            <a:ext cx="3263900" cy="1552575"/>
          </a:xfrm>
          <a:prstGeom prst="rect">
            <a:avLst/>
          </a:prstGeom>
        </p:spPr>
        <p:txBody>
          <a:bodyPr vert="horz" wrap="square" lIns="0" tIns="13335" rIns="0" bIns="0" rtlCol="0">
            <a:spAutoFit/>
          </a:bodyPr>
          <a:lstStyle/>
          <a:p>
            <a:pPr marL="2040889">
              <a:lnSpc>
                <a:spcPct val="100000"/>
              </a:lnSpc>
              <a:spcBef>
                <a:spcPts val="105"/>
              </a:spcBef>
            </a:pPr>
            <a:r>
              <a:rPr sz="1600" b="1" spc="-10">
                <a:solidFill>
                  <a:srgbClr val="9A6930"/>
                </a:solidFill>
                <a:latin typeface="微软雅黑"/>
                <a:cs typeface="微软雅黑"/>
              </a:rPr>
              <a:t>续航里程长</a:t>
            </a:r>
            <a:endParaRPr sz="1600">
              <a:latin typeface="微软雅黑"/>
              <a:cs typeface="微软雅黑"/>
            </a:endParaRPr>
          </a:p>
          <a:p>
            <a:pPr>
              <a:lnSpc>
                <a:spcPct val="100000"/>
              </a:lnSpc>
              <a:spcBef>
                <a:spcPts val="60"/>
              </a:spcBef>
            </a:pPr>
            <a:endParaRPr sz="1050">
              <a:latin typeface="微软雅黑"/>
              <a:cs typeface="微软雅黑"/>
            </a:endParaRPr>
          </a:p>
          <a:p>
            <a:pPr marL="12700" marR="196215">
              <a:lnSpc>
                <a:spcPct val="150000"/>
              </a:lnSpc>
              <a:spcBef>
                <a:spcPts val="5"/>
              </a:spcBef>
            </a:pPr>
            <a:r>
              <a:rPr sz="1500" spc="-5">
                <a:solidFill>
                  <a:srgbClr val="633301"/>
                </a:solidFill>
                <a:latin typeface="微软雅黑"/>
                <a:cs typeface="微软雅黑"/>
              </a:rPr>
              <a:t>相较于纯电动汽车，燃料电池汽车的续航里程更长，且加氢时间较短，提</a:t>
            </a:r>
            <a:endParaRPr sz="1500">
              <a:latin typeface="微软雅黑"/>
              <a:cs typeface="微软雅黑"/>
            </a:endParaRPr>
          </a:p>
          <a:p>
            <a:pPr marL="1536700">
              <a:lnSpc>
                <a:spcPct val="100000"/>
              </a:lnSpc>
              <a:spcBef>
                <a:spcPts val="900"/>
              </a:spcBef>
            </a:pPr>
            <a:r>
              <a:rPr sz="1500" spc="-10">
                <a:solidFill>
                  <a:srgbClr val="633301"/>
                </a:solidFill>
                <a:latin typeface="微软雅黑"/>
                <a:cs typeface="微软雅黑"/>
              </a:rPr>
              <a:t>高了使用的便利性。</a:t>
            </a:r>
            <a:endParaRPr sz="1500">
              <a:latin typeface="微软雅黑"/>
              <a:cs typeface="微软雅黑"/>
            </a:endParaRPr>
          </a:p>
        </p:txBody>
      </p:sp>
      <p:sp>
        <p:nvSpPr>
          <p:cNvPr id="14" name="object 14"/>
          <p:cNvSpPr txBox="1"/>
          <p:nvPr/>
        </p:nvSpPr>
        <p:spPr>
          <a:xfrm>
            <a:off x="826421" y="2714760"/>
            <a:ext cx="3454400" cy="1209675"/>
          </a:xfrm>
          <a:prstGeom prst="rect">
            <a:avLst/>
          </a:prstGeom>
        </p:spPr>
        <p:txBody>
          <a:bodyPr vert="horz" wrap="square" lIns="0" tIns="13335" rIns="0" bIns="0" rtlCol="0">
            <a:spAutoFit/>
          </a:bodyPr>
          <a:lstStyle/>
          <a:p>
            <a:pPr marR="196215" algn="r">
              <a:lnSpc>
                <a:spcPct val="100000"/>
              </a:lnSpc>
              <a:spcBef>
                <a:spcPts val="105"/>
              </a:spcBef>
            </a:pPr>
            <a:r>
              <a:rPr sz="1600" b="1" spc="-20">
                <a:solidFill>
                  <a:srgbClr val="9A6930"/>
                </a:solidFill>
                <a:latin typeface="微软雅黑"/>
                <a:cs typeface="微软雅黑"/>
              </a:rPr>
              <a:t>环保性</a:t>
            </a:r>
            <a:endParaRPr sz="1600">
              <a:latin typeface="微软雅黑"/>
              <a:cs typeface="微软雅黑"/>
            </a:endParaRPr>
          </a:p>
          <a:p>
            <a:pPr>
              <a:lnSpc>
                <a:spcPct val="100000"/>
              </a:lnSpc>
              <a:spcBef>
                <a:spcPts val="40"/>
              </a:spcBef>
            </a:pPr>
            <a:endParaRPr sz="1550">
              <a:latin typeface="微软雅黑"/>
              <a:cs typeface="微软雅黑"/>
            </a:endParaRPr>
          </a:p>
          <a:p>
            <a:pPr marR="196215" algn="r">
              <a:lnSpc>
                <a:spcPct val="100000"/>
              </a:lnSpc>
            </a:pPr>
            <a:r>
              <a:rPr sz="1500" spc="-5">
                <a:solidFill>
                  <a:srgbClr val="633301"/>
                </a:solidFill>
                <a:latin typeface="微软雅黑"/>
                <a:cs typeface="微软雅黑"/>
              </a:rPr>
              <a:t>燃料电池汽车的尾气排放仅为水蒸气，</a:t>
            </a:r>
            <a:endParaRPr sz="1500">
              <a:latin typeface="微软雅黑"/>
              <a:cs typeface="微软雅黑"/>
            </a:endParaRPr>
          </a:p>
          <a:p>
            <a:pPr marL="1917064">
              <a:lnSpc>
                <a:spcPct val="100000"/>
              </a:lnSpc>
              <a:spcBef>
                <a:spcPts val="900"/>
              </a:spcBef>
            </a:pPr>
            <a:r>
              <a:rPr sz="1500" spc="-10">
                <a:solidFill>
                  <a:srgbClr val="633301"/>
                </a:solidFill>
                <a:latin typeface="微软雅黑"/>
                <a:cs typeface="微软雅黑"/>
              </a:rPr>
              <a:t>对环境没有污染。</a:t>
            </a:r>
            <a:endParaRPr sz="1500">
              <a:latin typeface="微软雅黑"/>
              <a:cs typeface="微软雅黑"/>
            </a:endParaRPr>
          </a:p>
        </p:txBody>
      </p:sp>
      <p:grpSp>
        <p:nvGrpSpPr>
          <p:cNvPr id="15" name="object 15"/>
          <p:cNvGrpSpPr/>
          <p:nvPr/>
        </p:nvGrpSpPr>
        <p:grpSpPr>
          <a:xfrm>
            <a:off x="454963" y="331167"/>
            <a:ext cx="515620" cy="440055"/>
            <a:chOff x="454963" y="331167"/>
            <a:chExt cx="515620" cy="440055"/>
          </a:xfrm>
        </p:grpSpPr>
        <p:pic>
          <p:nvPicPr>
            <p:cNvPr id="16" name="object 16"/>
            <p:cNvPicPr/>
            <p:nvPr/>
          </p:nvPicPr>
          <p:blipFill>
            <a:blip r:embed="rId2"/>
            <a:stretch>
              <a:fillRect/>
            </a:stretch>
          </p:blipFill>
          <p:spPr>
            <a:xfrm>
              <a:off x="454963" y="331167"/>
              <a:ext cx="84147" cy="84146"/>
            </a:xfrm>
            <a:prstGeom prst="rect">
              <a:avLst/>
            </a:prstGeom>
          </p:spPr>
        </p:pic>
        <p:pic>
          <p:nvPicPr>
            <p:cNvPr id="17" name="object 17"/>
            <p:cNvPicPr/>
            <p:nvPr/>
          </p:nvPicPr>
          <p:blipFill>
            <a:blip r:embed="rId3"/>
            <a:stretch>
              <a:fillRect/>
            </a:stretch>
          </p:blipFill>
          <p:spPr>
            <a:xfrm>
              <a:off x="575049" y="337742"/>
              <a:ext cx="78137" cy="78136"/>
            </a:xfrm>
            <a:prstGeom prst="rect">
              <a:avLst/>
            </a:prstGeom>
          </p:spPr>
        </p:pic>
        <p:pic>
          <p:nvPicPr>
            <p:cNvPr id="18" name="object 18"/>
            <p:cNvPicPr/>
            <p:nvPr/>
          </p:nvPicPr>
          <p:blipFill>
            <a:blip r:embed="rId4"/>
            <a:stretch>
              <a:fillRect/>
            </a:stretch>
          </p:blipFill>
          <p:spPr>
            <a:xfrm>
              <a:off x="689124" y="339459"/>
              <a:ext cx="74704" cy="74703"/>
            </a:xfrm>
            <a:prstGeom prst="rect">
              <a:avLst/>
            </a:prstGeom>
          </p:spPr>
        </p:pic>
        <p:pic>
          <p:nvPicPr>
            <p:cNvPr id="19" name="object 19"/>
            <p:cNvPicPr/>
            <p:nvPr/>
          </p:nvPicPr>
          <p:blipFill>
            <a:blip r:embed="rId5"/>
            <a:stretch>
              <a:fillRect/>
            </a:stretch>
          </p:blipFill>
          <p:spPr>
            <a:xfrm>
              <a:off x="799767" y="348429"/>
              <a:ext cx="69238" cy="69237"/>
            </a:xfrm>
            <a:prstGeom prst="rect">
              <a:avLst/>
            </a:prstGeom>
          </p:spPr>
        </p:pic>
        <p:pic>
          <p:nvPicPr>
            <p:cNvPr id="20" name="object 20"/>
            <p:cNvPicPr/>
            <p:nvPr/>
          </p:nvPicPr>
          <p:blipFill>
            <a:blip r:embed="rId6"/>
            <a:stretch>
              <a:fillRect/>
            </a:stretch>
          </p:blipFill>
          <p:spPr>
            <a:xfrm>
              <a:off x="904944" y="344296"/>
              <a:ext cx="65594" cy="65593"/>
            </a:xfrm>
            <a:prstGeom prst="rect">
              <a:avLst/>
            </a:prstGeom>
          </p:spPr>
        </p:pic>
        <p:pic>
          <p:nvPicPr>
            <p:cNvPr id="21" name="object 21"/>
            <p:cNvPicPr/>
            <p:nvPr/>
          </p:nvPicPr>
          <p:blipFill>
            <a:blip r:embed="rId3"/>
            <a:stretch>
              <a:fillRect/>
            </a:stretch>
          </p:blipFill>
          <p:spPr>
            <a:xfrm>
              <a:off x="575049" y="455516"/>
              <a:ext cx="78137" cy="78136"/>
            </a:xfrm>
            <a:prstGeom prst="rect">
              <a:avLst/>
            </a:prstGeom>
          </p:spPr>
        </p:pic>
        <p:pic>
          <p:nvPicPr>
            <p:cNvPr id="22" name="object 22"/>
            <p:cNvPicPr/>
            <p:nvPr/>
          </p:nvPicPr>
          <p:blipFill>
            <a:blip r:embed="rId7"/>
            <a:stretch>
              <a:fillRect/>
            </a:stretch>
          </p:blipFill>
          <p:spPr>
            <a:xfrm>
              <a:off x="454963" y="448941"/>
              <a:ext cx="84147" cy="84146"/>
            </a:xfrm>
            <a:prstGeom prst="rect">
              <a:avLst/>
            </a:prstGeom>
          </p:spPr>
        </p:pic>
        <p:pic>
          <p:nvPicPr>
            <p:cNvPr id="23" name="object 23"/>
            <p:cNvPicPr/>
            <p:nvPr/>
          </p:nvPicPr>
          <p:blipFill>
            <a:blip r:embed="rId4"/>
            <a:stretch>
              <a:fillRect/>
            </a:stretch>
          </p:blipFill>
          <p:spPr>
            <a:xfrm>
              <a:off x="689124" y="457232"/>
              <a:ext cx="74703" cy="74704"/>
            </a:xfrm>
            <a:prstGeom prst="rect">
              <a:avLst/>
            </a:prstGeom>
          </p:spPr>
        </p:pic>
        <p:pic>
          <p:nvPicPr>
            <p:cNvPr id="24" name="object 24"/>
            <p:cNvPicPr/>
            <p:nvPr/>
          </p:nvPicPr>
          <p:blipFill>
            <a:blip r:embed="rId8"/>
            <a:stretch>
              <a:fillRect/>
            </a:stretch>
          </p:blipFill>
          <p:spPr>
            <a:xfrm>
              <a:off x="799767" y="466202"/>
              <a:ext cx="69237" cy="69237"/>
            </a:xfrm>
            <a:prstGeom prst="rect">
              <a:avLst/>
            </a:prstGeom>
          </p:spPr>
        </p:pic>
        <p:pic>
          <p:nvPicPr>
            <p:cNvPr id="25" name="object 25"/>
            <p:cNvPicPr/>
            <p:nvPr/>
          </p:nvPicPr>
          <p:blipFill>
            <a:blip r:embed="rId6"/>
            <a:stretch>
              <a:fillRect/>
            </a:stretch>
          </p:blipFill>
          <p:spPr>
            <a:xfrm>
              <a:off x="904944" y="462069"/>
              <a:ext cx="65594" cy="65594"/>
            </a:xfrm>
            <a:prstGeom prst="rect">
              <a:avLst/>
            </a:prstGeom>
          </p:spPr>
        </p:pic>
        <p:pic>
          <p:nvPicPr>
            <p:cNvPr id="26" name="object 26"/>
            <p:cNvPicPr/>
            <p:nvPr/>
          </p:nvPicPr>
          <p:blipFill>
            <a:blip r:embed="rId7"/>
            <a:stretch>
              <a:fillRect/>
            </a:stretch>
          </p:blipFill>
          <p:spPr>
            <a:xfrm>
              <a:off x="454963" y="566714"/>
              <a:ext cx="84147" cy="84146"/>
            </a:xfrm>
            <a:prstGeom prst="rect">
              <a:avLst/>
            </a:prstGeom>
          </p:spPr>
        </p:pic>
        <p:pic>
          <p:nvPicPr>
            <p:cNvPr id="27" name="object 27"/>
            <p:cNvPicPr/>
            <p:nvPr/>
          </p:nvPicPr>
          <p:blipFill>
            <a:blip r:embed="rId9"/>
            <a:stretch>
              <a:fillRect/>
            </a:stretch>
          </p:blipFill>
          <p:spPr>
            <a:xfrm>
              <a:off x="575049" y="573290"/>
              <a:ext cx="78137" cy="78136"/>
            </a:xfrm>
            <a:prstGeom prst="rect">
              <a:avLst/>
            </a:prstGeom>
          </p:spPr>
        </p:pic>
        <p:pic>
          <p:nvPicPr>
            <p:cNvPr id="28" name="object 28"/>
            <p:cNvPicPr/>
            <p:nvPr/>
          </p:nvPicPr>
          <p:blipFill>
            <a:blip r:embed="rId10"/>
            <a:stretch>
              <a:fillRect/>
            </a:stretch>
          </p:blipFill>
          <p:spPr>
            <a:xfrm>
              <a:off x="689124" y="575006"/>
              <a:ext cx="74703" cy="74704"/>
            </a:xfrm>
            <a:prstGeom prst="rect">
              <a:avLst/>
            </a:prstGeom>
          </p:spPr>
        </p:pic>
        <p:pic>
          <p:nvPicPr>
            <p:cNvPr id="29" name="object 29"/>
            <p:cNvPicPr/>
            <p:nvPr/>
          </p:nvPicPr>
          <p:blipFill>
            <a:blip r:embed="rId8"/>
            <a:stretch>
              <a:fillRect/>
            </a:stretch>
          </p:blipFill>
          <p:spPr>
            <a:xfrm>
              <a:off x="799767" y="583976"/>
              <a:ext cx="69237" cy="69237"/>
            </a:xfrm>
            <a:prstGeom prst="rect">
              <a:avLst/>
            </a:prstGeom>
          </p:spPr>
        </p:pic>
        <p:pic>
          <p:nvPicPr>
            <p:cNvPr id="30" name="object 30"/>
            <p:cNvPicPr/>
            <p:nvPr/>
          </p:nvPicPr>
          <p:blipFill>
            <a:blip r:embed="rId6"/>
            <a:stretch>
              <a:fillRect/>
            </a:stretch>
          </p:blipFill>
          <p:spPr>
            <a:xfrm>
              <a:off x="904944" y="579843"/>
              <a:ext cx="65594" cy="65594"/>
            </a:xfrm>
            <a:prstGeom prst="rect">
              <a:avLst/>
            </a:prstGeom>
          </p:spPr>
        </p:pic>
        <p:pic>
          <p:nvPicPr>
            <p:cNvPr id="31" name="object 31"/>
            <p:cNvPicPr/>
            <p:nvPr/>
          </p:nvPicPr>
          <p:blipFill>
            <a:blip r:embed="rId2"/>
            <a:stretch>
              <a:fillRect/>
            </a:stretch>
          </p:blipFill>
          <p:spPr>
            <a:xfrm>
              <a:off x="454963" y="684488"/>
              <a:ext cx="84147" cy="84146"/>
            </a:xfrm>
            <a:prstGeom prst="rect">
              <a:avLst/>
            </a:prstGeom>
          </p:spPr>
        </p:pic>
        <p:pic>
          <p:nvPicPr>
            <p:cNvPr id="32" name="object 32"/>
            <p:cNvPicPr/>
            <p:nvPr/>
          </p:nvPicPr>
          <p:blipFill>
            <a:blip r:embed="rId9"/>
            <a:stretch>
              <a:fillRect/>
            </a:stretch>
          </p:blipFill>
          <p:spPr>
            <a:xfrm>
              <a:off x="575049" y="691063"/>
              <a:ext cx="78137" cy="78136"/>
            </a:xfrm>
            <a:prstGeom prst="rect">
              <a:avLst/>
            </a:prstGeom>
          </p:spPr>
        </p:pic>
        <p:pic>
          <p:nvPicPr>
            <p:cNvPr id="33" name="object 33"/>
            <p:cNvPicPr/>
            <p:nvPr/>
          </p:nvPicPr>
          <p:blipFill>
            <a:blip r:embed="rId4"/>
            <a:stretch>
              <a:fillRect/>
            </a:stretch>
          </p:blipFill>
          <p:spPr>
            <a:xfrm>
              <a:off x="689124" y="692780"/>
              <a:ext cx="74703" cy="74704"/>
            </a:xfrm>
            <a:prstGeom prst="rect">
              <a:avLst/>
            </a:prstGeom>
          </p:spPr>
        </p:pic>
        <p:pic>
          <p:nvPicPr>
            <p:cNvPr id="34" name="object 34"/>
            <p:cNvPicPr/>
            <p:nvPr/>
          </p:nvPicPr>
          <p:blipFill>
            <a:blip r:embed="rId5"/>
            <a:stretch>
              <a:fillRect/>
            </a:stretch>
          </p:blipFill>
          <p:spPr>
            <a:xfrm>
              <a:off x="799767" y="701750"/>
              <a:ext cx="69237" cy="69237"/>
            </a:xfrm>
            <a:prstGeom prst="rect">
              <a:avLst/>
            </a:prstGeom>
          </p:spPr>
        </p:pic>
        <p:pic>
          <p:nvPicPr>
            <p:cNvPr id="35" name="object 35"/>
            <p:cNvPicPr/>
            <p:nvPr/>
          </p:nvPicPr>
          <p:blipFill>
            <a:blip r:embed="rId6"/>
            <a:stretch>
              <a:fillRect/>
            </a:stretch>
          </p:blipFill>
          <p:spPr>
            <a:xfrm>
              <a:off x="904944" y="697617"/>
              <a:ext cx="65594" cy="65594"/>
            </a:xfrm>
            <a:prstGeom prst="rect">
              <a:avLst/>
            </a:prstGeom>
          </p:spPr>
        </p:pic>
      </p:grpSp>
      <p:sp>
        <p:nvSpPr>
          <p:cNvPr id="36" name="object 36"/>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a:t>燃料电池汽车优势</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object 2"/>
          <p:cNvGrpSpPr/>
          <p:nvPr/>
        </p:nvGrpSpPr>
        <p:grpSpPr>
          <a:xfrm>
            <a:off x="1197253" y="5955115"/>
            <a:ext cx="10995025" cy="123189"/>
            <a:chOff x="1197253" y="5955115"/>
            <a:chExt cx="10995025" cy="123189"/>
          </a:xfrm>
        </p:grpSpPr>
        <p:sp>
          <p:nvSpPr>
            <p:cNvPr id="3" name="object 3"/>
            <p:cNvSpPr/>
            <p:nvPr/>
          </p:nvSpPr>
          <p:spPr>
            <a:xfrm>
              <a:off x="1250166" y="5955115"/>
              <a:ext cx="701675" cy="123189"/>
            </a:xfrm>
            <a:custGeom>
              <a:rect l="l" t="t" r="r" b="b"/>
              <a:pathLst>
                <a:path w="701675" h="123188">
                  <a:moveTo>
                    <a:pt x="701467" y="122997"/>
                  </a:moveTo>
                  <a:lnTo>
                    <a:pt x="0" y="122997"/>
                  </a:lnTo>
                  <a:lnTo>
                    <a:pt x="0" y="0"/>
                  </a:lnTo>
                  <a:lnTo>
                    <a:pt x="701467" y="0"/>
                  </a:lnTo>
                  <a:lnTo>
                    <a:pt x="701467" y="122997"/>
                  </a:lnTo>
                  <a:close/>
                </a:path>
              </a:pathLst>
            </a:custGeom>
            <a:solidFill>
              <a:srgbClr val="9A6930"/>
            </a:solidFill>
          </p:spPr>
          <p:txBody>
            <a:bodyPr wrap="square" lIns="0" tIns="0" rIns="0" bIns="0" rtlCol="0"/>
            <a:lstStyle/>
            <a:p/>
          </p:txBody>
        </p:sp>
        <p:pic>
          <p:nvPicPr>
            <p:cNvPr id="4" name="object 4"/>
            <p:cNvPicPr/>
            <p:nvPr/>
          </p:nvPicPr>
          <p:blipFill>
            <a:blip r:embed="rId2"/>
            <a:stretch>
              <a:fillRect/>
            </a:stretch>
          </p:blipFill>
          <p:spPr>
            <a:xfrm>
              <a:off x="1197253" y="5955115"/>
              <a:ext cx="122997" cy="122998"/>
            </a:xfrm>
            <a:prstGeom prst="rect">
              <a:avLst/>
            </a:prstGeom>
          </p:spPr>
        </p:pic>
        <p:pic>
          <p:nvPicPr>
            <p:cNvPr id="5" name="object 5"/>
            <p:cNvPicPr/>
            <p:nvPr/>
          </p:nvPicPr>
          <p:blipFill>
            <a:blip r:embed="rId2"/>
            <a:stretch>
              <a:fillRect/>
            </a:stretch>
          </p:blipFill>
          <p:spPr>
            <a:xfrm>
              <a:off x="1880005" y="5955115"/>
              <a:ext cx="122997" cy="122998"/>
            </a:xfrm>
            <a:prstGeom prst="rect">
              <a:avLst/>
            </a:prstGeom>
          </p:spPr>
        </p:pic>
        <p:sp>
          <p:nvSpPr>
            <p:cNvPr id="6" name="object 6"/>
            <p:cNvSpPr/>
            <p:nvPr/>
          </p:nvSpPr>
          <p:spPr>
            <a:xfrm>
              <a:off x="1951633" y="6029345"/>
              <a:ext cx="10240645" cy="0"/>
            </a:xfrm>
            <a:custGeom>
              <a:rect l="l" t="t" r="r" b="b"/>
              <a:pathLst>
                <a:path w="10240645">
                  <a:moveTo>
                    <a:pt x="10240366" y="0"/>
                  </a:moveTo>
                  <a:lnTo>
                    <a:pt x="0" y="0"/>
                  </a:lnTo>
                  <a:lnTo>
                    <a:pt x="10240366" y="0"/>
                  </a:lnTo>
                  <a:close/>
                </a:path>
              </a:pathLst>
            </a:custGeom>
            <a:solidFill>
              <a:srgbClr val="9A6930"/>
            </a:solidFill>
          </p:spPr>
          <p:txBody>
            <a:bodyPr wrap="square" lIns="0" tIns="0" rIns="0" bIns="0" rtlCol="0"/>
            <a:lstStyle/>
            <a:p/>
          </p:txBody>
        </p:sp>
        <p:sp>
          <p:nvSpPr>
            <p:cNvPr id="7" name="object 7"/>
            <p:cNvSpPr/>
            <p:nvPr/>
          </p:nvSpPr>
          <p:spPr>
            <a:xfrm>
              <a:off x="1951633" y="6029345"/>
              <a:ext cx="10240645" cy="0"/>
            </a:xfrm>
            <a:custGeom>
              <a:rect l="l" t="t" r="r" b="b"/>
              <a:pathLst>
                <a:path w="10240645">
                  <a:moveTo>
                    <a:pt x="0" y="0"/>
                  </a:moveTo>
                  <a:lnTo>
                    <a:pt x="10240366" y="0"/>
                  </a:lnTo>
                </a:path>
              </a:pathLst>
            </a:custGeom>
            <a:ln w="14287">
              <a:solidFill>
                <a:srgbClr val="9A6930"/>
              </a:solidFill>
              <a:prstDash val="sysDash"/>
            </a:ln>
          </p:spPr>
          <p:txBody>
            <a:bodyPr wrap="square" lIns="0" tIns="0" rIns="0" bIns="0" rtlCol="0"/>
            <a:lstStyle/>
            <a:p/>
          </p:txBody>
        </p:sp>
      </p:grpSp>
      <p:sp>
        <p:nvSpPr>
          <p:cNvPr id="8" name="object 8"/>
          <p:cNvSpPr txBox="1"/>
          <p:nvPr/>
        </p:nvSpPr>
        <p:spPr>
          <a:xfrm>
            <a:off x="3685818" y="1429485"/>
            <a:ext cx="7569200" cy="1510030"/>
          </a:xfrm>
          <a:prstGeom prst="rect">
            <a:avLst/>
          </a:prstGeom>
        </p:spPr>
        <p:txBody>
          <a:bodyPr vert="horz" wrap="square" lIns="0" tIns="210185" rIns="0" bIns="0" rtlCol="0">
            <a:spAutoFit/>
          </a:bodyPr>
          <a:lstStyle/>
          <a:p>
            <a:pPr marL="12700">
              <a:lnSpc>
                <a:spcPct val="100000"/>
              </a:lnSpc>
              <a:spcBef>
                <a:spcPts val="1655"/>
              </a:spcBef>
            </a:pPr>
            <a:r>
              <a:rPr sz="2300" b="1">
                <a:solidFill>
                  <a:srgbClr val="9A6930"/>
                </a:solidFill>
                <a:latin typeface="微软雅黑"/>
                <a:cs typeface="微软雅黑"/>
              </a:rPr>
              <a:t>国际市</a:t>
            </a:r>
            <a:r>
              <a:rPr sz="2300" b="1" spc="-50">
                <a:solidFill>
                  <a:srgbClr val="9A6930"/>
                </a:solidFill>
                <a:latin typeface="微软雅黑"/>
                <a:cs typeface="微软雅黑"/>
              </a:rPr>
              <a:t>场</a:t>
            </a:r>
            <a:endParaRPr sz="2300">
              <a:latin typeface="微软雅黑"/>
              <a:cs typeface="微软雅黑"/>
            </a:endParaRPr>
          </a:p>
          <a:p>
            <a:pPr marL="12700" marR="5080" algn="just">
              <a:lnSpc>
                <a:spcPct val="150000"/>
              </a:lnSpc>
              <a:spcBef>
                <a:spcPts val="85"/>
              </a:spcBef>
            </a:pPr>
            <a:r>
              <a:rPr sz="1350" spc="-5">
                <a:solidFill>
                  <a:srgbClr val="633301"/>
                </a:solidFill>
                <a:latin typeface="微软雅黑"/>
                <a:cs typeface="微软雅黑"/>
              </a:rPr>
              <a:t>近年来，全球燃料电池汽车市场发展迅速。日本、韩国和美国等国家在燃料电池汽车技术研发和产业化方面处于领先地位。其中，日本的丰田、本田和韩国的现代等车企已经推出了多款商业化燃料电池</a:t>
            </a:r>
            <a:r>
              <a:rPr sz="1350" spc="-20">
                <a:solidFill>
                  <a:srgbClr val="633301"/>
                </a:solidFill>
                <a:latin typeface="微软雅黑"/>
                <a:cs typeface="微软雅黑"/>
              </a:rPr>
              <a:t>汽车。</a:t>
            </a:r>
            <a:endParaRPr sz="1350">
              <a:latin typeface="微软雅黑"/>
              <a:cs typeface="微软雅黑"/>
            </a:endParaRPr>
          </a:p>
        </p:txBody>
      </p:sp>
      <p:sp>
        <p:nvSpPr>
          <p:cNvPr id="9" name="object 9"/>
          <p:cNvSpPr txBox="1"/>
          <p:nvPr/>
        </p:nvSpPr>
        <p:spPr>
          <a:xfrm>
            <a:off x="1308379" y="3977612"/>
            <a:ext cx="7740650" cy="1510030"/>
          </a:xfrm>
          <a:prstGeom prst="rect">
            <a:avLst/>
          </a:prstGeom>
        </p:spPr>
        <p:txBody>
          <a:bodyPr vert="horz" wrap="square" lIns="0" tIns="210185" rIns="0" bIns="0" rtlCol="0">
            <a:spAutoFit/>
          </a:bodyPr>
          <a:lstStyle/>
          <a:p>
            <a:pPr marL="12700">
              <a:lnSpc>
                <a:spcPct val="100000"/>
              </a:lnSpc>
              <a:spcBef>
                <a:spcPts val="1655"/>
              </a:spcBef>
            </a:pPr>
            <a:r>
              <a:rPr sz="2300" b="1">
                <a:solidFill>
                  <a:srgbClr val="9A6930"/>
                </a:solidFill>
                <a:latin typeface="微软雅黑"/>
                <a:cs typeface="微软雅黑"/>
              </a:rPr>
              <a:t>国内市</a:t>
            </a:r>
            <a:r>
              <a:rPr sz="2300" b="1" spc="-50">
                <a:solidFill>
                  <a:srgbClr val="9A6930"/>
                </a:solidFill>
                <a:latin typeface="微软雅黑"/>
                <a:cs typeface="微软雅黑"/>
              </a:rPr>
              <a:t>场</a:t>
            </a:r>
            <a:endParaRPr sz="2300">
              <a:latin typeface="微软雅黑"/>
              <a:cs typeface="微软雅黑"/>
            </a:endParaRPr>
          </a:p>
          <a:p>
            <a:pPr marL="12700" marR="5080">
              <a:lnSpc>
                <a:spcPct val="150000"/>
              </a:lnSpc>
              <a:spcBef>
                <a:spcPts val="85"/>
              </a:spcBef>
            </a:pPr>
            <a:r>
              <a:rPr sz="1350" spc="-5">
                <a:solidFill>
                  <a:srgbClr val="633301"/>
                </a:solidFill>
                <a:latin typeface="微软雅黑"/>
                <a:cs typeface="微软雅黑"/>
              </a:rPr>
              <a:t>中国政府高度重视燃料电池汽车的发展，将其列为新能源汽车发展的重要方向之一。在政策的扶持下，国内车企如上汽集团、广汽集团等也积极投入燃料电池汽车的研发和生产。然而，目前国内市场尚处</a:t>
            </a:r>
            <a:r>
              <a:rPr sz="1350" spc="-50">
                <a:solidFill>
                  <a:srgbClr val="633301"/>
                </a:solidFill>
                <a:latin typeface="微软雅黑"/>
                <a:cs typeface="微软雅黑"/>
              </a:rPr>
              <a:t> </a:t>
            </a:r>
            <a:r>
              <a:rPr sz="1350" spc="-5">
                <a:solidFill>
                  <a:srgbClr val="633301"/>
                </a:solidFill>
                <a:latin typeface="微软雅黑"/>
                <a:cs typeface="微软雅黑"/>
              </a:rPr>
              <a:t>于起步阶段，与国际先进水平存在一定差距。</a:t>
            </a:r>
            <a:endParaRPr sz="1350">
              <a:latin typeface="微软雅黑"/>
              <a:cs typeface="微软雅黑"/>
            </a:endParaRPr>
          </a:p>
        </p:txBody>
      </p:sp>
      <p:grpSp>
        <p:nvGrpSpPr>
          <p:cNvPr id="10" name="object 10"/>
          <p:cNvGrpSpPr/>
          <p:nvPr/>
        </p:nvGrpSpPr>
        <p:grpSpPr>
          <a:xfrm>
            <a:off x="3499344" y="3306001"/>
            <a:ext cx="8693150" cy="123189"/>
            <a:chOff x="3499344" y="3306001"/>
            <a:chExt cx="8693150" cy="123189"/>
          </a:xfrm>
        </p:grpSpPr>
        <p:sp>
          <p:nvSpPr>
            <p:cNvPr id="11" name="object 11"/>
            <p:cNvSpPr/>
            <p:nvPr/>
          </p:nvSpPr>
          <p:spPr>
            <a:xfrm>
              <a:off x="3552256" y="3306002"/>
              <a:ext cx="701675" cy="123189"/>
            </a:xfrm>
            <a:custGeom>
              <a:rect l="l" t="t" r="r" b="b"/>
              <a:pathLst>
                <a:path w="701675" h="123188">
                  <a:moveTo>
                    <a:pt x="701468" y="122997"/>
                  </a:moveTo>
                  <a:lnTo>
                    <a:pt x="0" y="122997"/>
                  </a:lnTo>
                  <a:lnTo>
                    <a:pt x="0" y="0"/>
                  </a:lnTo>
                  <a:lnTo>
                    <a:pt x="701468" y="0"/>
                  </a:lnTo>
                  <a:lnTo>
                    <a:pt x="701468" y="122997"/>
                  </a:lnTo>
                  <a:close/>
                </a:path>
              </a:pathLst>
            </a:custGeom>
            <a:solidFill>
              <a:srgbClr val="9A6930"/>
            </a:solidFill>
          </p:spPr>
          <p:txBody>
            <a:bodyPr wrap="square" lIns="0" tIns="0" rIns="0" bIns="0" rtlCol="0"/>
            <a:lstStyle/>
            <a:p/>
          </p:txBody>
        </p:sp>
        <p:pic>
          <p:nvPicPr>
            <p:cNvPr id="12" name="object 12"/>
            <p:cNvPicPr/>
            <p:nvPr/>
          </p:nvPicPr>
          <p:blipFill>
            <a:blip r:embed="rId2"/>
            <a:stretch>
              <a:fillRect/>
            </a:stretch>
          </p:blipFill>
          <p:spPr>
            <a:xfrm>
              <a:off x="3499344" y="3306001"/>
              <a:ext cx="122998" cy="122998"/>
            </a:xfrm>
            <a:prstGeom prst="rect">
              <a:avLst/>
            </a:prstGeom>
          </p:spPr>
        </p:pic>
        <p:pic>
          <p:nvPicPr>
            <p:cNvPr id="13" name="object 13"/>
            <p:cNvPicPr/>
            <p:nvPr/>
          </p:nvPicPr>
          <p:blipFill>
            <a:blip r:embed="rId2"/>
            <a:stretch>
              <a:fillRect/>
            </a:stretch>
          </p:blipFill>
          <p:spPr>
            <a:xfrm>
              <a:off x="4182095" y="3306001"/>
              <a:ext cx="122998" cy="122998"/>
            </a:xfrm>
            <a:prstGeom prst="rect">
              <a:avLst/>
            </a:prstGeom>
          </p:spPr>
        </p:pic>
        <p:sp>
          <p:nvSpPr>
            <p:cNvPr id="14" name="object 14"/>
            <p:cNvSpPr/>
            <p:nvPr/>
          </p:nvSpPr>
          <p:spPr>
            <a:xfrm>
              <a:off x="4253724" y="3380232"/>
              <a:ext cx="7938770" cy="0"/>
            </a:xfrm>
            <a:custGeom>
              <a:rect l="l" t="t" r="r" b="b"/>
              <a:pathLst>
                <a:path w="7938770">
                  <a:moveTo>
                    <a:pt x="7938275" y="0"/>
                  </a:moveTo>
                  <a:lnTo>
                    <a:pt x="0" y="0"/>
                  </a:lnTo>
                  <a:lnTo>
                    <a:pt x="7938275" y="0"/>
                  </a:lnTo>
                  <a:close/>
                </a:path>
              </a:pathLst>
            </a:custGeom>
            <a:solidFill>
              <a:srgbClr val="9A6930"/>
            </a:solidFill>
          </p:spPr>
          <p:txBody>
            <a:bodyPr wrap="square" lIns="0" tIns="0" rIns="0" bIns="0" rtlCol="0"/>
            <a:lstStyle/>
            <a:p/>
          </p:txBody>
        </p:sp>
        <p:sp>
          <p:nvSpPr>
            <p:cNvPr id="15" name="object 15"/>
            <p:cNvSpPr/>
            <p:nvPr/>
          </p:nvSpPr>
          <p:spPr>
            <a:xfrm>
              <a:off x="4253724" y="3380232"/>
              <a:ext cx="7938770" cy="0"/>
            </a:xfrm>
            <a:custGeom>
              <a:rect l="l" t="t" r="r" b="b"/>
              <a:pathLst>
                <a:path w="7938770">
                  <a:moveTo>
                    <a:pt x="0" y="0"/>
                  </a:moveTo>
                  <a:lnTo>
                    <a:pt x="7938275" y="0"/>
                  </a:lnTo>
                </a:path>
              </a:pathLst>
            </a:custGeom>
            <a:ln w="14287">
              <a:solidFill>
                <a:srgbClr val="9A6930"/>
              </a:solidFill>
              <a:prstDash val="sysDash"/>
            </a:ln>
          </p:spPr>
          <p:txBody>
            <a:bodyPr wrap="square" lIns="0" tIns="0" rIns="0" bIns="0" rtlCol="0"/>
            <a:lstStyle/>
            <a:p/>
          </p:txBody>
        </p:sp>
      </p:grpSp>
      <p:grpSp>
        <p:nvGrpSpPr>
          <p:cNvPr id="16" name="object 16"/>
          <p:cNvGrpSpPr/>
          <p:nvPr/>
        </p:nvGrpSpPr>
        <p:grpSpPr>
          <a:xfrm>
            <a:off x="454963" y="331167"/>
            <a:ext cx="515620" cy="440055"/>
            <a:chOff x="454963" y="331167"/>
            <a:chExt cx="515620" cy="440055"/>
          </a:xfrm>
        </p:grpSpPr>
        <p:pic>
          <p:nvPicPr>
            <p:cNvPr id="17" name="object 17"/>
            <p:cNvPicPr/>
            <p:nvPr/>
          </p:nvPicPr>
          <p:blipFill>
            <a:blip r:embed="rId3"/>
            <a:stretch>
              <a:fillRect/>
            </a:stretch>
          </p:blipFill>
          <p:spPr>
            <a:xfrm>
              <a:off x="454963" y="331167"/>
              <a:ext cx="84147" cy="84146"/>
            </a:xfrm>
            <a:prstGeom prst="rect">
              <a:avLst/>
            </a:prstGeom>
          </p:spPr>
        </p:pic>
        <p:pic>
          <p:nvPicPr>
            <p:cNvPr id="18" name="object 18"/>
            <p:cNvPicPr/>
            <p:nvPr/>
          </p:nvPicPr>
          <p:blipFill>
            <a:blip r:embed="rId4"/>
            <a:stretch>
              <a:fillRect/>
            </a:stretch>
          </p:blipFill>
          <p:spPr>
            <a:xfrm>
              <a:off x="575049" y="337742"/>
              <a:ext cx="78137" cy="78136"/>
            </a:xfrm>
            <a:prstGeom prst="rect">
              <a:avLst/>
            </a:prstGeom>
          </p:spPr>
        </p:pic>
        <p:pic>
          <p:nvPicPr>
            <p:cNvPr id="19" name="object 19"/>
            <p:cNvPicPr/>
            <p:nvPr/>
          </p:nvPicPr>
          <p:blipFill>
            <a:blip r:embed="rId5"/>
            <a:stretch>
              <a:fillRect/>
            </a:stretch>
          </p:blipFill>
          <p:spPr>
            <a:xfrm>
              <a:off x="689124" y="339459"/>
              <a:ext cx="74704" cy="74703"/>
            </a:xfrm>
            <a:prstGeom prst="rect">
              <a:avLst/>
            </a:prstGeom>
          </p:spPr>
        </p:pic>
        <p:pic>
          <p:nvPicPr>
            <p:cNvPr id="20" name="object 20"/>
            <p:cNvPicPr/>
            <p:nvPr/>
          </p:nvPicPr>
          <p:blipFill>
            <a:blip r:embed="rId6"/>
            <a:stretch>
              <a:fillRect/>
            </a:stretch>
          </p:blipFill>
          <p:spPr>
            <a:xfrm>
              <a:off x="799767" y="348429"/>
              <a:ext cx="69238" cy="69237"/>
            </a:xfrm>
            <a:prstGeom prst="rect">
              <a:avLst/>
            </a:prstGeom>
          </p:spPr>
        </p:pic>
        <p:pic>
          <p:nvPicPr>
            <p:cNvPr id="21" name="object 21"/>
            <p:cNvPicPr/>
            <p:nvPr/>
          </p:nvPicPr>
          <p:blipFill>
            <a:blip r:embed="rId7"/>
            <a:stretch>
              <a:fillRect/>
            </a:stretch>
          </p:blipFill>
          <p:spPr>
            <a:xfrm>
              <a:off x="904944" y="344296"/>
              <a:ext cx="65594" cy="65593"/>
            </a:xfrm>
            <a:prstGeom prst="rect">
              <a:avLst/>
            </a:prstGeom>
          </p:spPr>
        </p:pic>
        <p:pic>
          <p:nvPicPr>
            <p:cNvPr id="22" name="object 22"/>
            <p:cNvPicPr/>
            <p:nvPr/>
          </p:nvPicPr>
          <p:blipFill>
            <a:blip r:embed="rId8"/>
            <a:stretch>
              <a:fillRect/>
            </a:stretch>
          </p:blipFill>
          <p:spPr>
            <a:xfrm>
              <a:off x="454963" y="448941"/>
              <a:ext cx="84147" cy="84146"/>
            </a:xfrm>
            <a:prstGeom prst="rect">
              <a:avLst/>
            </a:prstGeom>
          </p:spPr>
        </p:pic>
        <p:pic>
          <p:nvPicPr>
            <p:cNvPr id="23" name="object 23"/>
            <p:cNvPicPr/>
            <p:nvPr/>
          </p:nvPicPr>
          <p:blipFill>
            <a:blip r:embed="rId4"/>
            <a:stretch>
              <a:fillRect/>
            </a:stretch>
          </p:blipFill>
          <p:spPr>
            <a:xfrm>
              <a:off x="575049" y="455516"/>
              <a:ext cx="78137" cy="78136"/>
            </a:xfrm>
            <a:prstGeom prst="rect">
              <a:avLst/>
            </a:prstGeom>
          </p:spPr>
        </p:pic>
        <p:pic>
          <p:nvPicPr>
            <p:cNvPr id="24" name="object 24"/>
            <p:cNvPicPr/>
            <p:nvPr/>
          </p:nvPicPr>
          <p:blipFill>
            <a:blip r:embed="rId5"/>
            <a:stretch>
              <a:fillRect/>
            </a:stretch>
          </p:blipFill>
          <p:spPr>
            <a:xfrm>
              <a:off x="689124" y="457232"/>
              <a:ext cx="74703" cy="74704"/>
            </a:xfrm>
            <a:prstGeom prst="rect">
              <a:avLst/>
            </a:prstGeom>
          </p:spPr>
        </p:pic>
        <p:pic>
          <p:nvPicPr>
            <p:cNvPr id="25" name="object 25"/>
            <p:cNvPicPr/>
            <p:nvPr/>
          </p:nvPicPr>
          <p:blipFill>
            <a:blip r:embed="rId9"/>
            <a:stretch>
              <a:fillRect/>
            </a:stretch>
          </p:blipFill>
          <p:spPr>
            <a:xfrm>
              <a:off x="799767" y="466202"/>
              <a:ext cx="69237" cy="69237"/>
            </a:xfrm>
            <a:prstGeom prst="rect">
              <a:avLst/>
            </a:prstGeom>
          </p:spPr>
        </p:pic>
        <p:pic>
          <p:nvPicPr>
            <p:cNvPr id="26" name="object 26"/>
            <p:cNvPicPr/>
            <p:nvPr/>
          </p:nvPicPr>
          <p:blipFill>
            <a:blip r:embed="rId7"/>
            <a:stretch>
              <a:fillRect/>
            </a:stretch>
          </p:blipFill>
          <p:spPr>
            <a:xfrm>
              <a:off x="904944" y="462069"/>
              <a:ext cx="65594" cy="65594"/>
            </a:xfrm>
            <a:prstGeom prst="rect">
              <a:avLst/>
            </a:prstGeom>
          </p:spPr>
        </p:pic>
        <p:pic>
          <p:nvPicPr>
            <p:cNvPr id="27" name="object 27"/>
            <p:cNvPicPr/>
            <p:nvPr/>
          </p:nvPicPr>
          <p:blipFill>
            <a:blip r:embed="rId8"/>
            <a:stretch>
              <a:fillRect/>
            </a:stretch>
          </p:blipFill>
          <p:spPr>
            <a:xfrm>
              <a:off x="454963" y="566714"/>
              <a:ext cx="84147" cy="84146"/>
            </a:xfrm>
            <a:prstGeom prst="rect">
              <a:avLst/>
            </a:prstGeom>
          </p:spPr>
        </p:pic>
        <p:pic>
          <p:nvPicPr>
            <p:cNvPr id="28" name="object 28"/>
            <p:cNvPicPr/>
            <p:nvPr/>
          </p:nvPicPr>
          <p:blipFill>
            <a:blip r:embed="rId10"/>
            <a:stretch>
              <a:fillRect/>
            </a:stretch>
          </p:blipFill>
          <p:spPr>
            <a:xfrm>
              <a:off x="575049" y="573290"/>
              <a:ext cx="78137" cy="78136"/>
            </a:xfrm>
            <a:prstGeom prst="rect">
              <a:avLst/>
            </a:prstGeom>
          </p:spPr>
        </p:pic>
        <p:pic>
          <p:nvPicPr>
            <p:cNvPr id="29" name="object 29"/>
            <p:cNvPicPr/>
            <p:nvPr/>
          </p:nvPicPr>
          <p:blipFill>
            <a:blip r:embed="rId11"/>
            <a:stretch>
              <a:fillRect/>
            </a:stretch>
          </p:blipFill>
          <p:spPr>
            <a:xfrm>
              <a:off x="689124" y="575006"/>
              <a:ext cx="74703" cy="74704"/>
            </a:xfrm>
            <a:prstGeom prst="rect">
              <a:avLst/>
            </a:prstGeom>
          </p:spPr>
        </p:pic>
        <p:pic>
          <p:nvPicPr>
            <p:cNvPr id="30" name="object 30"/>
            <p:cNvPicPr/>
            <p:nvPr/>
          </p:nvPicPr>
          <p:blipFill>
            <a:blip r:embed="rId9"/>
            <a:stretch>
              <a:fillRect/>
            </a:stretch>
          </p:blipFill>
          <p:spPr>
            <a:xfrm>
              <a:off x="799767" y="583976"/>
              <a:ext cx="69237" cy="69237"/>
            </a:xfrm>
            <a:prstGeom prst="rect">
              <a:avLst/>
            </a:prstGeom>
          </p:spPr>
        </p:pic>
        <p:pic>
          <p:nvPicPr>
            <p:cNvPr id="31" name="object 31"/>
            <p:cNvPicPr/>
            <p:nvPr/>
          </p:nvPicPr>
          <p:blipFill>
            <a:blip r:embed="rId7"/>
            <a:stretch>
              <a:fillRect/>
            </a:stretch>
          </p:blipFill>
          <p:spPr>
            <a:xfrm>
              <a:off x="904944" y="579843"/>
              <a:ext cx="65594" cy="65594"/>
            </a:xfrm>
            <a:prstGeom prst="rect">
              <a:avLst/>
            </a:prstGeom>
          </p:spPr>
        </p:pic>
        <p:pic>
          <p:nvPicPr>
            <p:cNvPr id="32" name="object 32"/>
            <p:cNvPicPr/>
            <p:nvPr/>
          </p:nvPicPr>
          <p:blipFill>
            <a:blip r:embed="rId3"/>
            <a:stretch>
              <a:fillRect/>
            </a:stretch>
          </p:blipFill>
          <p:spPr>
            <a:xfrm>
              <a:off x="454963" y="684488"/>
              <a:ext cx="84147" cy="84146"/>
            </a:xfrm>
            <a:prstGeom prst="rect">
              <a:avLst/>
            </a:prstGeom>
          </p:spPr>
        </p:pic>
        <p:pic>
          <p:nvPicPr>
            <p:cNvPr id="33" name="object 33"/>
            <p:cNvPicPr/>
            <p:nvPr/>
          </p:nvPicPr>
          <p:blipFill>
            <a:blip r:embed="rId10"/>
            <a:stretch>
              <a:fillRect/>
            </a:stretch>
          </p:blipFill>
          <p:spPr>
            <a:xfrm>
              <a:off x="575049" y="691063"/>
              <a:ext cx="78137" cy="78136"/>
            </a:xfrm>
            <a:prstGeom prst="rect">
              <a:avLst/>
            </a:prstGeom>
          </p:spPr>
        </p:pic>
        <p:pic>
          <p:nvPicPr>
            <p:cNvPr id="34" name="object 34"/>
            <p:cNvPicPr/>
            <p:nvPr/>
          </p:nvPicPr>
          <p:blipFill>
            <a:blip r:embed="rId5"/>
            <a:stretch>
              <a:fillRect/>
            </a:stretch>
          </p:blipFill>
          <p:spPr>
            <a:xfrm>
              <a:off x="689124" y="692780"/>
              <a:ext cx="74703" cy="74704"/>
            </a:xfrm>
            <a:prstGeom prst="rect">
              <a:avLst/>
            </a:prstGeom>
          </p:spPr>
        </p:pic>
        <p:pic>
          <p:nvPicPr>
            <p:cNvPr id="35" name="object 35"/>
            <p:cNvPicPr/>
            <p:nvPr/>
          </p:nvPicPr>
          <p:blipFill>
            <a:blip r:embed="rId6"/>
            <a:stretch>
              <a:fillRect/>
            </a:stretch>
          </p:blipFill>
          <p:spPr>
            <a:xfrm>
              <a:off x="799767" y="701750"/>
              <a:ext cx="69237" cy="69237"/>
            </a:xfrm>
            <a:prstGeom prst="rect">
              <a:avLst/>
            </a:prstGeom>
          </p:spPr>
        </p:pic>
        <p:pic>
          <p:nvPicPr>
            <p:cNvPr id="36" name="object 36"/>
            <p:cNvPicPr/>
            <p:nvPr/>
          </p:nvPicPr>
          <p:blipFill>
            <a:blip r:embed="rId7"/>
            <a:stretch>
              <a:fillRect/>
            </a:stretch>
          </p:blipFill>
          <p:spPr>
            <a:xfrm>
              <a:off x="904944" y="697617"/>
              <a:ext cx="65594" cy="65594"/>
            </a:xfrm>
            <a:prstGeom prst="rect">
              <a:avLst/>
            </a:prstGeom>
          </p:spPr>
        </p:pic>
      </p:grpSp>
      <p:sp>
        <p:nvSpPr>
          <p:cNvPr id="37" name="object 37"/>
          <p:cNvSpPr txBox="1">
            <a:spLocks noGrp="1"/>
          </p:cNvSpPr>
          <p:nvPr>
            <p:ph type="title"/>
          </p:nvPr>
        </p:nvSpPr>
        <p:spPr>
          <a:xfrm>
            <a:off x="1205967" y="320735"/>
            <a:ext cx="2692400" cy="482600"/>
          </a:xfrm>
          <a:prstGeom prst="rect">
            <a:avLst/>
          </a:prstGeom>
        </p:spPr>
        <p:txBody>
          <a:bodyPr vert="horz" wrap="square" lIns="0" tIns="12700" rIns="0" bIns="0" rtlCol="0">
            <a:spAutoFit/>
          </a:bodyPr>
          <a:lstStyle/>
          <a:p>
            <a:pPr marL="12700">
              <a:lnSpc>
                <a:spcPct val="100000"/>
              </a:lnSpc>
              <a:spcBef>
                <a:spcPts val="100"/>
              </a:spcBef>
            </a:pPr>
            <a:r>
              <a:rPr spc="-10"/>
              <a:t>国内外市场现状</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5636871" y="1615181"/>
            <a:ext cx="917575" cy="894080"/>
          </a:xfrm>
          <a:prstGeom prst="rect">
            <a:avLst/>
          </a:prstGeom>
        </p:spPr>
        <p:txBody>
          <a:bodyPr vert="horz" wrap="square" lIns="0" tIns="12700" rIns="0" bIns="0" rtlCol="0">
            <a:spAutoFit/>
          </a:bodyPr>
          <a:lstStyle/>
          <a:p>
            <a:pPr marL="12700">
              <a:lnSpc>
                <a:spcPct val="100000"/>
              </a:lnSpc>
              <a:spcBef>
                <a:spcPts val="100"/>
              </a:spcBef>
            </a:pPr>
            <a:r>
              <a:rPr sz="5700" b="1" spc="-25">
                <a:solidFill>
                  <a:srgbClr val="F1EFEE"/>
                </a:solidFill>
                <a:latin typeface="微软雅黑"/>
                <a:cs typeface="微软雅黑"/>
              </a:rPr>
              <a:t>02</a:t>
            </a:r>
            <a:endParaRPr sz="5700">
              <a:latin typeface="微软雅黑"/>
              <a:cs typeface="微软雅黑"/>
            </a:endParaRPr>
          </a:p>
        </p:txBody>
      </p:sp>
      <p:sp>
        <p:nvSpPr>
          <p:cNvPr id="3" name="object 3"/>
          <p:cNvSpPr txBox="1">
            <a:spLocks noGrp="1"/>
          </p:cNvSpPr>
          <p:nvPr>
            <p:ph type="title"/>
          </p:nvPr>
        </p:nvSpPr>
        <p:spPr>
          <a:xfrm>
            <a:off x="2942489" y="2718645"/>
            <a:ext cx="6311900" cy="711200"/>
          </a:xfrm>
          <a:prstGeom prst="rect">
            <a:avLst/>
          </a:prstGeom>
        </p:spPr>
        <p:txBody>
          <a:bodyPr vert="horz" wrap="square" lIns="0" tIns="12700" rIns="0" bIns="0" rtlCol="0">
            <a:spAutoFit/>
          </a:bodyPr>
          <a:lstStyle/>
          <a:p>
            <a:pPr marL="12700">
              <a:lnSpc>
                <a:spcPct val="100000"/>
              </a:lnSpc>
              <a:spcBef>
                <a:spcPts val="100"/>
              </a:spcBef>
            </a:pPr>
            <a:r>
              <a:rPr sz="4500" spc="-5">
                <a:solidFill>
                  <a:srgbClr val="603100"/>
                </a:solidFill>
              </a:rPr>
              <a:t>燃料电池技术原理及类型</a:t>
            </a:r>
            <a:endParaRPr sz="45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object 2"/>
          <p:cNvPicPr/>
          <p:nvPr/>
        </p:nvPicPr>
        <p:blipFill>
          <a:blip r:embed="rId2"/>
          <a:stretch>
            <a:fillRect/>
          </a:stretch>
        </p:blipFill>
        <p:spPr>
          <a:xfrm>
            <a:off x="1477192" y="1927705"/>
            <a:ext cx="5791871" cy="3625167"/>
          </a:xfrm>
          <a:prstGeom prst="rect">
            <a:avLst/>
          </a:prstGeom>
        </p:spPr>
      </p:pic>
      <p:grpSp>
        <p:nvGrpSpPr>
          <p:cNvPr id="3" name="object 3"/>
          <p:cNvGrpSpPr/>
          <p:nvPr/>
        </p:nvGrpSpPr>
        <p:grpSpPr>
          <a:xfrm>
            <a:off x="454963" y="331167"/>
            <a:ext cx="309245" cy="85090"/>
            <a:chOff x="454963" y="331167"/>
            <a:chExt cx="309245" cy="85090"/>
          </a:xfrm>
        </p:grpSpPr>
        <p:pic>
          <p:nvPicPr>
            <p:cNvPr id="4" name="object 4"/>
            <p:cNvPicPr/>
            <p:nvPr/>
          </p:nvPicPr>
          <p:blipFill>
            <a:blip r:embed="rId3"/>
            <a:stretch>
              <a:fillRect/>
            </a:stretch>
          </p:blipFill>
          <p:spPr>
            <a:xfrm>
              <a:off x="454963" y="331167"/>
              <a:ext cx="84147" cy="84146"/>
            </a:xfrm>
            <a:prstGeom prst="rect">
              <a:avLst/>
            </a:prstGeom>
          </p:spPr>
        </p:pic>
        <p:pic>
          <p:nvPicPr>
            <p:cNvPr id="5" name="object 5"/>
            <p:cNvPicPr/>
            <p:nvPr/>
          </p:nvPicPr>
          <p:blipFill>
            <a:blip r:embed="rId4"/>
            <a:stretch>
              <a:fillRect/>
            </a:stretch>
          </p:blipFill>
          <p:spPr>
            <a:xfrm>
              <a:off x="575049" y="337742"/>
              <a:ext cx="78137" cy="78136"/>
            </a:xfrm>
            <a:prstGeom prst="rect">
              <a:avLst/>
            </a:prstGeom>
          </p:spPr>
        </p:pic>
        <p:pic>
          <p:nvPicPr>
            <p:cNvPr id="6" name="object 6"/>
            <p:cNvPicPr/>
            <p:nvPr/>
          </p:nvPicPr>
          <p:blipFill>
            <a:blip r:embed="rId5"/>
            <a:stretch>
              <a:fillRect/>
            </a:stretch>
          </p:blipFill>
          <p:spPr>
            <a:xfrm>
              <a:off x="689124" y="339459"/>
              <a:ext cx="74704" cy="74703"/>
            </a:xfrm>
            <a:prstGeom prst="rect">
              <a:avLst/>
            </a:prstGeom>
          </p:spPr>
        </p:pic>
      </p:grpSp>
      <p:grpSp>
        <p:nvGrpSpPr>
          <p:cNvPr id="7" name="object 7"/>
          <p:cNvGrpSpPr/>
          <p:nvPr/>
        </p:nvGrpSpPr>
        <p:grpSpPr>
          <a:xfrm>
            <a:off x="799767" y="344296"/>
            <a:ext cx="170815" cy="73660"/>
            <a:chOff x="799767" y="344296"/>
            <a:chExt cx="170815" cy="73660"/>
          </a:xfrm>
        </p:grpSpPr>
        <p:pic>
          <p:nvPicPr>
            <p:cNvPr id="8" name="object 8"/>
            <p:cNvPicPr/>
            <p:nvPr/>
          </p:nvPicPr>
          <p:blipFill>
            <a:blip r:embed="rId6"/>
            <a:stretch>
              <a:fillRect/>
            </a:stretch>
          </p:blipFill>
          <p:spPr>
            <a:xfrm>
              <a:off x="904944" y="344296"/>
              <a:ext cx="65594" cy="65593"/>
            </a:xfrm>
            <a:prstGeom prst="rect">
              <a:avLst/>
            </a:prstGeom>
          </p:spPr>
        </p:pic>
        <p:pic>
          <p:nvPicPr>
            <p:cNvPr id="9" name="object 9"/>
            <p:cNvPicPr/>
            <p:nvPr/>
          </p:nvPicPr>
          <p:blipFill>
            <a:blip r:embed="rId7"/>
            <a:stretch>
              <a:fillRect/>
            </a:stretch>
          </p:blipFill>
          <p:spPr>
            <a:xfrm>
              <a:off x="799767" y="348429"/>
              <a:ext cx="69238" cy="69237"/>
            </a:xfrm>
            <a:prstGeom prst="rect">
              <a:avLst/>
            </a:prstGeom>
          </p:spPr>
        </p:pic>
      </p:grpSp>
      <p:grpSp>
        <p:nvGrpSpPr>
          <p:cNvPr id="10" name="object 10"/>
          <p:cNvGrpSpPr/>
          <p:nvPr/>
        </p:nvGrpSpPr>
        <p:grpSpPr>
          <a:xfrm>
            <a:off x="454963" y="448941"/>
            <a:ext cx="515620" cy="322580"/>
            <a:chOff x="454963" y="448941"/>
            <a:chExt cx="515620" cy="322580"/>
          </a:xfrm>
        </p:grpSpPr>
        <p:pic>
          <p:nvPicPr>
            <p:cNvPr id="11" name="object 11"/>
            <p:cNvPicPr/>
            <p:nvPr/>
          </p:nvPicPr>
          <p:blipFill>
            <a:blip r:embed="rId8"/>
            <a:stretch>
              <a:fillRect/>
            </a:stretch>
          </p:blipFill>
          <p:spPr>
            <a:xfrm>
              <a:off x="454963" y="448941"/>
              <a:ext cx="84147" cy="84146"/>
            </a:xfrm>
            <a:prstGeom prst="rect">
              <a:avLst/>
            </a:prstGeom>
          </p:spPr>
        </p:pic>
        <p:pic>
          <p:nvPicPr>
            <p:cNvPr id="12" name="object 12"/>
            <p:cNvPicPr/>
            <p:nvPr/>
          </p:nvPicPr>
          <p:blipFill>
            <a:blip r:embed="rId4"/>
            <a:stretch>
              <a:fillRect/>
            </a:stretch>
          </p:blipFill>
          <p:spPr>
            <a:xfrm>
              <a:off x="575049" y="455516"/>
              <a:ext cx="78137" cy="78136"/>
            </a:xfrm>
            <a:prstGeom prst="rect">
              <a:avLst/>
            </a:prstGeom>
          </p:spPr>
        </p:pic>
        <p:pic>
          <p:nvPicPr>
            <p:cNvPr id="13" name="object 13"/>
            <p:cNvPicPr/>
            <p:nvPr/>
          </p:nvPicPr>
          <p:blipFill>
            <a:blip r:embed="rId5"/>
            <a:stretch>
              <a:fillRect/>
            </a:stretch>
          </p:blipFill>
          <p:spPr>
            <a:xfrm>
              <a:off x="689124" y="457232"/>
              <a:ext cx="74703" cy="74704"/>
            </a:xfrm>
            <a:prstGeom prst="rect">
              <a:avLst/>
            </a:prstGeom>
          </p:spPr>
        </p:pic>
        <p:pic>
          <p:nvPicPr>
            <p:cNvPr id="14" name="object 14"/>
            <p:cNvPicPr/>
            <p:nvPr/>
          </p:nvPicPr>
          <p:blipFill>
            <a:blip r:embed="rId9"/>
            <a:stretch>
              <a:fillRect/>
            </a:stretch>
          </p:blipFill>
          <p:spPr>
            <a:xfrm>
              <a:off x="799767" y="466202"/>
              <a:ext cx="69237" cy="69237"/>
            </a:xfrm>
            <a:prstGeom prst="rect">
              <a:avLst/>
            </a:prstGeom>
          </p:spPr>
        </p:pic>
        <p:pic>
          <p:nvPicPr>
            <p:cNvPr id="15" name="object 15"/>
            <p:cNvPicPr/>
            <p:nvPr/>
          </p:nvPicPr>
          <p:blipFill>
            <a:blip r:embed="rId8"/>
            <a:stretch>
              <a:fillRect/>
            </a:stretch>
          </p:blipFill>
          <p:spPr>
            <a:xfrm>
              <a:off x="454963" y="566714"/>
              <a:ext cx="84147" cy="84146"/>
            </a:xfrm>
            <a:prstGeom prst="rect">
              <a:avLst/>
            </a:prstGeom>
          </p:spPr>
        </p:pic>
        <p:pic>
          <p:nvPicPr>
            <p:cNvPr id="16" name="object 16"/>
            <p:cNvPicPr/>
            <p:nvPr/>
          </p:nvPicPr>
          <p:blipFill>
            <a:blip r:embed="rId6"/>
            <a:stretch>
              <a:fillRect/>
            </a:stretch>
          </p:blipFill>
          <p:spPr>
            <a:xfrm>
              <a:off x="904944" y="462069"/>
              <a:ext cx="65594" cy="65594"/>
            </a:xfrm>
            <a:prstGeom prst="rect">
              <a:avLst/>
            </a:prstGeom>
          </p:spPr>
        </p:pic>
        <p:pic>
          <p:nvPicPr>
            <p:cNvPr id="17" name="object 17"/>
            <p:cNvPicPr/>
            <p:nvPr/>
          </p:nvPicPr>
          <p:blipFill>
            <a:blip r:embed="rId10"/>
            <a:stretch>
              <a:fillRect/>
            </a:stretch>
          </p:blipFill>
          <p:spPr>
            <a:xfrm>
              <a:off x="689124" y="575006"/>
              <a:ext cx="74703" cy="74704"/>
            </a:xfrm>
            <a:prstGeom prst="rect">
              <a:avLst/>
            </a:prstGeom>
          </p:spPr>
        </p:pic>
        <p:pic>
          <p:nvPicPr>
            <p:cNvPr id="18" name="object 18"/>
            <p:cNvPicPr/>
            <p:nvPr/>
          </p:nvPicPr>
          <p:blipFill>
            <a:blip r:embed="rId11"/>
            <a:stretch>
              <a:fillRect/>
            </a:stretch>
          </p:blipFill>
          <p:spPr>
            <a:xfrm>
              <a:off x="575049" y="573290"/>
              <a:ext cx="78137" cy="78136"/>
            </a:xfrm>
            <a:prstGeom prst="rect">
              <a:avLst/>
            </a:prstGeom>
          </p:spPr>
        </p:pic>
        <p:pic>
          <p:nvPicPr>
            <p:cNvPr id="19" name="object 19"/>
            <p:cNvPicPr/>
            <p:nvPr/>
          </p:nvPicPr>
          <p:blipFill>
            <a:blip r:embed="rId9"/>
            <a:stretch>
              <a:fillRect/>
            </a:stretch>
          </p:blipFill>
          <p:spPr>
            <a:xfrm>
              <a:off x="799767" y="583976"/>
              <a:ext cx="69237" cy="69237"/>
            </a:xfrm>
            <a:prstGeom prst="rect">
              <a:avLst/>
            </a:prstGeom>
          </p:spPr>
        </p:pic>
        <p:pic>
          <p:nvPicPr>
            <p:cNvPr id="20" name="object 20"/>
            <p:cNvPicPr/>
            <p:nvPr/>
          </p:nvPicPr>
          <p:blipFill>
            <a:blip r:embed="rId6"/>
            <a:stretch>
              <a:fillRect/>
            </a:stretch>
          </p:blipFill>
          <p:spPr>
            <a:xfrm>
              <a:off x="904944" y="579843"/>
              <a:ext cx="65594" cy="65594"/>
            </a:xfrm>
            <a:prstGeom prst="rect">
              <a:avLst/>
            </a:prstGeom>
          </p:spPr>
        </p:pic>
        <p:pic>
          <p:nvPicPr>
            <p:cNvPr id="21" name="object 21"/>
            <p:cNvPicPr/>
            <p:nvPr/>
          </p:nvPicPr>
          <p:blipFill>
            <a:blip r:embed="rId3"/>
            <a:stretch>
              <a:fillRect/>
            </a:stretch>
          </p:blipFill>
          <p:spPr>
            <a:xfrm>
              <a:off x="454963" y="684488"/>
              <a:ext cx="84147" cy="84146"/>
            </a:xfrm>
            <a:prstGeom prst="rect">
              <a:avLst/>
            </a:prstGeom>
          </p:spPr>
        </p:pic>
        <p:pic>
          <p:nvPicPr>
            <p:cNvPr id="22" name="object 22"/>
            <p:cNvPicPr/>
            <p:nvPr/>
          </p:nvPicPr>
          <p:blipFill>
            <a:blip r:embed="rId11"/>
            <a:stretch>
              <a:fillRect/>
            </a:stretch>
          </p:blipFill>
          <p:spPr>
            <a:xfrm>
              <a:off x="575049" y="691063"/>
              <a:ext cx="78137" cy="78136"/>
            </a:xfrm>
            <a:prstGeom prst="rect">
              <a:avLst/>
            </a:prstGeom>
          </p:spPr>
        </p:pic>
        <p:pic>
          <p:nvPicPr>
            <p:cNvPr id="23" name="object 23"/>
            <p:cNvPicPr/>
            <p:nvPr/>
          </p:nvPicPr>
          <p:blipFill>
            <a:blip r:embed="rId5"/>
            <a:stretch>
              <a:fillRect/>
            </a:stretch>
          </p:blipFill>
          <p:spPr>
            <a:xfrm>
              <a:off x="689124" y="692780"/>
              <a:ext cx="74703" cy="74704"/>
            </a:xfrm>
            <a:prstGeom prst="rect">
              <a:avLst/>
            </a:prstGeom>
          </p:spPr>
        </p:pic>
        <p:pic>
          <p:nvPicPr>
            <p:cNvPr id="24" name="object 24"/>
            <p:cNvPicPr/>
            <p:nvPr/>
          </p:nvPicPr>
          <p:blipFill>
            <a:blip r:embed="rId7"/>
            <a:stretch>
              <a:fillRect/>
            </a:stretch>
          </p:blipFill>
          <p:spPr>
            <a:xfrm>
              <a:off x="799767" y="701750"/>
              <a:ext cx="69237" cy="69237"/>
            </a:xfrm>
            <a:prstGeom prst="rect">
              <a:avLst/>
            </a:prstGeom>
          </p:spPr>
        </p:pic>
        <p:pic>
          <p:nvPicPr>
            <p:cNvPr id="25" name="object 25"/>
            <p:cNvPicPr/>
            <p:nvPr/>
          </p:nvPicPr>
          <p:blipFill>
            <a:blip r:embed="rId6"/>
            <a:stretch>
              <a:fillRect/>
            </a:stretch>
          </p:blipFill>
          <p:spPr>
            <a:xfrm>
              <a:off x="904944" y="697617"/>
              <a:ext cx="65594" cy="65594"/>
            </a:xfrm>
            <a:prstGeom prst="rect">
              <a:avLst/>
            </a:prstGeom>
          </p:spPr>
        </p:pic>
      </p:grpSp>
      <p:sp>
        <p:nvSpPr>
          <p:cNvPr id="26" name="object 26"/>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a:t>燃料电池工作原理</a:t>
            </a:r>
          </a:p>
        </p:txBody>
      </p:sp>
      <p:sp>
        <p:nvSpPr>
          <p:cNvPr id="27" name="object 27"/>
          <p:cNvSpPr txBox="1"/>
          <p:nvPr/>
        </p:nvSpPr>
        <p:spPr>
          <a:xfrm>
            <a:off x="7901969" y="2063994"/>
            <a:ext cx="3101975" cy="1461135"/>
          </a:xfrm>
          <a:prstGeom prst="rect">
            <a:avLst/>
          </a:prstGeom>
        </p:spPr>
        <p:txBody>
          <a:bodyPr vert="horz" wrap="square" lIns="0" tIns="15875" rIns="0" bIns="0" rtlCol="0">
            <a:spAutoFit/>
          </a:bodyPr>
          <a:lstStyle/>
          <a:p>
            <a:pPr marL="12700">
              <a:lnSpc>
                <a:spcPct val="100000"/>
              </a:lnSpc>
              <a:spcBef>
                <a:spcPts val="125"/>
              </a:spcBef>
            </a:pPr>
            <a:r>
              <a:rPr sz="1400">
                <a:solidFill>
                  <a:srgbClr val="633301"/>
                </a:solidFill>
                <a:latin typeface="微软雅黑"/>
                <a:cs typeface="微软雅黑"/>
              </a:rPr>
              <a:t>燃料电池是一种将燃料（如氢气）和</a:t>
            </a:r>
            <a:r>
              <a:rPr sz="1400" spc="-50">
                <a:solidFill>
                  <a:srgbClr val="633301"/>
                </a:solidFill>
                <a:latin typeface="微软雅黑"/>
                <a:cs typeface="微软雅黑"/>
              </a:rPr>
              <a:t>氧</a:t>
            </a:r>
            <a:endParaRPr sz="1400">
              <a:latin typeface="微软雅黑"/>
              <a:cs typeface="微软雅黑"/>
            </a:endParaRPr>
          </a:p>
          <a:p>
            <a:pPr marL="12700" marR="5080" algn="just">
              <a:lnSpc>
                <a:spcPct val="190300"/>
              </a:lnSpc>
            </a:pPr>
            <a:r>
              <a:rPr sz="1400">
                <a:solidFill>
                  <a:srgbClr val="633301"/>
                </a:solidFill>
                <a:latin typeface="微软雅黑"/>
                <a:cs typeface="微软雅黑"/>
              </a:rPr>
              <a:t>化剂（如氧气）中的化学能直接转化</a:t>
            </a:r>
            <a:r>
              <a:rPr sz="1400" spc="-50">
                <a:solidFill>
                  <a:srgbClr val="633301"/>
                </a:solidFill>
                <a:latin typeface="微软雅黑"/>
                <a:cs typeface="微软雅黑"/>
              </a:rPr>
              <a:t>为</a:t>
            </a:r>
            <a:r>
              <a:rPr sz="1400">
                <a:solidFill>
                  <a:srgbClr val="633301"/>
                </a:solidFill>
                <a:latin typeface="微软雅黑"/>
                <a:cs typeface="微软雅黑"/>
              </a:rPr>
              <a:t>电能的装置。其核心部件是电解质和</a:t>
            </a:r>
            <a:r>
              <a:rPr sz="1400" spc="-50">
                <a:solidFill>
                  <a:srgbClr val="633301"/>
                </a:solidFill>
                <a:latin typeface="微软雅黑"/>
                <a:cs typeface="微软雅黑"/>
              </a:rPr>
              <a:t>电</a:t>
            </a:r>
            <a:r>
              <a:rPr sz="1400">
                <a:solidFill>
                  <a:srgbClr val="633301"/>
                </a:solidFill>
                <a:latin typeface="微软雅黑"/>
                <a:cs typeface="微软雅黑"/>
              </a:rPr>
              <a:t>极，通过电化学反应产生电流</a:t>
            </a:r>
            <a:r>
              <a:rPr sz="1400" spc="-50">
                <a:solidFill>
                  <a:srgbClr val="633301"/>
                </a:solidFill>
                <a:latin typeface="微软雅黑"/>
                <a:cs typeface="微软雅黑"/>
              </a:rPr>
              <a:t>。</a:t>
            </a:r>
            <a:endParaRPr sz="1400">
              <a:latin typeface="微软雅黑"/>
              <a:cs typeface="微软雅黑"/>
            </a:endParaRPr>
          </a:p>
        </p:txBody>
      </p:sp>
      <p:sp>
        <p:nvSpPr>
          <p:cNvPr id="28" name="object 28"/>
          <p:cNvSpPr txBox="1"/>
          <p:nvPr/>
        </p:nvSpPr>
        <p:spPr>
          <a:xfrm>
            <a:off x="7901969" y="4561527"/>
            <a:ext cx="3101975" cy="1310005"/>
          </a:xfrm>
          <a:prstGeom prst="rect">
            <a:avLst/>
          </a:prstGeom>
        </p:spPr>
        <p:txBody>
          <a:bodyPr vert="horz" wrap="square" lIns="0" tIns="15875" rIns="0" bIns="0" rtlCol="0">
            <a:spAutoFit/>
          </a:bodyPr>
          <a:lstStyle/>
          <a:p>
            <a:pPr marL="12700">
              <a:lnSpc>
                <a:spcPct val="100000"/>
              </a:lnSpc>
              <a:spcBef>
                <a:spcPts val="125"/>
              </a:spcBef>
            </a:pPr>
            <a:r>
              <a:rPr sz="1250">
                <a:solidFill>
                  <a:srgbClr val="633301"/>
                </a:solidFill>
                <a:latin typeface="微软雅黑"/>
                <a:cs typeface="微软雅黑"/>
              </a:rPr>
              <a:t>工作过程中，燃料在阳极被氧化，释放出</a:t>
            </a:r>
            <a:r>
              <a:rPr sz="1250" spc="-50">
                <a:solidFill>
                  <a:srgbClr val="633301"/>
                </a:solidFill>
                <a:latin typeface="微软雅黑"/>
                <a:cs typeface="微软雅黑"/>
              </a:rPr>
              <a:t>电</a:t>
            </a:r>
            <a:endParaRPr sz="1250">
              <a:latin typeface="微软雅黑"/>
              <a:cs typeface="微软雅黑"/>
            </a:endParaRPr>
          </a:p>
          <a:p>
            <a:pPr marL="12700" marR="5080" algn="just">
              <a:lnSpc>
                <a:spcPct val="190700"/>
              </a:lnSpc>
            </a:pPr>
            <a:r>
              <a:rPr sz="1250">
                <a:solidFill>
                  <a:srgbClr val="633301"/>
                </a:solidFill>
                <a:latin typeface="微软雅黑"/>
                <a:cs typeface="微软雅黑"/>
              </a:rPr>
              <a:t>子，电子通过外电路流向阴极；同时氧化</a:t>
            </a:r>
            <a:r>
              <a:rPr sz="1250" spc="-50">
                <a:solidFill>
                  <a:srgbClr val="633301"/>
                </a:solidFill>
                <a:latin typeface="微软雅黑"/>
                <a:cs typeface="微软雅黑"/>
              </a:rPr>
              <a:t>剂</a:t>
            </a:r>
            <a:r>
              <a:rPr sz="1250">
                <a:solidFill>
                  <a:srgbClr val="633301"/>
                </a:solidFill>
                <a:latin typeface="微软雅黑"/>
                <a:cs typeface="微软雅黑"/>
              </a:rPr>
              <a:t>在阴极接受电子，发生还原反应。这一过</a:t>
            </a:r>
            <a:r>
              <a:rPr sz="1250" spc="-50">
                <a:solidFill>
                  <a:srgbClr val="633301"/>
                </a:solidFill>
                <a:latin typeface="微软雅黑"/>
                <a:cs typeface="微软雅黑"/>
              </a:rPr>
              <a:t>程</a:t>
            </a:r>
            <a:r>
              <a:rPr sz="1250">
                <a:solidFill>
                  <a:srgbClr val="633301"/>
                </a:solidFill>
                <a:latin typeface="微软雅黑"/>
                <a:cs typeface="微软雅黑"/>
              </a:rPr>
              <a:t>中产生的电流可用于驱动电动机等负载</a:t>
            </a:r>
            <a:r>
              <a:rPr sz="1250" spc="-50">
                <a:solidFill>
                  <a:srgbClr val="633301"/>
                </a:solidFill>
                <a:latin typeface="微软雅黑"/>
                <a:cs typeface="微软雅黑"/>
              </a:rPr>
              <a:t>。</a:t>
            </a:r>
            <a:endParaRPr sz="1250">
              <a:latin typeface="微软雅黑"/>
              <a:cs typeface="微软雅黑"/>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p:nvPr/>
        </p:nvSpPr>
        <p:spPr>
          <a:xfrm>
            <a:off x="601256" y="1769084"/>
            <a:ext cx="1279525" cy="469265"/>
          </a:xfrm>
          <a:custGeom>
            <a:rect l="l" t="t" r="r" b="b"/>
            <a:pathLst>
              <a:path w="1279525" h="469264">
                <a:moveTo>
                  <a:pt x="1279499" y="234315"/>
                </a:moveTo>
                <a:lnTo>
                  <a:pt x="1162342" y="0"/>
                </a:lnTo>
                <a:lnTo>
                  <a:pt x="902893" y="0"/>
                </a:lnTo>
                <a:lnTo>
                  <a:pt x="810856" y="0"/>
                </a:lnTo>
                <a:lnTo>
                  <a:pt x="78117" y="0"/>
                </a:lnTo>
                <a:lnTo>
                  <a:pt x="47713" y="6134"/>
                </a:lnTo>
                <a:lnTo>
                  <a:pt x="22885" y="22872"/>
                </a:lnTo>
                <a:lnTo>
                  <a:pt x="6146" y="47701"/>
                </a:lnTo>
                <a:lnTo>
                  <a:pt x="0" y="78105"/>
                </a:lnTo>
                <a:lnTo>
                  <a:pt x="0" y="390525"/>
                </a:lnTo>
                <a:lnTo>
                  <a:pt x="6146" y="420928"/>
                </a:lnTo>
                <a:lnTo>
                  <a:pt x="22885" y="445757"/>
                </a:lnTo>
                <a:lnTo>
                  <a:pt x="47713" y="462495"/>
                </a:lnTo>
                <a:lnTo>
                  <a:pt x="78117" y="468642"/>
                </a:lnTo>
                <a:lnTo>
                  <a:pt x="810856" y="468642"/>
                </a:lnTo>
                <a:lnTo>
                  <a:pt x="902893" y="468642"/>
                </a:lnTo>
                <a:lnTo>
                  <a:pt x="1162342" y="468642"/>
                </a:lnTo>
                <a:lnTo>
                  <a:pt x="1279499" y="234315"/>
                </a:lnTo>
                <a:close/>
              </a:path>
            </a:pathLst>
          </a:custGeom>
          <a:solidFill>
            <a:srgbClr val="B3954D"/>
          </a:solidFill>
        </p:spPr>
        <p:txBody>
          <a:bodyPr wrap="square" lIns="0" tIns="0" rIns="0" bIns="0" rtlCol="0"/>
          <a:lstStyle/>
          <a:p/>
        </p:txBody>
      </p:sp>
      <p:sp>
        <p:nvSpPr>
          <p:cNvPr id="3" name="object 3"/>
          <p:cNvSpPr/>
          <p:nvPr/>
        </p:nvSpPr>
        <p:spPr>
          <a:xfrm>
            <a:off x="2864726" y="1769084"/>
            <a:ext cx="1279525" cy="469265"/>
          </a:xfrm>
          <a:custGeom>
            <a:rect l="l" t="t" r="r" b="b"/>
            <a:pathLst>
              <a:path w="1279525" h="469264">
                <a:moveTo>
                  <a:pt x="1279499" y="234315"/>
                </a:moveTo>
                <a:lnTo>
                  <a:pt x="1162342" y="0"/>
                </a:lnTo>
                <a:lnTo>
                  <a:pt x="902893" y="0"/>
                </a:lnTo>
                <a:lnTo>
                  <a:pt x="810856" y="0"/>
                </a:lnTo>
                <a:lnTo>
                  <a:pt x="78117" y="0"/>
                </a:lnTo>
                <a:lnTo>
                  <a:pt x="47713" y="6134"/>
                </a:lnTo>
                <a:lnTo>
                  <a:pt x="22885" y="22872"/>
                </a:lnTo>
                <a:lnTo>
                  <a:pt x="6146" y="47701"/>
                </a:lnTo>
                <a:lnTo>
                  <a:pt x="0" y="78105"/>
                </a:lnTo>
                <a:lnTo>
                  <a:pt x="0" y="390525"/>
                </a:lnTo>
                <a:lnTo>
                  <a:pt x="6146" y="420928"/>
                </a:lnTo>
                <a:lnTo>
                  <a:pt x="22885" y="445757"/>
                </a:lnTo>
                <a:lnTo>
                  <a:pt x="47713" y="462495"/>
                </a:lnTo>
                <a:lnTo>
                  <a:pt x="78117" y="468642"/>
                </a:lnTo>
                <a:lnTo>
                  <a:pt x="810856" y="468642"/>
                </a:lnTo>
                <a:lnTo>
                  <a:pt x="902893" y="468642"/>
                </a:lnTo>
                <a:lnTo>
                  <a:pt x="1162342" y="468642"/>
                </a:lnTo>
                <a:lnTo>
                  <a:pt x="1279499" y="234315"/>
                </a:lnTo>
                <a:close/>
              </a:path>
            </a:pathLst>
          </a:custGeom>
          <a:solidFill>
            <a:srgbClr val="B3954D"/>
          </a:solidFill>
        </p:spPr>
        <p:txBody>
          <a:bodyPr wrap="square" lIns="0" tIns="0" rIns="0" bIns="0" rtlCol="0"/>
          <a:lstStyle/>
          <a:p/>
        </p:txBody>
      </p:sp>
      <p:sp>
        <p:nvSpPr>
          <p:cNvPr id="4" name="object 4"/>
          <p:cNvSpPr txBox="1"/>
          <p:nvPr/>
        </p:nvSpPr>
        <p:spPr>
          <a:xfrm>
            <a:off x="1021378" y="1860040"/>
            <a:ext cx="340995" cy="332740"/>
          </a:xfrm>
          <a:prstGeom prst="rect">
            <a:avLst/>
          </a:prstGeom>
        </p:spPr>
        <p:txBody>
          <a:bodyPr vert="horz" wrap="square" lIns="0" tIns="13970" rIns="0" bIns="0" rtlCol="0">
            <a:spAutoFit/>
          </a:bodyPr>
          <a:lstStyle/>
          <a:p>
            <a:pPr marL="12700">
              <a:lnSpc>
                <a:spcPct val="100000"/>
              </a:lnSpc>
              <a:spcBef>
                <a:spcPts val="110"/>
              </a:spcBef>
            </a:pPr>
            <a:r>
              <a:rPr sz="2000" b="1" spc="-25">
                <a:solidFill>
                  <a:srgbClr val="FFFFFF"/>
                </a:solidFill>
                <a:latin typeface="微软雅黑"/>
                <a:cs typeface="微软雅黑"/>
              </a:rPr>
              <a:t>01</a:t>
            </a:r>
            <a:endParaRPr sz="2000">
              <a:latin typeface="微软雅黑"/>
              <a:cs typeface="微软雅黑"/>
            </a:endParaRPr>
          </a:p>
        </p:txBody>
      </p:sp>
      <p:sp>
        <p:nvSpPr>
          <p:cNvPr id="5" name="object 5"/>
          <p:cNvSpPr txBox="1"/>
          <p:nvPr/>
        </p:nvSpPr>
        <p:spPr>
          <a:xfrm>
            <a:off x="3284849" y="1860040"/>
            <a:ext cx="340995" cy="332740"/>
          </a:xfrm>
          <a:prstGeom prst="rect">
            <a:avLst/>
          </a:prstGeom>
        </p:spPr>
        <p:txBody>
          <a:bodyPr vert="horz" wrap="square" lIns="0" tIns="13970" rIns="0" bIns="0" rtlCol="0">
            <a:spAutoFit/>
          </a:bodyPr>
          <a:lstStyle/>
          <a:p>
            <a:pPr marL="12700">
              <a:lnSpc>
                <a:spcPct val="100000"/>
              </a:lnSpc>
              <a:spcBef>
                <a:spcPts val="110"/>
              </a:spcBef>
            </a:pPr>
            <a:r>
              <a:rPr sz="2000" b="1" spc="-25">
                <a:solidFill>
                  <a:srgbClr val="FFFFFF"/>
                </a:solidFill>
                <a:latin typeface="微软雅黑"/>
                <a:cs typeface="微软雅黑"/>
              </a:rPr>
              <a:t>02</a:t>
            </a:r>
            <a:endParaRPr sz="2000">
              <a:latin typeface="微软雅黑"/>
              <a:cs typeface="微软雅黑"/>
            </a:endParaRPr>
          </a:p>
        </p:txBody>
      </p:sp>
      <p:sp>
        <p:nvSpPr>
          <p:cNvPr id="6" name="object 6"/>
          <p:cNvSpPr txBox="1"/>
          <p:nvPr/>
        </p:nvSpPr>
        <p:spPr>
          <a:xfrm>
            <a:off x="566088" y="2480442"/>
            <a:ext cx="2082800" cy="2178050"/>
          </a:xfrm>
          <a:prstGeom prst="rect">
            <a:avLst/>
          </a:prstGeom>
        </p:spPr>
        <p:txBody>
          <a:bodyPr vert="horz" wrap="square" lIns="0" tIns="12065" rIns="0" bIns="0" rtlCol="0">
            <a:spAutoFit/>
          </a:bodyPr>
          <a:lstStyle/>
          <a:p>
            <a:pPr marL="12700" marR="262255">
              <a:lnSpc>
                <a:spcPct val="121500"/>
              </a:lnSpc>
              <a:spcBef>
                <a:spcPts val="95"/>
              </a:spcBef>
            </a:pPr>
            <a:r>
              <a:rPr sz="2000" b="1">
                <a:solidFill>
                  <a:srgbClr val="9A6930"/>
                </a:solidFill>
                <a:latin typeface="微软雅黑"/>
                <a:cs typeface="微软雅黑"/>
              </a:rPr>
              <a:t>质子交换膜燃</a:t>
            </a:r>
            <a:r>
              <a:rPr sz="2000" b="1" spc="-50">
                <a:solidFill>
                  <a:srgbClr val="9A6930"/>
                </a:solidFill>
                <a:latin typeface="微软雅黑"/>
                <a:cs typeface="微软雅黑"/>
              </a:rPr>
              <a:t>料</a:t>
            </a:r>
            <a:r>
              <a:rPr sz="2000" b="1">
                <a:solidFill>
                  <a:srgbClr val="9A6930"/>
                </a:solidFill>
                <a:latin typeface="微软雅黑"/>
                <a:cs typeface="微软雅黑"/>
              </a:rPr>
              <a:t>电池</a:t>
            </a:r>
            <a:r>
              <a:rPr sz="2000" b="1" spc="-25">
                <a:solidFill>
                  <a:srgbClr val="9A6930"/>
                </a:solidFill>
                <a:latin typeface="微软雅黑"/>
                <a:cs typeface="微软雅黑"/>
              </a:rPr>
              <a:t>（P…</a:t>
            </a:r>
            <a:endParaRPr sz="2000">
              <a:latin typeface="微软雅黑"/>
              <a:cs typeface="微软雅黑"/>
            </a:endParaRPr>
          </a:p>
          <a:p>
            <a:pPr marL="12700" marR="5080">
              <a:lnSpc>
                <a:spcPct val="150000"/>
              </a:lnSpc>
              <a:spcBef>
                <a:spcPts val="1400"/>
              </a:spcBef>
            </a:pPr>
            <a:r>
              <a:rPr sz="1350" spc="-5">
                <a:solidFill>
                  <a:srgbClr val="633301"/>
                </a:solidFill>
                <a:latin typeface="微软雅黑"/>
                <a:cs typeface="微软雅黑"/>
              </a:rPr>
              <a:t>采用固体聚合物电解质，</a:t>
            </a:r>
            <a:r>
              <a:rPr sz="1350" spc="-50">
                <a:solidFill>
                  <a:srgbClr val="633301"/>
                </a:solidFill>
                <a:latin typeface="微软雅黑"/>
                <a:cs typeface="微软雅黑"/>
              </a:rPr>
              <a:t> </a:t>
            </a:r>
            <a:r>
              <a:rPr sz="1350" spc="-5">
                <a:solidFill>
                  <a:srgbClr val="633301"/>
                </a:solidFill>
                <a:latin typeface="微软雅黑"/>
                <a:cs typeface="微软雅黑"/>
              </a:rPr>
              <a:t>具有启动快、效率高、寿</a:t>
            </a:r>
            <a:r>
              <a:rPr sz="1350" spc="-50">
                <a:solidFill>
                  <a:srgbClr val="633301"/>
                </a:solidFill>
                <a:latin typeface="微软雅黑"/>
                <a:cs typeface="微软雅黑"/>
              </a:rPr>
              <a:t> </a:t>
            </a:r>
            <a:r>
              <a:rPr sz="1350" spc="-5">
                <a:solidFill>
                  <a:srgbClr val="633301"/>
                </a:solidFill>
                <a:latin typeface="微软雅黑"/>
                <a:cs typeface="微软雅黑"/>
              </a:rPr>
              <a:t>命长等优点，适用于交通、</a:t>
            </a:r>
            <a:r>
              <a:rPr sz="1350" spc="-10">
                <a:solidFill>
                  <a:srgbClr val="633301"/>
                </a:solidFill>
                <a:latin typeface="微软雅黑"/>
                <a:cs typeface="微软雅黑"/>
              </a:rPr>
              <a:t>便携式电源等领域。</a:t>
            </a:r>
            <a:endParaRPr sz="1350">
              <a:latin typeface="微软雅黑"/>
              <a:cs typeface="微软雅黑"/>
            </a:endParaRPr>
          </a:p>
        </p:txBody>
      </p:sp>
      <p:sp>
        <p:nvSpPr>
          <p:cNvPr id="7" name="object 7"/>
          <p:cNvSpPr txBox="1"/>
          <p:nvPr/>
        </p:nvSpPr>
        <p:spPr>
          <a:xfrm>
            <a:off x="2845694" y="2480442"/>
            <a:ext cx="1911350" cy="2486660"/>
          </a:xfrm>
          <a:prstGeom prst="rect">
            <a:avLst/>
          </a:prstGeom>
        </p:spPr>
        <p:txBody>
          <a:bodyPr vert="horz" wrap="square" lIns="0" tIns="12065" rIns="0" bIns="0" rtlCol="0">
            <a:spAutoFit/>
          </a:bodyPr>
          <a:lstStyle/>
          <a:p>
            <a:pPr marL="12700" marR="90805">
              <a:lnSpc>
                <a:spcPct val="121500"/>
              </a:lnSpc>
              <a:spcBef>
                <a:spcPts val="95"/>
              </a:spcBef>
            </a:pPr>
            <a:r>
              <a:rPr sz="2000" b="1">
                <a:solidFill>
                  <a:srgbClr val="9A6930"/>
                </a:solidFill>
                <a:latin typeface="微软雅黑"/>
                <a:cs typeface="微软雅黑"/>
              </a:rPr>
              <a:t>碱性燃料电池</a:t>
            </a:r>
            <a:r>
              <a:rPr sz="2000" b="1" spc="-50">
                <a:solidFill>
                  <a:srgbClr val="9A6930"/>
                </a:solidFill>
                <a:latin typeface="微软雅黑"/>
                <a:cs typeface="微软雅黑"/>
              </a:rPr>
              <a:t>（ </a:t>
            </a:r>
            <a:r>
              <a:rPr sz="2000" b="1" spc="-20">
                <a:solidFill>
                  <a:srgbClr val="9A6930"/>
                </a:solidFill>
                <a:latin typeface="微软雅黑"/>
                <a:cs typeface="微软雅黑"/>
              </a:rPr>
              <a:t>AFC）</a:t>
            </a:r>
            <a:endParaRPr sz="2000">
              <a:latin typeface="微软雅黑"/>
              <a:cs typeface="微软雅黑"/>
            </a:endParaRPr>
          </a:p>
          <a:p>
            <a:pPr marL="12700" marR="5080" algn="just">
              <a:lnSpc>
                <a:spcPct val="150000"/>
              </a:lnSpc>
              <a:spcBef>
                <a:spcPts val="1400"/>
              </a:spcBef>
            </a:pPr>
            <a:r>
              <a:rPr sz="1350" spc="-5">
                <a:solidFill>
                  <a:srgbClr val="633301"/>
                </a:solidFill>
                <a:latin typeface="微软雅黑"/>
                <a:cs typeface="微软雅黑"/>
              </a:rPr>
              <a:t>采用碱性电解质，具有高效率、低排放等特点，但需要纯净的氢气和氧气作为燃料和氧化剂，限制了</a:t>
            </a:r>
            <a:r>
              <a:rPr sz="1350" spc="-10">
                <a:solidFill>
                  <a:srgbClr val="633301"/>
                </a:solidFill>
                <a:latin typeface="微软雅黑"/>
                <a:cs typeface="微软雅黑"/>
              </a:rPr>
              <a:t>其应用范围。</a:t>
            </a:r>
            <a:endParaRPr sz="1350">
              <a:latin typeface="微软雅黑"/>
              <a:cs typeface="微软雅黑"/>
            </a:endParaRPr>
          </a:p>
        </p:txBody>
      </p:sp>
      <p:sp>
        <p:nvSpPr>
          <p:cNvPr id="8" name="object 8"/>
          <p:cNvSpPr txBox="1"/>
          <p:nvPr/>
        </p:nvSpPr>
        <p:spPr>
          <a:xfrm>
            <a:off x="5133020" y="2480442"/>
            <a:ext cx="2082800" cy="2178050"/>
          </a:xfrm>
          <a:prstGeom prst="rect">
            <a:avLst/>
          </a:prstGeom>
        </p:spPr>
        <p:txBody>
          <a:bodyPr vert="horz" wrap="square" lIns="0" tIns="12065" rIns="0" bIns="0" rtlCol="0">
            <a:spAutoFit/>
          </a:bodyPr>
          <a:lstStyle/>
          <a:p>
            <a:pPr marL="12700" marR="262255">
              <a:lnSpc>
                <a:spcPct val="121500"/>
              </a:lnSpc>
              <a:spcBef>
                <a:spcPts val="95"/>
              </a:spcBef>
            </a:pPr>
            <a:r>
              <a:rPr sz="2000" b="1">
                <a:solidFill>
                  <a:srgbClr val="9A6930"/>
                </a:solidFill>
                <a:latin typeface="微软雅黑"/>
                <a:cs typeface="微软雅黑"/>
              </a:rPr>
              <a:t>磷酸燃料电池</a:t>
            </a:r>
            <a:r>
              <a:rPr sz="2000" b="1" spc="-50">
                <a:solidFill>
                  <a:srgbClr val="9A6930"/>
                </a:solidFill>
                <a:latin typeface="微软雅黑"/>
                <a:cs typeface="微软雅黑"/>
              </a:rPr>
              <a:t>（ </a:t>
            </a:r>
            <a:r>
              <a:rPr sz="2000" b="1" spc="-10">
                <a:solidFill>
                  <a:srgbClr val="9A6930"/>
                </a:solidFill>
                <a:latin typeface="微软雅黑"/>
                <a:cs typeface="微软雅黑"/>
              </a:rPr>
              <a:t>PAFC）</a:t>
            </a:r>
            <a:endParaRPr sz="2000">
              <a:latin typeface="微软雅黑"/>
              <a:cs typeface="微软雅黑"/>
            </a:endParaRPr>
          </a:p>
          <a:p>
            <a:pPr marL="12700" marR="5080">
              <a:lnSpc>
                <a:spcPct val="150000"/>
              </a:lnSpc>
              <a:spcBef>
                <a:spcPts val="1400"/>
              </a:spcBef>
            </a:pPr>
            <a:r>
              <a:rPr sz="1350" spc="-5">
                <a:solidFill>
                  <a:srgbClr val="633301"/>
                </a:solidFill>
                <a:latin typeface="微软雅黑"/>
                <a:cs typeface="微软雅黑"/>
              </a:rPr>
              <a:t>采用液态磷酸作为电解质，具有较高的热稳定性和较</a:t>
            </a:r>
            <a:r>
              <a:rPr sz="1350" spc="-50">
                <a:solidFill>
                  <a:srgbClr val="633301"/>
                </a:solidFill>
                <a:latin typeface="微软雅黑"/>
                <a:cs typeface="微软雅黑"/>
              </a:rPr>
              <a:t> </a:t>
            </a:r>
            <a:r>
              <a:rPr sz="1350" spc="-5">
                <a:solidFill>
                  <a:srgbClr val="633301"/>
                </a:solidFill>
                <a:latin typeface="微软雅黑"/>
                <a:cs typeface="微软雅黑"/>
              </a:rPr>
              <a:t>低的成本，适用于固定式</a:t>
            </a:r>
            <a:r>
              <a:rPr sz="1350" spc="-50">
                <a:solidFill>
                  <a:srgbClr val="633301"/>
                </a:solidFill>
                <a:latin typeface="微软雅黑"/>
                <a:cs typeface="微软雅黑"/>
              </a:rPr>
              <a:t> </a:t>
            </a:r>
            <a:r>
              <a:rPr sz="1350" spc="-10">
                <a:solidFill>
                  <a:srgbClr val="633301"/>
                </a:solidFill>
                <a:latin typeface="微软雅黑"/>
                <a:cs typeface="微软雅黑"/>
              </a:rPr>
              <a:t>发电站等领域。</a:t>
            </a:r>
            <a:endParaRPr sz="1350">
              <a:latin typeface="微软雅黑"/>
              <a:cs typeface="微软雅黑"/>
            </a:endParaRPr>
          </a:p>
        </p:txBody>
      </p:sp>
      <p:sp>
        <p:nvSpPr>
          <p:cNvPr id="9" name="object 9"/>
          <p:cNvSpPr txBox="1"/>
          <p:nvPr/>
        </p:nvSpPr>
        <p:spPr>
          <a:xfrm>
            <a:off x="7400813" y="2480442"/>
            <a:ext cx="1911350" cy="2486660"/>
          </a:xfrm>
          <a:prstGeom prst="rect">
            <a:avLst/>
          </a:prstGeom>
        </p:spPr>
        <p:txBody>
          <a:bodyPr vert="horz" wrap="square" lIns="0" tIns="12065" rIns="0" bIns="0" rtlCol="0">
            <a:spAutoFit/>
          </a:bodyPr>
          <a:lstStyle/>
          <a:p>
            <a:pPr marL="12700" marR="90805">
              <a:lnSpc>
                <a:spcPct val="121500"/>
              </a:lnSpc>
              <a:spcBef>
                <a:spcPts val="95"/>
              </a:spcBef>
            </a:pPr>
            <a:r>
              <a:rPr sz="2000" b="1">
                <a:solidFill>
                  <a:srgbClr val="9A6930"/>
                </a:solidFill>
                <a:latin typeface="微软雅黑"/>
                <a:cs typeface="微软雅黑"/>
              </a:rPr>
              <a:t>熔融碳酸盐燃</a:t>
            </a:r>
            <a:r>
              <a:rPr sz="2000" b="1" spc="-50">
                <a:solidFill>
                  <a:srgbClr val="9A6930"/>
                </a:solidFill>
                <a:latin typeface="微软雅黑"/>
                <a:cs typeface="微软雅黑"/>
              </a:rPr>
              <a:t>料</a:t>
            </a:r>
            <a:r>
              <a:rPr sz="2000" b="1">
                <a:solidFill>
                  <a:srgbClr val="9A6930"/>
                </a:solidFill>
                <a:latin typeface="微软雅黑"/>
                <a:cs typeface="微软雅黑"/>
              </a:rPr>
              <a:t>电池</a:t>
            </a:r>
            <a:r>
              <a:rPr sz="2000" b="1" spc="-25">
                <a:solidFill>
                  <a:srgbClr val="9A6930"/>
                </a:solidFill>
                <a:latin typeface="微软雅黑"/>
                <a:cs typeface="微软雅黑"/>
              </a:rPr>
              <a:t>（M…</a:t>
            </a:r>
            <a:endParaRPr sz="2000">
              <a:latin typeface="微软雅黑"/>
              <a:cs typeface="微软雅黑"/>
            </a:endParaRPr>
          </a:p>
          <a:p>
            <a:pPr marL="12700" marR="5080" algn="just">
              <a:lnSpc>
                <a:spcPct val="150000"/>
              </a:lnSpc>
              <a:spcBef>
                <a:spcPts val="1400"/>
              </a:spcBef>
            </a:pPr>
            <a:r>
              <a:rPr sz="1350" spc="-5">
                <a:solidFill>
                  <a:srgbClr val="633301"/>
                </a:solidFill>
                <a:latin typeface="微软雅黑"/>
                <a:cs typeface="微软雅黑"/>
              </a:rPr>
              <a:t>采用熔融碳酸盐作为电解质，具有高效率、低排放和燃料灵活性等优点，但需要高温运行，限制了其</a:t>
            </a:r>
            <a:r>
              <a:rPr sz="1350" spc="-10">
                <a:solidFill>
                  <a:srgbClr val="633301"/>
                </a:solidFill>
                <a:latin typeface="微软雅黑"/>
                <a:cs typeface="微软雅黑"/>
              </a:rPr>
              <a:t>应用场景。</a:t>
            </a:r>
            <a:endParaRPr sz="1350">
              <a:latin typeface="微软雅黑"/>
              <a:cs typeface="微软雅黑"/>
            </a:endParaRPr>
          </a:p>
        </p:txBody>
      </p:sp>
      <p:sp>
        <p:nvSpPr>
          <p:cNvPr id="10" name="object 10"/>
          <p:cNvSpPr txBox="1"/>
          <p:nvPr/>
        </p:nvSpPr>
        <p:spPr>
          <a:xfrm>
            <a:off x="9639020" y="2480442"/>
            <a:ext cx="1911350" cy="2178050"/>
          </a:xfrm>
          <a:prstGeom prst="rect">
            <a:avLst/>
          </a:prstGeom>
        </p:spPr>
        <p:txBody>
          <a:bodyPr vert="horz" wrap="square" lIns="0" tIns="12065" rIns="0" bIns="0" rtlCol="0">
            <a:spAutoFit/>
          </a:bodyPr>
          <a:lstStyle/>
          <a:p>
            <a:pPr marL="12700" marR="90805">
              <a:lnSpc>
                <a:spcPct val="121500"/>
              </a:lnSpc>
              <a:spcBef>
                <a:spcPts val="95"/>
              </a:spcBef>
            </a:pPr>
            <a:r>
              <a:rPr sz="2000" b="1">
                <a:solidFill>
                  <a:srgbClr val="9A6930"/>
                </a:solidFill>
                <a:latin typeface="微软雅黑"/>
                <a:cs typeface="微软雅黑"/>
              </a:rPr>
              <a:t>固体氧化物燃</a:t>
            </a:r>
            <a:r>
              <a:rPr sz="2000" b="1" spc="-50">
                <a:solidFill>
                  <a:srgbClr val="9A6930"/>
                </a:solidFill>
                <a:latin typeface="微软雅黑"/>
                <a:cs typeface="微软雅黑"/>
              </a:rPr>
              <a:t>料</a:t>
            </a:r>
            <a:r>
              <a:rPr sz="2000" b="1">
                <a:solidFill>
                  <a:srgbClr val="9A6930"/>
                </a:solidFill>
                <a:latin typeface="微软雅黑"/>
                <a:cs typeface="微软雅黑"/>
              </a:rPr>
              <a:t>电池</a:t>
            </a:r>
            <a:r>
              <a:rPr sz="2000" b="1" spc="-25">
                <a:solidFill>
                  <a:srgbClr val="9A6930"/>
                </a:solidFill>
                <a:latin typeface="微软雅黑"/>
                <a:cs typeface="微软雅黑"/>
              </a:rPr>
              <a:t>（S…</a:t>
            </a:r>
            <a:endParaRPr sz="2000">
              <a:latin typeface="微软雅黑"/>
              <a:cs typeface="微软雅黑"/>
            </a:endParaRPr>
          </a:p>
          <a:p>
            <a:pPr marL="12700" marR="5080" algn="just">
              <a:lnSpc>
                <a:spcPct val="150000"/>
              </a:lnSpc>
              <a:spcBef>
                <a:spcPts val="1400"/>
              </a:spcBef>
            </a:pPr>
            <a:r>
              <a:rPr sz="1350" spc="-5">
                <a:solidFill>
                  <a:srgbClr val="633301"/>
                </a:solidFill>
                <a:latin typeface="微软雅黑"/>
                <a:cs typeface="微软雅黑"/>
              </a:rPr>
              <a:t>采用固体氧化物作为电解质，具有高效率、燃料灵活性和环保等优点，但需要高温运行且成本较高。</a:t>
            </a:r>
            <a:endParaRPr sz="1350">
              <a:latin typeface="微软雅黑"/>
              <a:cs typeface="微软雅黑"/>
            </a:endParaRPr>
          </a:p>
        </p:txBody>
      </p:sp>
      <p:sp>
        <p:nvSpPr>
          <p:cNvPr id="11" name="object 11"/>
          <p:cNvSpPr/>
          <p:nvPr/>
        </p:nvSpPr>
        <p:spPr>
          <a:xfrm>
            <a:off x="5193081" y="1769084"/>
            <a:ext cx="1279525" cy="469265"/>
          </a:xfrm>
          <a:custGeom>
            <a:rect l="l" t="t" r="r" b="b"/>
            <a:pathLst>
              <a:path w="1279525" h="469264">
                <a:moveTo>
                  <a:pt x="1279499" y="234315"/>
                </a:moveTo>
                <a:lnTo>
                  <a:pt x="1162342" y="0"/>
                </a:lnTo>
                <a:lnTo>
                  <a:pt x="902881" y="0"/>
                </a:lnTo>
                <a:lnTo>
                  <a:pt x="810856" y="0"/>
                </a:lnTo>
                <a:lnTo>
                  <a:pt x="78105" y="0"/>
                </a:lnTo>
                <a:lnTo>
                  <a:pt x="47701" y="6134"/>
                </a:lnTo>
                <a:lnTo>
                  <a:pt x="22872" y="22872"/>
                </a:lnTo>
                <a:lnTo>
                  <a:pt x="6134" y="47701"/>
                </a:lnTo>
                <a:lnTo>
                  <a:pt x="0" y="78105"/>
                </a:lnTo>
                <a:lnTo>
                  <a:pt x="0" y="390525"/>
                </a:lnTo>
                <a:lnTo>
                  <a:pt x="6134" y="420928"/>
                </a:lnTo>
                <a:lnTo>
                  <a:pt x="22872" y="445757"/>
                </a:lnTo>
                <a:lnTo>
                  <a:pt x="47701" y="462495"/>
                </a:lnTo>
                <a:lnTo>
                  <a:pt x="78105" y="468642"/>
                </a:lnTo>
                <a:lnTo>
                  <a:pt x="810856" y="468642"/>
                </a:lnTo>
                <a:lnTo>
                  <a:pt x="902881" y="468642"/>
                </a:lnTo>
                <a:lnTo>
                  <a:pt x="1162342" y="468642"/>
                </a:lnTo>
                <a:lnTo>
                  <a:pt x="1279499" y="234315"/>
                </a:lnTo>
                <a:close/>
              </a:path>
            </a:pathLst>
          </a:custGeom>
          <a:solidFill>
            <a:srgbClr val="B3954D"/>
          </a:solidFill>
        </p:spPr>
        <p:txBody>
          <a:bodyPr wrap="square" lIns="0" tIns="0" rIns="0" bIns="0" rtlCol="0"/>
          <a:lstStyle/>
          <a:p/>
        </p:txBody>
      </p:sp>
      <p:sp>
        <p:nvSpPr>
          <p:cNvPr id="12" name="object 12"/>
          <p:cNvSpPr/>
          <p:nvPr/>
        </p:nvSpPr>
        <p:spPr>
          <a:xfrm>
            <a:off x="7469022" y="1769084"/>
            <a:ext cx="1279525" cy="469265"/>
          </a:xfrm>
          <a:custGeom>
            <a:rect l="l" t="t" r="r" b="b"/>
            <a:pathLst>
              <a:path w="1279525" h="469264">
                <a:moveTo>
                  <a:pt x="1279499" y="234315"/>
                </a:moveTo>
                <a:lnTo>
                  <a:pt x="1162342" y="0"/>
                </a:lnTo>
                <a:lnTo>
                  <a:pt x="902881" y="0"/>
                </a:lnTo>
                <a:lnTo>
                  <a:pt x="810856" y="0"/>
                </a:lnTo>
                <a:lnTo>
                  <a:pt x="78105" y="0"/>
                </a:lnTo>
                <a:lnTo>
                  <a:pt x="47701" y="6134"/>
                </a:lnTo>
                <a:lnTo>
                  <a:pt x="22872" y="22872"/>
                </a:lnTo>
                <a:lnTo>
                  <a:pt x="6134" y="47701"/>
                </a:lnTo>
                <a:lnTo>
                  <a:pt x="0" y="78105"/>
                </a:lnTo>
                <a:lnTo>
                  <a:pt x="0" y="390525"/>
                </a:lnTo>
                <a:lnTo>
                  <a:pt x="6134" y="420928"/>
                </a:lnTo>
                <a:lnTo>
                  <a:pt x="22872" y="445757"/>
                </a:lnTo>
                <a:lnTo>
                  <a:pt x="47701" y="462495"/>
                </a:lnTo>
                <a:lnTo>
                  <a:pt x="78105" y="468642"/>
                </a:lnTo>
                <a:lnTo>
                  <a:pt x="810856" y="468642"/>
                </a:lnTo>
                <a:lnTo>
                  <a:pt x="902881" y="468642"/>
                </a:lnTo>
                <a:lnTo>
                  <a:pt x="1162342" y="468642"/>
                </a:lnTo>
                <a:lnTo>
                  <a:pt x="1279499" y="234315"/>
                </a:lnTo>
                <a:close/>
              </a:path>
            </a:pathLst>
          </a:custGeom>
          <a:solidFill>
            <a:srgbClr val="B3954D"/>
          </a:solidFill>
        </p:spPr>
        <p:txBody>
          <a:bodyPr wrap="square" lIns="0" tIns="0" rIns="0" bIns="0" rtlCol="0"/>
          <a:lstStyle/>
          <a:p/>
        </p:txBody>
      </p:sp>
      <p:sp>
        <p:nvSpPr>
          <p:cNvPr id="13" name="object 13"/>
          <p:cNvSpPr/>
          <p:nvPr/>
        </p:nvSpPr>
        <p:spPr>
          <a:xfrm>
            <a:off x="9710191" y="1769084"/>
            <a:ext cx="1279525" cy="469265"/>
          </a:xfrm>
          <a:custGeom>
            <a:rect l="l" t="t" r="r" b="b"/>
            <a:pathLst>
              <a:path w="1279525" h="469264">
                <a:moveTo>
                  <a:pt x="1279499" y="234315"/>
                </a:moveTo>
                <a:lnTo>
                  <a:pt x="1162342" y="0"/>
                </a:lnTo>
                <a:lnTo>
                  <a:pt x="902893" y="0"/>
                </a:lnTo>
                <a:lnTo>
                  <a:pt x="810856" y="0"/>
                </a:lnTo>
                <a:lnTo>
                  <a:pt x="78117" y="0"/>
                </a:lnTo>
                <a:lnTo>
                  <a:pt x="47713" y="6134"/>
                </a:lnTo>
                <a:lnTo>
                  <a:pt x="22885" y="22872"/>
                </a:lnTo>
                <a:lnTo>
                  <a:pt x="6146" y="47701"/>
                </a:lnTo>
                <a:lnTo>
                  <a:pt x="0" y="78105"/>
                </a:lnTo>
                <a:lnTo>
                  <a:pt x="0" y="390525"/>
                </a:lnTo>
                <a:lnTo>
                  <a:pt x="6146" y="420928"/>
                </a:lnTo>
                <a:lnTo>
                  <a:pt x="22885" y="445757"/>
                </a:lnTo>
                <a:lnTo>
                  <a:pt x="47713" y="462495"/>
                </a:lnTo>
                <a:lnTo>
                  <a:pt x="78117" y="468642"/>
                </a:lnTo>
                <a:lnTo>
                  <a:pt x="810856" y="468642"/>
                </a:lnTo>
                <a:lnTo>
                  <a:pt x="902893" y="468642"/>
                </a:lnTo>
                <a:lnTo>
                  <a:pt x="1162342" y="468642"/>
                </a:lnTo>
                <a:lnTo>
                  <a:pt x="1279499" y="234315"/>
                </a:lnTo>
                <a:close/>
              </a:path>
            </a:pathLst>
          </a:custGeom>
          <a:solidFill>
            <a:srgbClr val="B3954D"/>
          </a:solidFill>
        </p:spPr>
        <p:txBody>
          <a:bodyPr wrap="square" lIns="0" tIns="0" rIns="0" bIns="0" rtlCol="0"/>
          <a:lstStyle/>
          <a:p/>
        </p:txBody>
      </p:sp>
      <p:sp>
        <p:nvSpPr>
          <p:cNvPr id="14" name="object 14"/>
          <p:cNvSpPr txBox="1"/>
          <p:nvPr/>
        </p:nvSpPr>
        <p:spPr>
          <a:xfrm>
            <a:off x="5613200" y="1860040"/>
            <a:ext cx="340995" cy="332740"/>
          </a:xfrm>
          <a:prstGeom prst="rect">
            <a:avLst/>
          </a:prstGeom>
        </p:spPr>
        <p:txBody>
          <a:bodyPr vert="horz" wrap="square" lIns="0" tIns="13970" rIns="0" bIns="0" rtlCol="0">
            <a:spAutoFit/>
          </a:bodyPr>
          <a:lstStyle/>
          <a:p>
            <a:pPr marL="12700">
              <a:lnSpc>
                <a:spcPct val="100000"/>
              </a:lnSpc>
              <a:spcBef>
                <a:spcPts val="110"/>
              </a:spcBef>
            </a:pPr>
            <a:r>
              <a:rPr sz="2000" b="1" spc="-25">
                <a:solidFill>
                  <a:srgbClr val="FFFFFF"/>
                </a:solidFill>
                <a:latin typeface="微软雅黑"/>
                <a:cs typeface="微软雅黑"/>
              </a:rPr>
              <a:t>03</a:t>
            </a:r>
            <a:endParaRPr sz="2000">
              <a:latin typeface="微软雅黑"/>
              <a:cs typeface="微软雅黑"/>
            </a:endParaRPr>
          </a:p>
        </p:txBody>
      </p:sp>
      <p:sp>
        <p:nvSpPr>
          <p:cNvPr id="15" name="object 15"/>
          <p:cNvSpPr txBox="1"/>
          <p:nvPr/>
        </p:nvSpPr>
        <p:spPr>
          <a:xfrm>
            <a:off x="7885731" y="1860040"/>
            <a:ext cx="340995" cy="332740"/>
          </a:xfrm>
          <a:prstGeom prst="rect">
            <a:avLst/>
          </a:prstGeom>
        </p:spPr>
        <p:txBody>
          <a:bodyPr vert="horz" wrap="square" lIns="0" tIns="13970" rIns="0" bIns="0" rtlCol="0">
            <a:spAutoFit/>
          </a:bodyPr>
          <a:lstStyle/>
          <a:p>
            <a:pPr marL="12700">
              <a:lnSpc>
                <a:spcPct val="100000"/>
              </a:lnSpc>
              <a:spcBef>
                <a:spcPts val="110"/>
              </a:spcBef>
            </a:pPr>
            <a:r>
              <a:rPr sz="2000" b="1" spc="-25">
                <a:solidFill>
                  <a:srgbClr val="FFFFFF"/>
                </a:solidFill>
                <a:latin typeface="微软雅黑"/>
                <a:cs typeface="微软雅黑"/>
              </a:rPr>
              <a:t>04</a:t>
            </a:r>
            <a:endParaRPr sz="2000">
              <a:latin typeface="微软雅黑"/>
              <a:cs typeface="微软雅黑"/>
            </a:endParaRPr>
          </a:p>
        </p:txBody>
      </p:sp>
      <p:sp>
        <p:nvSpPr>
          <p:cNvPr id="16" name="object 16"/>
          <p:cNvSpPr txBox="1"/>
          <p:nvPr/>
        </p:nvSpPr>
        <p:spPr>
          <a:xfrm>
            <a:off x="10098047" y="1860040"/>
            <a:ext cx="340995" cy="332740"/>
          </a:xfrm>
          <a:prstGeom prst="rect">
            <a:avLst/>
          </a:prstGeom>
        </p:spPr>
        <p:txBody>
          <a:bodyPr vert="horz" wrap="square" lIns="0" tIns="13970" rIns="0" bIns="0" rtlCol="0">
            <a:spAutoFit/>
          </a:bodyPr>
          <a:lstStyle/>
          <a:p>
            <a:pPr marL="12700">
              <a:lnSpc>
                <a:spcPct val="100000"/>
              </a:lnSpc>
              <a:spcBef>
                <a:spcPts val="110"/>
              </a:spcBef>
            </a:pPr>
            <a:r>
              <a:rPr sz="2000" b="1" spc="-25">
                <a:solidFill>
                  <a:srgbClr val="FFFFFF"/>
                </a:solidFill>
                <a:latin typeface="微软雅黑"/>
                <a:cs typeface="微软雅黑"/>
              </a:rPr>
              <a:t>05</a:t>
            </a:r>
            <a:endParaRPr sz="2000">
              <a:latin typeface="微软雅黑"/>
              <a:cs typeface="微软雅黑"/>
            </a:endParaRPr>
          </a:p>
        </p:txBody>
      </p:sp>
      <p:grpSp>
        <p:nvGrpSpPr>
          <p:cNvPr id="17" name="object 17"/>
          <p:cNvGrpSpPr/>
          <p:nvPr/>
        </p:nvGrpSpPr>
        <p:grpSpPr>
          <a:xfrm>
            <a:off x="454963" y="331167"/>
            <a:ext cx="515620" cy="440055"/>
            <a:chOff x="454963" y="331167"/>
            <a:chExt cx="515620" cy="440055"/>
          </a:xfrm>
        </p:grpSpPr>
        <p:pic>
          <p:nvPicPr>
            <p:cNvPr id="18" name="object 18"/>
            <p:cNvPicPr/>
            <p:nvPr/>
          </p:nvPicPr>
          <p:blipFill>
            <a:blip r:embed="rId2"/>
            <a:stretch>
              <a:fillRect/>
            </a:stretch>
          </p:blipFill>
          <p:spPr>
            <a:xfrm>
              <a:off x="454963" y="331167"/>
              <a:ext cx="84147" cy="84146"/>
            </a:xfrm>
            <a:prstGeom prst="rect">
              <a:avLst/>
            </a:prstGeom>
          </p:spPr>
        </p:pic>
        <p:pic>
          <p:nvPicPr>
            <p:cNvPr id="19" name="object 19"/>
            <p:cNvPicPr/>
            <p:nvPr/>
          </p:nvPicPr>
          <p:blipFill>
            <a:blip r:embed="rId3"/>
            <a:stretch>
              <a:fillRect/>
            </a:stretch>
          </p:blipFill>
          <p:spPr>
            <a:xfrm>
              <a:off x="575049" y="337742"/>
              <a:ext cx="78137" cy="78136"/>
            </a:xfrm>
            <a:prstGeom prst="rect">
              <a:avLst/>
            </a:prstGeom>
          </p:spPr>
        </p:pic>
        <p:pic>
          <p:nvPicPr>
            <p:cNvPr id="20" name="object 20"/>
            <p:cNvPicPr/>
            <p:nvPr/>
          </p:nvPicPr>
          <p:blipFill>
            <a:blip r:embed="rId4"/>
            <a:stretch>
              <a:fillRect/>
            </a:stretch>
          </p:blipFill>
          <p:spPr>
            <a:xfrm>
              <a:off x="689124" y="339459"/>
              <a:ext cx="74704" cy="74703"/>
            </a:xfrm>
            <a:prstGeom prst="rect">
              <a:avLst/>
            </a:prstGeom>
          </p:spPr>
        </p:pic>
        <p:pic>
          <p:nvPicPr>
            <p:cNvPr id="21" name="object 21"/>
            <p:cNvPicPr/>
            <p:nvPr/>
          </p:nvPicPr>
          <p:blipFill>
            <a:blip r:embed="rId5"/>
            <a:stretch>
              <a:fillRect/>
            </a:stretch>
          </p:blipFill>
          <p:spPr>
            <a:xfrm>
              <a:off x="799767" y="348429"/>
              <a:ext cx="69238" cy="69237"/>
            </a:xfrm>
            <a:prstGeom prst="rect">
              <a:avLst/>
            </a:prstGeom>
          </p:spPr>
        </p:pic>
        <p:pic>
          <p:nvPicPr>
            <p:cNvPr id="22" name="object 22"/>
            <p:cNvPicPr/>
            <p:nvPr/>
          </p:nvPicPr>
          <p:blipFill>
            <a:blip r:embed="rId6"/>
            <a:stretch>
              <a:fillRect/>
            </a:stretch>
          </p:blipFill>
          <p:spPr>
            <a:xfrm>
              <a:off x="904944" y="344296"/>
              <a:ext cx="65594" cy="65593"/>
            </a:xfrm>
            <a:prstGeom prst="rect">
              <a:avLst/>
            </a:prstGeom>
          </p:spPr>
        </p:pic>
        <p:pic>
          <p:nvPicPr>
            <p:cNvPr id="23" name="object 23"/>
            <p:cNvPicPr/>
            <p:nvPr/>
          </p:nvPicPr>
          <p:blipFill>
            <a:blip r:embed="rId7"/>
            <a:stretch>
              <a:fillRect/>
            </a:stretch>
          </p:blipFill>
          <p:spPr>
            <a:xfrm>
              <a:off x="454963" y="448941"/>
              <a:ext cx="84147" cy="84146"/>
            </a:xfrm>
            <a:prstGeom prst="rect">
              <a:avLst/>
            </a:prstGeom>
          </p:spPr>
        </p:pic>
        <p:pic>
          <p:nvPicPr>
            <p:cNvPr id="24" name="object 24"/>
            <p:cNvPicPr/>
            <p:nvPr/>
          </p:nvPicPr>
          <p:blipFill>
            <a:blip r:embed="rId3"/>
            <a:stretch>
              <a:fillRect/>
            </a:stretch>
          </p:blipFill>
          <p:spPr>
            <a:xfrm>
              <a:off x="575049" y="455516"/>
              <a:ext cx="78137" cy="78136"/>
            </a:xfrm>
            <a:prstGeom prst="rect">
              <a:avLst/>
            </a:prstGeom>
          </p:spPr>
        </p:pic>
        <p:pic>
          <p:nvPicPr>
            <p:cNvPr id="25" name="object 25"/>
            <p:cNvPicPr/>
            <p:nvPr/>
          </p:nvPicPr>
          <p:blipFill>
            <a:blip r:embed="rId4"/>
            <a:stretch>
              <a:fillRect/>
            </a:stretch>
          </p:blipFill>
          <p:spPr>
            <a:xfrm>
              <a:off x="689124" y="457232"/>
              <a:ext cx="74703" cy="74704"/>
            </a:xfrm>
            <a:prstGeom prst="rect">
              <a:avLst/>
            </a:prstGeom>
          </p:spPr>
        </p:pic>
        <p:pic>
          <p:nvPicPr>
            <p:cNvPr id="26" name="object 26"/>
            <p:cNvPicPr/>
            <p:nvPr/>
          </p:nvPicPr>
          <p:blipFill>
            <a:blip r:embed="rId8"/>
            <a:stretch>
              <a:fillRect/>
            </a:stretch>
          </p:blipFill>
          <p:spPr>
            <a:xfrm>
              <a:off x="799767" y="466202"/>
              <a:ext cx="69237" cy="69237"/>
            </a:xfrm>
            <a:prstGeom prst="rect">
              <a:avLst/>
            </a:prstGeom>
          </p:spPr>
        </p:pic>
        <p:pic>
          <p:nvPicPr>
            <p:cNvPr id="27" name="object 27"/>
            <p:cNvPicPr/>
            <p:nvPr/>
          </p:nvPicPr>
          <p:blipFill>
            <a:blip r:embed="rId6"/>
            <a:stretch>
              <a:fillRect/>
            </a:stretch>
          </p:blipFill>
          <p:spPr>
            <a:xfrm>
              <a:off x="904944" y="462069"/>
              <a:ext cx="65594" cy="65594"/>
            </a:xfrm>
            <a:prstGeom prst="rect">
              <a:avLst/>
            </a:prstGeom>
          </p:spPr>
        </p:pic>
        <p:pic>
          <p:nvPicPr>
            <p:cNvPr id="28" name="object 28"/>
            <p:cNvPicPr/>
            <p:nvPr/>
          </p:nvPicPr>
          <p:blipFill>
            <a:blip r:embed="rId7"/>
            <a:stretch>
              <a:fillRect/>
            </a:stretch>
          </p:blipFill>
          <p:spPr>
            <a:xfrm>
              <a:off x="454963" y="566714"/>
              <a:ext cx="84147" cy="84146"/>
            </a:xfrm>
            <a:prstGeom prst="rect">
              <a:avLst/>
            </a:prstGeom>
          </p:spPr>
        </p:pic>
        <p:pic>
          <p:nvPicPr>
            <p:cNvPr id="29" name="object 29"/>
            <p:cNvPicPr/>
            <p:nvPr/>
          </p:nvPicPr>
          <p:blipFill>
            <a:blip r:embed="rId9"/>
            <a:stretch>
              <a:fillRect/>
            </a:stretch>
          </p:blipFill>
          <p:spPr>
            <a:xfrm>
              <a:off x="575049" y="573290"/>
              <a:ext cx="78137" cy="78136"/>
            </a:xfrm>
            <a:prstGeom prst="rect">
              <a:avLst/>
            </a:prstGeom>
          </p:spPr>
        </p:pic>
        <p:pic>
          <p:nvPicPr>
            <p:cNvPr id="30" name="object 30"/>
            <p:cNvPicPr/>
            <p:nvPr/>
          </p:nvPicPr>
          <p:blipFill>
            <a:blip r:embed="rId10"/>
            <a:stretch>
              <a:fillRect/>
            </a:stretch>
          </p:blipFill>
          <p:spPr>
            <a:xfrm>
              <a:off x="689124" y="575006"/>
              <a:ext cx="74703" cy="74704"/>
            </a:xfrm>
            <a:prstGeom prst="rect">
              <a:avLst/>
            </a:prstGeom>
          </p:spPr>
        </p:pic>
        <p:pic>
          <p:nvPicPr>
            <p:cNvPr id="31" name="object 31"/>
            <p:cNvPicPr/>
            <p:nvPr/>
          </p:nvPicPr>
          <p:blipFill>
            <a:blip r:embed="rId6"/>
            <a:stretch>
              <a:fillRect/>
            </a:stretch>
          </p:blipFill>
          <p:spPr>
            <a:xfrm>
              <a:off x="904944" y="579843"/>
              <a:ext cx="65594" cy="65594"/>
            </a:xfrm>
            <a:prstGeom prst="rect">
              <a:avLst/>
            </a:prstGeom>
          </p:spPr>
        </p:pic>
        <p:pic>
          <p:nvPicPr>
            <p:cNvPr id="32" name="object 32"/>
            <p:cNvPicPr/>
            <p:nvPr/>
          </p:nvPicPr>
          <p:blipFill>
            <a:blip r:embed="rId8"/>
            <a:stretch>
              <a:fillRect/>
            </a:stretch>
          </p:blipFill>
          <p:spPr>
            <a:xfrm>
              <a:off x="799767" y="583976"/>
              <a:ext cx="69237" cy="69237"/>
            </a:xfrm>
            <a:prstGeom prst="rect">
              <a:avLst/>
            </a:prstGeom>
          </p:spPr>
        </p:pic>
        <p:pic>
          <p:nvPicPr>
            <p:cNvPr id="33" name="object 33"/>
            <p:cNvPicPr/>
            <p:nvPr/>
          </p:nvPicPr>
          <p:blipFill>
            <a:blip r:embed="rId2"/>
            <a:stretch>
              <a:fillRect/>
            </a:stretch>
          </p:blipFill>
          <p:spPr>
            <a:xfrm>
              <a:off x="454963" y="684488"/>
              <a:ext cx="84147" cy="84146"/>
            </a:xfrm>
            <a:prstGeom prst="rect">
              <a:avLst/>
            </a:prstGeom>
          </p:spPr>
        </p:pic>
        <p:pic>
          <p:nvPicPr>
            <p:cNvPr id="34" name="object 34"/>
            <p:cNvPicPr/>
            <p:nvPr/>
          </p:nvPicPr>
          <p:blipFill>
            <a:blip r:embed="rId9"/>
            <a:stretch>
              <a:fillRect/>
            </a:stretch>
          </p:blipFill>
          <p:spPr>
            <a:xfrm>
              <a:off x="575049" y="691063"/>
              <a:ext cx="78137" cy="78136"/>
            </a:xfrm>
            <a:prstGeom prst="rect">
              <a:avLst/>
            </a:prstGeom>
          </p:spPr>
        </p:pic>
        <p:pic>
          <p:nvPicPr>
            <p:cNvPr id="35" name="object 35"/>
            <p:cNvPicPr/>
            <p:nvPr/>
          </p:nvPicPr>
          <p:blipFill>
            <a:blip r:embed="rId4"/>
            <a:stretch>
              <a:fillRect/>
            </a:stretch>
          </p:blipFill>
          <p:spPr>
            <a:xfrm>
              <a:off x="689124" y="692780"/>
              <a:ext cx="74703" cy="74704"/>
            </a:xfrm>
            <a:prstGeom prst="rect">
              <a:avLst/>
            </a:prstGeom>
          </p:spPr>
        </p:pic>
        <p:pic>
          <p:nvPicPr>
            <p:cNvPr id="36" name="object 36"/>
            <p:cNvPicPr/>
            <p:nvPr/>
          </p:nvPicPr>
          <p:blipFill>
            <a:blip r:embed="rId5"/>
            <a:stretch>
              <a:fillRect/>
            </a:stretch>
          </p:blipFill>
          <p:spPr>
            <a:xfrm>
              <a:off x="799767" y="701750"/>
              <a:ext cx="69237" cy="69237"/>
            </a:xfrm>
            <a:prstGeom prst="rect">
              <a:avLst/>
            </a:prstGeom>
          </p:spPr>
        </p:pic>
        <p:pic>
          <p:nvPicPr>
            <p:cNvPr id="37" name="object 37"/>
            <p:cNvPicPr/>
            <p:nvPr/>
          </p:nvPicPr>
          <p:blipFill>
            <a:blip r:embed="rId6"/>
            <a:stretch>
              <a:fillRect/>
            </a:stretch>
          </p:blipFill>
          <p:spPr>
            <a:xfrm>
              <a:off x="904944" y="697617"/>
              <a:ext cx="65594" cy="65594"/>
            </a:xfrm>
            <a:prstGeom prst="rect">
              <a:avLst/>
            </a:prstGeom>
          </p:spPr>
        </p:pic>
      </p:grpSp>
      <p:sp>
        <p:nvSpPr>
          <p:cNvPr id="38" name="object 38"/>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a:t>主要类型及其特点</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object 2"/>
          <p:cNvGrpSpPr/>
          <p:nvPr/>
        </p:nvGrpSpPr>
        <p:grpSpPr>
          <a:xfrm>
            <a:off x="1215698" y="1451549"/>
            <a:ext cx="4639310" cy="2078989"/>
            <a:chOff x="1215698" y="1451549"/>
            <a:chExt cx="4639310" cy="2078989"/>
          </a:xfrm>
        </p:grpSpPr>
        <p:sp>
          <p:nvSpPr>
            <p:cNvPr id="3" name="object 3"/>
            <p:cNvSpPr/>
            <p:nvPr/>
          </p:nvSpPr>
          <p:spPr>
            <a:xfrm>
              <a:off x="1218873" y="1454724"/>
              <a:ext cx="4632960" cy="2072639"/>
            </a:xfrm>
            <a:custGeom>
              <a:rect l="l" t="t" r="r" b="b"/>
              <a:pathLst>
                <a:path w="4632960" h="2072639">
                  <a:moveTo>
                    <a:pt x="4632959" y="2072640"/>
                  </a:moveTo>
                  <a:lnTo>
                    <a:pt x="0" y="2072640"/>
                  </a:lnTo>
                  <a:lnTo>
                    <a:pt x="0" y="0"/>
                  </a:lnTo>
                  <a:lnTo>
                    <a:pt x="4632959" y="0"/>
                  </a:lnTo>
                  <a:lnTo>
                    <a:pt x="4632959" y="2072640"/>
                  </a:lnTo>
                  <a:close/>
                </a:path>
              </a:pathLst>
            </a:custGeom>
            <a:solidFill>
              <a:srgbClr val="FBF9F6">
                <a:alpha val="59999"/>
              </a:srgbClr>
            </a:solidFill>
          </p:spPr>
          <p:txBody>
            <a:bodyPr wrap="square" lIns="0" tIns="0" rIns="0" bIns="0" rtlCol="0"/>
            <a:lstStyle/>
            <a:p/>
          </p:txBody>
        </p:sp>
        <p:sp>
          <p:nvSpPr>
            <p:cNvPr id="4" name="object 4"/>
            <p:cNvSpPr/>
            <p:nvPr/>
          </p:nvSpPr>
          <p:spPr>
            <a:xfrm>
              <a:off x="1218873" y="1454724"/>
              <a:ext cx="4632960" cy="2072639"/>
            </a:xfrm>
            <a:custGeom>
              <a:rect l="l" t="t" r="r" b="b"/>
              <a:pathLst>
                <a:path w="4632960" h="2072639">
                  <a:moveTo>
                    <a:pt x="0" y="0"/>
                  </a:moveTo>
                  <a:lnTo>
                    <a:pt x="4632959" y="0"/>
                  </a:lnTo>
                  <a:lnTo>
                    <a:pt x="4632959" y="2072640"/>
                  </a:lnTo>
                  <a:lnTo>
                    <a:pt x="0" y="2072640"/>
                  </a:lnTo>
                  <a:lnTo>
                    <a:pt x="0" y="0"/>
                  </a:lnTo>
                  <a:close/>
                </a:path>
              </a:pathLst>
            </a:custGeom>
            <a:ln w="6286">
              <a:solidFill>
                <a:srgbClr val="333333"/>
              </a:solidFill>
            </a:ln>
          </p:spPr>
          <p:txBody>
            <a:bodyPr wrap="square" lIns="0" tIns="0" rIns="0" bIns="0" rtlCol="0"/>
            <a:lstStyle/>
            <a:p/>
          </p:txBody>
        </p:sp>
      </p:grpSp>
      <p:sp>
        <p:nvSpPr>
          <p:cNvPr id="5" name="object 5"/>
          <p:cNvSpPr txBox="1"/>
          <p:nvPr/>
        </p:nvSpPr>
        <p:spPr>
          <a:xfrm>
            <a:off x="1705738" y="1868080"/>
            <a:ext cx="3644900" cy="1143635"/>
          </a:xfrm>
          <a:prstGeom prst="rect">
            <a:avLst/>
          </a:prstGeom>
        </p:spPr>
        <p:txBody>
          <a:bodyPr vert="horz" wrap="square" lIns="0" tIns="173990" rIns="0" bIns="0" rtlCol="0">
            <a:spAutoFit/>
          </a:bodyPr>
          <a:lstStyle/>
          <a:p>
            <a:pPr algn="ctr">
              <a:lnSpc>
                <a:spcPct val="100000"/>
              </a:lnSpc>
              <a:spcBef>
                <a:spcPts val="1370"/>
              </a:spcBef>
            </a:pPr>
            <a:r>
              <a:rPr sz="2300" b="1">
                <a:solidFill>
                  <a:srgbClr val="9A6930"/>
                </a:solidFill>
                <a:latin typeface="微软雅黑"/>
                <a:cs typeface="微软雅黑"/>
              </a:rPr>
              <a:t>提高燃料电池效</a:t>
            </a:r>
            <a:r>
              <a:rPr sz="2300" b="1" spc="-50">
                <a:solidFill>
                  <a:srgbClr val="9A6930"/>
                </a:solidFill>
                <a:latin typeface="微软雅黑"/>
                <a:cs typeface="微软雅黑"/>
              </a:rPr>
              <a:t>率</a:t>
            </a:r>
            <a:endParaRPr sz="2300">
              <a:latin typeface="微软雅黑"/>
              <a:cs typeface="微软雅黑"/>
            </a:endParaRPr>
          </a:p>
          <a:p>
            <a:pPr marL="12065" marR="5080" algn="ctr">
              <a:lnSpc>
                <a:spcPct val="120000"/>
              </a:lnSpc>
              <a:spcBef>
                <a:spcPts val="450"/>
              </a:spcBef>
            </a:pPr>
            <a:r>
              <a:rPr sz="1500" spc="-5">
                <a:solidFill>
                  <a:srgbClr val="633301"/>
                </a:solidFill>
                <a:latin typeface="微软雅黑"/>
                <a:cs typeface="微软雅黑"/>
              </a:rPr>
              <a:t>通过优化电极材料、改进电解质膜等方法提高燃料电池的效率，降低成本。</a:t>
            </a:r>
            <a:endParaRPr sz="1500">
              <a:latin typeface="微软雅黑"/>
              <a:cs typeface="微软雅黑"/>
            </a:endParaRPr>
          </a:p>
        </p:txBody>
      </p:sp>
      <p:grpSp>
        <p:nvGrpSpPr>
          <p:cNvPr id="6" name="object 6"/>
          <p:cNvGrpSpPr/>
          <p:nvPr/>
        </p:nvGrpSpPr>
        <p:grpSpPr>
          <a:xfrm>
            <a:off x="3032237" y="951607"/>
            <a:ext cx="1006475" cy="1006475"/>
            <a:chOff x="3032237" y="951607"/>
            <a:chExt cx="1006475" cy="1006475"/>
          </a:xfrm>
        </p:grpSpPr>
        <p:sp>
          <p:nvSpPr>
            <p:cNvPr id="7" name="object 7"/>
            <p:cNvSpPr/>
            <p:nvPr/>
          </p:nvSpPr>
          <p:spPr>
            <a:xfrm>
              <a:off x="3032237" y="951607"/>
              <a:ext cx="1006475" cy="1006475"/>
            </a:xfrm>
            <a:custGeom>
              <a:rect l="l" t="t" r="r" b="b"/>
              <a:pathLst>
                <a:path w="1006475" h="1006475">
                  <a:moveTo>
                    <a:pt x="409904" y="969167"/>
                  </a:moveTo>
                  <a:lnTo>
                    <a:pt x="37065" y="596328"/>
                  </a:lnTo>
                  <a:lnTo>
                    <a:pt x="12355" y="562114"/>
                  </a:lnTo>
                  <a:lnTo>
                    <a:pt x="0" y="523294"/>
                  </a:lnTo>
                  <a:lnTo>
                    <a:pt x="0" y="482938"/>
                  </a:lnTo>
                  <a:lnTo>
                    <a:pt x="12355" y="444118"/>
                  </a:lnTo>
                  <a:lnTo>
                    <a:pt x="37065" y="409904"/>
                  </a:lnTo>
                  <a:lnTo>
                    <a:pt x="409904" y="37065"/>
                  </a:lnTo>
                  <a:lnTo>
                    <a:pt x="444118" y="12355"/>
                  </a:lnTo>
                  <a:lnTo>
                    <a:pt x="482938" y="0"/>
                  </a:lnTo>
                  <a:lnTo>
                    <a:pt x="523294" y="0"/>
                  </a:lnTo>
                  <a:lnTo>
                    <a:pt x="562114" y="12355"/>
                  </a:lnTo>
                  <a:lnTo>
                    <a:pt x="596328" y="37065"/>
                  </a:lnTo>
                  <a:lnTo>
                    <a:pt x="969167" y="409904"/>
                  </a:lnTo>
                  <a:lnTo>
                    <a:pt x="993877" y="444118"/>
                  </a:lnTo>
                  <a:lnTo>
                    <a:pt x="1006232" y="482938"/>
                  </a:lnTo>
                  <a:lnTo>
                    <a:pt x="1006232" y="523294"/>
                  </a:lnTo>
                  <a:lnTo>
                    <a:pt x="993877" y="562114"/>
                  </a:lnTo>
                  <a:lnTo>
                    <a:pt x="969167" y="596329"/>
                  </a:lnTo>
                  <a:lnTo>
                    <a:pt x="596329" y="969167"/>
                  </a:lnTo>
                  <a:lnTo>
                    <a:pt x="562114" y="993878"/>
                  </a:lnTo>
                  <a:lnTo>
                    <a:pt x="523294" y="1006233"/>
                  </a:lnTo>
                  <a:lnTo>
                    <a:pt x="482939" y="1006233"/>
                  </a:lnTo>
                  <a:lnTo>
                    <a:pt x="444118" y="993878"/>
                  </a:lnTo>
                  <a:lnTo>
                    <a:pt x="409904" y="969167"/>
                  </a:lnTo>
                  <a:close/>
                </a:path>
              </a:pathLst>
            </a:custGeom>
            <a:solidFill>
              <a:srgbClr val="B3954D"/>
            </a:solidFill>
          </p:spPr>
          <p:txBody>
            <a:bodyPr wrap="square" lIns="0" tIns="0" rIns="0" bIns="0" rtlCol="0"/>
            <a:lstStyle/>
            <a:p/>
          </p:txBody>
        </p:sp>
        <p:sp>
          <p:nvSpPr>
            <p:cNvPr id="8" name="object 8"/>
            <p:cNvSpPr/>
            <p:nvPr/>
          </p:nvSpPr>
          <p:spPr>
            <a:xfrm>
              <a:off x="3298411" y="1285915"/>
              <a:ext cx="474345" cy="410209"/>
            </a:xfrm>
            <a:custGeom>
              <a:rect l="l" t="t" r="r" b="b"/>
              <a:pathLst>
                <a:path w="474345" h="410209">
                  <a:moveTo>
                    <a:pt x="228483" y="409415"/>
                  </a:moveTo>
                  <a:lnTo>
                    <a:pt x="1372" y="133869"/>
                  </a:lnTo>
                  <a:lnTo>
                    <a:pt x="137404" y="133869"/>
                  </a:lnTo>
                  <a:lnTo>
                    <a:pt x="228483" y="409415"/>
                  </a:lnTo>
                  <a:close/>
                </a:path>
                <a:path w="474345" h="410209">
                  <a:moveTo>
                    <a:pt x="242519" y="409977"/>
                  </a:moveTo>
                  <a:lnTo>
                    <a:pt x="162086" y="133869"/>
                  </a:lnTo>
                  <a:lnTo>
                    <a:pt x="311729" y="133869"/>
                  </a:lnTo>
                  <a:lnTo>
                    <a:pt x="242519" y="409977"/>
                  </a:lnTo>
                  <a:close/>
                </a:path>
                <a:path w="474345" h="410209">
                  <a:moveTo>
                    <a:pt x="254758" y="409415"/>
                  </a:moveTo>
                  <a:lnTo>
                    <a:pt x="338412" y="133869"/>
                  </a:lnTo>
                  <a:lnTo>
                    <a:pt x="473392" y="133869"/>
                  </a:lnTo>
                  <a:lnTo>
                    <a:pt x="254758" y="409415"/>
                  </a:lnTo>
                  <a:close/>
                </a:path>
                <a:path w="474345" h="410209">
                  <a:moveTo>
                    <a:pt x="151711" y="113322"/>
                  </a:moveTo>
                  <a:lnTo>
                    <a:pt x="86145" y="0"/>
                  </a:lnTo>
                  <a:lnTo>
                    <a:pt x="217261" y="0"/>
                  </a:lnTo>
                  <a:lnTo>
                    <a:pt x="151711" y="113322"/>
                  </a:lnTo>
                  <a:close/>
                </a:path>
                <a:path w="474345" h="410209">
                  <a:moveTo>
                    <a:pt x="322155" y="113322"/>
                  </a:moveTo>
                  <a:lnTo>
                    <a:pt x="256605" y="0"/>
                  </a:lnTo>
                  <a:lnTo>
                    <a:pt x="387738" y="0"/>
                  </a:lnTo>
                  <a:lnTo>
                    <a:pt x="322155" y="113322"/>
                  </a:lnTo>
                  <a:close/>
                </a:path>
                <a:path w="474345" h="410209">
                  <a:moveTo>
                    <a:pt x="131115" y="115841"/>
                  </a:moveTo>
                  <a:lnTo>
                    <a:pt x="0" y="115841"/>
                  </a:lnTo>
                  <a:lnTo>
                    <a:pt x="65549" y="6280"/>
                  </a:lnTo>
                  <a:lnTo>
                    <a:pt x="131115" y="115841"/>
                  </a:lnTo>
                  <a:close/>
                </a:path>
                <a:path w="474345" h="410209">
                  <a:moveTo>
                    <a:pt x="302000" y="115841"/>
                  </a:moveTo>
                  <a:lnTo>
                    <a:pt x="170883" y="115841"/>
                  </a:lnTo>
                  <a:lnTo>
                    <a:pt x="236451" y="6280"/>
                  </a:lnTo>
                  <a:lnTo>
                    <a:pt x="302000" y="115841"/>
                  </a:lnTo>
                  <a:close/>
                </a:path>
                <a:path w="474345" h="410209">
                  <a:moveTo>
                    <a:pt x="473902" y="115841"/>
                  </a:moveTo>
                  <a:lnTo>
                    <a:pt x="342768" y="115841"/>
                  </a:lnTo>
                  <a:lnTo>
                    <a:pt x="408352" y="6280"/>
                  </a:lnTo>
                  <a:lnTo>
                    <a:pt x="473902" y="115841"/>
                  </a:lnTo>
                  <a:close/>
                </a:path>
              </a:pathLst>
            </a:custGeom>
            <a:solidFill>
              <a:srgbClr val="FFFFFF"/>
            </a:solidFill>
          </p:spPr>
          <p:txBody>
            <a:bodyPr wrap="square" lIns="0" tIns="0" rIns="0" bIns="0" rtlCol="0"/>
            <a:lstStyle/>
            <a:p/>
          </p:txBody>
        </p:sp>
      </p:grpSp>
      <p:grpSp>
        <p:nvGrpSpPr>
          <p:cNvPr id="9" name="object 9"/>
          <p:cNvGrpSpPr/>
          <p:nvPr/>
        </p:nvGrpSpPr>
        <p:grpSpPr>
          <a:xfrm>
            <a:off x="4684479" y="1451549"/>
            <a:ext cx="6541134" cy="4201160"/>
            <a:chOff x="4684479" y="1451549"/>
            <a:chExt cx="6541134" cy="4201160"/>
          </a:xfrm>
        </p:grpSpPr>
        <p:sp>
          <p:nvSpPr>
            <p:cNvPr id="10" name="object 10"/>
            <p:cNvSpPr/>
            <p:nvPr/>
          </p:nvSpPr>
          <p:spPr>
            <a:xfrm>
              <a:off x="4684471" y="2346972"/>
              <a:ext cx="3072765" cy="3305810"/>
            </a:xfrm>
            <a:custGeom>
              <a:rect l="l" t="t" r="r" b="b"/>
              <a:pathLst>
                <a:path w="3072765" h="3305810">
                  <a:moveTo>
                    <a:pt x="3072333" y="1652701"/>
                  </a:moveTo>
                  <a:lnTo>
                    <a:pt x="3059633" y="1646351"/>
                  </a:lnTo>
                  <a:lnTo>
                    <a:pt x="2996133" y="1614601"/>
                  </a:lnTo>
                  <a:lnTo>
                    <a:pt x="2996133" y="1646351"/>
                  </a:lnTo>
                  <a:lnTo>
                    <a:pt x="1542516" y="1646351"/>
                  </a:lnTo>
                  <a:lnTo>
                    <a:pt x="1542516" y="76200"/>
                  </a:lnTo>
                  <a:lnTo>
                    <a:pt x="1574266" y="76200"/>
                  </a:lnTo>
                  <a:lnTo>
                    <a:pt x="1553298" y="34264"/>
                  </a:lnTo>
                  <a:lnTo>
                    <a:pt x="1536166" y="0"/>
                  </a:lnTo>
                  <a:lnTo>
                    <a:pt x="1498066" y="76200"/>
                  </a:lnTo>
                  <a:lnTo>
                    <a:pt x="1529816" y="76200"/>
                  </a:lnTo>
                  <a:lnTo>
                    <a:pt x="1529816" y="1646351"/>
                  </a:lnTo>
                  <a:lnTo>
                    <a:pt x="76200" y="1646351"/>
                  </a:lnTo>
                  <a:lnTo>
                    <a:pt x="76200" y="1614601"/>
                  </a:lnTo>
                  <a:lnTo>
                    <a:pt x="0" y="1652701"/>
                  </a:lnTo>
                  <a:lnTo>
                    <a:pt x="76200" y="1690801"/>
                  </a:lnTo>
                  <a:lnTo>
                    <a:pt x="76200" y="1659051"/>
                  </a:lnTo>
                  <a:lnTo>
                    <a:pt x="1529816" y="1659051"/>
                  </a:lnTo>
                  <a:lnTo>
                    <a:pt x="1529816" y="3229191"/>
                  </a:lnTo>
                  <a:lnTo>
                    <a:pt x="1498066" y="3229191"/>
                  </a:lnTo>
                  <a:lnTo>
                    <a:pt x="1536166" y="3305391"/>
                  </a:lnTo>
                  <a:lnTo>
                    <a:pt x="1553337" y="3271062"/>
                  </a:lnTo>
                  <a:lnTo>
                    <a:pt x="1574266" y="3229191"/>
                  </a:lnTo>
                  <a:lnTo>
                    <a:pt x="1542516" y="3229191"/>
                  </a:lnTo>
                  <a:lnTo>
                    <a:pt x="1542516" y="1659051"/>
                  </a:lnTo>
                  <a:lnTo>
                    <a:pt x="2996133" y="1659051"/>
                  </a:lnTo>
                  <a:lnTo>
                    <a:pt x="2996133" y="1690801"/>
                  </a:lnTo>
                  <a:lnTo>
                    <a:pt x="3059633" y="1659051"/>
                  </a:lnTo>
                  <a:lnTo>
                    <a:pt x="3072333" y="1652701"/>
                  </a:lnTo>
                  <a:close/>
                </a:path>
              </a:pathLst>
            </a:custGeom>
            <a:solidFill>
              <a:srgbClr val="9A6930"/>
            </a:solidFill>
          </p:spPr>
          <p:txBody>
            <a:bodyPr wrap="square" lIns="0" tIns="0" rIns="0" bIns="0" rtlCol="0"/>
            <a:lstStyle/>
            <a:p/>
          </p:txBody>
        </p:sp>
        <p:sp>
          <p:nvSpPr>
            <p:cNvPr id="11" name="object 11"/>
            <p:cNvSpPr/>
            <p:nvPr/>
          </p:nvSpPr>
          <p:spPr>
            <a:xfrm>
              <a:off x="6589461" y="1454724"/>
              <a:ext cx="4632960" cy="2072639"/>
            </a:xfrm>
            <a:custGeom>
              <a:rect l="l" t="t" r="r" b="b"/>
              <a:pathLst>
                <a:path w="4632959" h="2072639">
                  <a:moveTo>
                    <a:pt x="4632959" y="2072640"/>
                  </a:moveTo>
                  <a:lnTo>
                    <a:pt x="0" y="2072640"/>
                  </a:lnTo>
                  <a:lnTo>
                    <a:pt x="0" y="0"/>
                  </a:lnTo>
                  <a:lnTo>
                    <a:pt x="4632959" y="0"/>
                  </a:lnTo>
                  <a:lnTo>
                    <a:pt x="4632959" y="2072640"/>
                  </a:lnTo>
                  <a:close/>
                </a:path>
              </a:pathLst>
            </a:custGeom>
            <a:solidFill>
              <a:srgbClr val="FBF9F6">
                <a:alpha val="59999"/>
              </a:srgbClr>
            </a:solidFill>
          </p:spPr>
          <p:txBody>
            <a:bodyPr wrap="square" lIns="0" tIns="0" rIns="0" bIns="0" rtlCol="0"/>
            <a:lstStyle/>
            <a:p/>
          </p:txBody>
        </p:sp>
        <p:sp>
          <p:nvSpPr>
            <p:cNvPr id="12" name="object 12"/>
            <p:cNvSpPr/>
            <p:nvPr/>
          </p:nvSpPr>
          <p:spPr>
            <a:xfrm>
              <a:off x="6589461" y="1454724"/>
              <a:ext cx="4632960" cy="2072639"/>
            </a:xfrm>
            <a:custGeom>
              <a:rect l="l" t="t" r="r" b="b"/>
              <a:pathLst>
                <a:path w="4632959" h="2072639">
                  <a:moveTo>
                    <a:pt x="0" y="0"/>
                  </a:moveTo>
                  <a:lnTo>
                    <a:pt x="4632959" y="0"/>
                  </a:lnTo>
                  <a:lnTo>
                    <a:pt x="4632959" y="2072640"/>
                  </a:lnTo>
                  <a:lnTo>
                    <a:pt x="0" y="2072640"/>
                  </a:lnTo>
                  <a:lnTo>
                    <a:pt x="0" y="0"/>
                  </a:lnTo>
                  <a:close/>
                </a:path>
              </a:pathLst>
            </a:custGeom>
            <a:ln w="6286">
              <a:solidFill>
                <a:srgbClr val="333333"/>
              </a:solidFill>
            </a:ln>
          </p:spPr>
          <p:txBody>
            <a:bodyPr wrap="square" lIns="0" tIns="0" rIns="0" bIns="0" rtlCol="0"/>
            <a:lstStyle/>
            <a:p/>
          </p:txBody>
        </p:sp>
      </p:grpSp>
      <p:sp>
        <p:nvSpPr>
          <p:cNvPr id="13" name="object 13"/>
          <p:cNvSpPr txBox="1"/>
          <p:nvPr/>
        </p:nvSpPr>
        <p:spPr>
          <a:xfrm>
            <a:off x="7076326" y="1868080"/>
            <a:ext cx="3644900" cy="1143635"/>
          </a:xfrm>
          <a:prstGeom prst="rect">
            <a:avLst/>
          </a:prstGeom>
        </p:spPr>
        <p:txBody>
          <a:bodyPr vert="horz" wrap="square" lIns="0" tIns="173990" rIns="0" bIns="0" rtlCol="0">
            <a:spAutoFit/>
          </a:bodyPr>
          <a:lstStyle/>
          <a:p>
            <a:pPr algn="ctr">
              <a:lnSpc>
                <a:spcPct val="100000"/>
              </a:lnSpc>
              <a:spcBef>
                <a:spcPts val="1370"/>
              </a:spcBef>
            </a:pPr>
            <a:r>
              <a:rPr sz="2300" b="1">
                <a:solidFill>
                  <a:srgbClr val="9A6930"/>
                </a:solidFill>
                <a:latin typeface="微软雅黑"/>
                <a:cs typeface="微软雅黑"/>
              </a:rPr>
              <a:t>降低贵金属用</a:t>
            </a:r>
            <a:r>
              <a:rPr sz="2300" b="1" spc="-50">
                <a:solidFill>
                  <a:srgbClr val="9A6930"/>
                </a:solidFill>
                <a:latin typeface="微软雅黑"/>
                <a:cs typeface="微软雅黑"/>
              </a:rPr>
              <a:t>量</a:t>
            </a:r>
            <a:endParaRPr sz="2300">
              <a:latin typeface="微软雅黑"/>
              <a:cs typeface="微软雅黑"/>
            </a:endParaRPr>
          </a:p>
          <a:p>
            <a:pPr marL="12700" marR="5080" algn="ctr">
              <a:lnSpc>
                <a:spcPct val="120000"/>
              </a:lnSpc>
              <a:spcBef>
                <a:spcPts val="450"/>
              </a:spcBef>
            </a:pPr>
            <a:r>
              <a:rPr sz="1500" spc="-5">
                <a:solidFill>
                  <a:srgbClr val="633301"/>
                </a:solidFill>
                <a:latin typeface="微软雅黑"/>
                <a:cs typeface="微软雅黑"/>
              </a:rPr>
              <a:t>研究替代贵金属的催化剂材料，降低燃料电</a:t>
            </a:r>
            <a:r>
              <a:rPr sz="1500" spc="-10">
                <a:solidFill>
                  <a:srgbClr val="633301"/>
                </a:solidFill>
                <a:latin typeface="微软雅黑"/>
                <a:cs typeface="微软雅黑"/>
              </a:rPr>
              <a:t>池的成本。</a:t>
            </a:r>
            <a:endParaRPr sz="1500">
              <a:latin typeface="微软雅黑"/>
              <a:cs typeface="微软雅黑"/>
            </a:endParaRPr>
          </a:p>
        </p:txBody>
      </p:sp>
      <p:grpSp>
        <p:nvGrpSpPr>
          <p:cNvPr id="14" name="object 14"/>
          <p:cNvGrpSpPr/>
          <p:nvPr/>
        </p:nvGrpSpPr>
        <p:grpSpPr>
          <a:xfrm>
            <a:off x="1215698" y="951607"/>
            <a:ext cx="8193405" cy="5395595"/>
            <a:chOff x="1215698" y="951607"/>
            <a:chExt cx="8193405" cy="5395595"/>
          </a:xfrm>
        </p:grpSpPr>
        <p:sp>
          <p:nvSpPr>
            <p:cNvPr id="15" name="object 15"/>
            <p:cNvSpPr/>
            <p:nvPr/>
          </p:nvSpPr>
          <p:spPr>
            <a:xfrm>
              <a:off x="8402823" y="951607"/>
              <a:ext cx="1006475" cy="1006475"/>
            </a:xfrm>
            <a:custGeom>
              <a:rect l="l" t="t" r="r" b="b"/>
              <a:pathLst>
                <a:path w="1006475" h="1006475">
                  <a:moveTo>
                    <a:pt x="37065" y="596329"/>
                  </a:moveTo>
                  <a:lnTo>
                    <a:pt x="12355" y="562114"/>
                  </a:lnTo>
                  <a:lnTo>
                    <a:pt x="0" y="523294"/>
                  </a:lnTo>
                  <a:lnTo>
                    <a:pt x="0" y="482938"/>
                  </a:lnTo>
                  <a:lnTo>
                    <a:pt x="12355" y="444118"/>
                  </a:lnTo>
                  <a:lnTo>
                    <a:pt x="37065" y="409903"/>
                  </a:lnTo>
                  <a:lnTo>
                    <a:pt x="409904" y="37065"/>
                  </a:lnTo>
                  <a:lnTo>
                    <a:pt x="444118" y="12355"/>
                  </a:lnTo>
                  <a:lnTo>
                    <a:pt x="482938" y="0"/>
                  </a:lnTo>
                  <a:lnTo>
                    <a:pt x="523294" y="0"/>
                  </a:lnTo>
                  <a:lnTo>
                    <a:pt x="562114" y="12355"/>
                  </a:lnTo>
                  <a:lnTo>
                    <a:pt x="596328" y="37065"/>
                  </a:lnTo>
                  <a:lnTo>
                    <a:pt x="969167" y="409904"/>
                  </a:lnTo>
                  <a:lnTo>
                    <a:pt x="993877" y="444118"/>
                  </a:lnTo>
                  <a:lnTo>
                    <a:pt x="1006232" y="482938"/>
                  </a:lnTo>
                  <a:lnTo>
                    <a:pt x="1006232" y="523294"/>
                  </a:lnTo>
                  <a:lnTo>
                    <a:pt x="993877" y="562114"/>
                  </a:lnTo>
                  <a:lnTo>
                    <a:pt x="969167" y="596329"/>
                  </a:lnTo>
                  <a:lnTo>
                    <a:pt x="596329" y="969167"/>
                  </a:lnTo>
                  <a:lnTo>
                    <a:pt x="562114" y="993877"/>
                  </a:lnTo>
                  <a:lnTo>
                    <a:pt x="523294" y="1006233"/>
                  </a:lnTo>
                  <a:lnTo>
                    <a:pt x="482938" y="1006233"/>
                  </a:lnTo>
                  <a:lnTo>
                    <a:pt x="444118" y="993877"/>
                  </a:lnTo>
                  <a:lnTo>
                    <a:pt x="409904" y="969167"/>
                  </a:lnTo>
                  <a:lnTo>
                    <a:pt x="37065" y="596329"/>
                  </a:lnTo>
                  <a:close/>
                </a:path>
              </a:pathLst>
            </a:custGeom>
            <a:solidFill>
              <a:srgbClr val="9A6930"/>
            </a:solidFill>
          </p:spPr>
          <p:txBody>
            <a:bodyPr wrap="square" lIns="0" tIns="0" rIns="0" bIns="0" rtlCol="0"/>
            <a:lstStyle/>
            <a:p/>
          </p:txBody>
        </p:sp>
        <p:sp>
          <p:nvSpPr>
            <p:cNvPr id="16" name="object 16"/>
            <p:cNvSpPr/>
            <p:nvPr/>
          </p:nvSpPr>
          <p:spPr>
            <a:xfrm>
              <a:off x="1218873" y="4270883"/>
              <a:ext cx="4632960" cy="2072639"/>
            </a:xfrm>
            <a:custGeom>
              <a:rect l="l" t="t" r="r" b="b"/>
              <a:pathLst>
                <a:path w="4632960" h="2072639">
                  <a:moveTo>
                    <a:pt x="4632959" y="2072639"/>
                  </a:moveTo>
                  <a:lnTo>
                    <a:pt x="0" y="2072639"/>
                  </a:lnTo>
                  <a:lnTo>
                    <a:pt x="0" y="0"/>
                  </a:lnTo>
                  <a:lnTo>
                    <a:pt x="4632959" y="0"/>
                  </a:lnTo>
                  <a:lnTo>
                    <a:pt x="4632959" y="2072639"/>
                  </a:lnTo>
                  <a:close/>
                </a:path>
              </a:pathLst>
            </a:custGeom>
            <a:solidFill>
              <a:srgbClr val="FBF9F6">
                <a:alpha val="59999"/>
              </a:srgbClr>
            </a:solidFill>
          </p:spPr>
          <p:txBody>
            <a:bodyPr wrap="square" lIns="0" tIns="0" rIns="0" bIns="0" rtlCol="0"/>
            <a:lstStyle/>
            <a:p/>
          </p:txBody>
        </p:sp>
        <p:sp>
          <p:nvSpPr>
            <p:cNvPr id="17" name="object 17"/>
            <p:cNvSpPr/>
            <p:nvPr/>
          </p:nvSpPr>
          <p:spPr>
            <a:xfrm>
              <a:off x="1218873" y="4270883"/>
              <a:ext cx="4632960" cy="2072639"/>
            </a:xfrm>
            <a:custGeom>
              <a:rect l="l" t="t" r="r" b="b"/>
              <a:pathLst>
                <a:path w="4632960" h="2072639">
                  <a:moveTo>
                    <a:pt x="0" y="0"/>
                  </a:moveTo>
                  <a:lnTo>
                    <a:pt x="4632959" y="0"/>
                  </a:lnTo>
                  <a:lnTo>
                    <a:pt x="4632959" y="2072639"/>
                  </a:lnTo>
                  <a:lnTo>
                    <a:pt x="0" y="2072639"/>
                  </a:lnTo>
                  <a:lnTo>
                    <a:pt x="0" y="0"/>
                  </a:lnTo>
                  <a:close/>
                </a:path>
              </a:pathLst>
            </a:custGeom>
            <a:ln w="6286">
              <a:solidFill>
                <a:srgbClr val="333333"/>
              </a:solidFill>
            </a:ln>
          </p:spPr>
          <p:txBody>
            <a:bodyPr wrap="square" lIns="0" tIns="0" rIns="0" bIns="0" rtlCol="0"/>
            <a:lstStyle/>
            <a:p/>
          </p:txBody>
        </p:sp>
      </p:grpSp>
      <p:sp>
        <p:nvSpPr>
          <p:cNvPr id="18" name="object 18"/>
          <p:cNvSpPr txBox="1"/>
          <p:nvPr/>
        </p:nvSpPr>
        <p:spPr>
          <a:xfrm>
            <a:off x="1705738" y="4684238"/>
            <a:ext cx="3644900" cy="1143635"/>
          </a:xfrm>
          <a:prstGeom prst="rect">
            <a:avLst/>
          </a:prstGeom>
        </p:spPr>
        <p:txBody>
          <a:bodyPr vert="horz" wrap="square" lIns="0" tIns="173990" rIns="0" bIns="0" rtlCol="0">
            <a:spAutoFit/>
          </a:bodyPr>
          <a:lstStyle/>
          <a:p>
            <a:pPr algn="ctr">
              <a:lnSpc>
                <a:spcPct val="100000"/>
              </a:lnSpc>
              <a:spcBef>
                <a:spcPts val="1370"/>
              </a:spcBef>
            </a:pPr>
            <a:r>
              <a:rPr sz="2300" b="1">
                <a:solidFill>
                  <a:srgbClr val="9A6930"/>
                </a:solidFill>
                <a:latin typeface="微软雅黑"/>
                <a:cs typeface="微软雅黑"/>
              </a:rPr>
              <a:t>提高燃料电池寿</a:t>
            </a:r>
            <a:r>
              <a:rPr sz="2300" b="1" spc="-50">
                <a:solidFill>
                  <a:srgbClr val="9A6930"/>
                </a:solidFill>
                <a:latin typeface="微软雅黑"/>
                <a:cs typeface="微软雅黑"/>
              </a:rPr>
              <a:t>命</a:t>
            </a:r>
            <a:endParaRPr sz="2300">
              <a:latin typeface="微软雅黑"/>
              <a:cs typeface="微软雅黑"/>
            </a:endParaRPr>
          </a:p>
          <a:p>
            <a:pPr marL="12065" marR="5080" algn="ctr">
              <a:lnSpc>
                <a:spcPct val="120000"/>
              </a:lnSpc>
              <a:spcBef>
                <a:spcPts val="450"/>
              </a:spcBef>
            </a:pPr>
            <a:r>
              <a:rPr sz="1500" spc="-5">
                <a:solidFill>
                  <a:srgbClr val="633301"/>
                </a:solidFill>
                <a:latin typeface="微软雅黑"/>
                <a:cs typeface="微软雅黑"/>
              </a:rPr>
              <a:t>通过改进材料、优化运行条件等方法提高燃料电池的寿命和稳定性。</a:t>
            </a:r>
            <a:endParaRPr sz="1500">
              <a:latin typeface="微软雅黑"/>
              <a:cs typeface="微软雅黑"/>
            </a:endParaRPr>
          </a:p>
        </p:txBody>
      </p:sp>
      <p:grpSp>
        <p:nvGrpSpPr>
          <p:cNvPr id="19" name="object 19"/>
          <p:cNvGrpSpPr/>
          <p:nvPr/>
        </p:nvGrpSpPr>
        <p:grpSpPr>
          <a:xfrm>
            <a:off x="3032237" y="3767765"/>
            <a:ext cx="8193405" cy="2579370"/>
            <a:chOff x="3032237" y="3767765"/>
            <a:chExt cx="8193405" cy="2579370"/>
          </a:xfrm>
        </p:grpSpPr>
        <p:sp>
          <p:nvSpPr>
            <p:cNvPr id="20" name="object 20"/>
            <p:cNvSpPr/>
            <p:nvPr/>
          </p:nvSpPr>
          <p:spPr>
            <a:xfrm>
              <a:off x="3032237" y="3767765"/>
              <a:ext cx="1006475" cy="1006475"/>
            </a:xfrm>
            <a:custGeom>
              <a:rect l="l" t="t" r="r" b="b"/>
              <a:pathLst>
                <a:path w="1006475" h="1006475">
                  <a:moveTo>
                    <a:pt x="409904" y="969168"/>
                  </a:moveTo>
                  <a:lnTo>
                    <a:pt x="37065" y="596328"/>
                  </a:lnTo>
                  <a:lnTo>
                    <a:pt x="12355" y="562114"/>
                  </a:lnTo>
                  <a:lnTo>
                    <a:pt x="0" y="523294"/>
                  </a:lnTo>
                  <a:lnTo>
                    <a:pt x="0" y="482938"/>
                  </a:lnTo>
                  <a:lnTo>
                    <a:pt x="12355" y="444118"/>
                  </a:lnTo>
                  <a:lnTo>
                    <a:pt x="37065" y="409904"/>
                  </a:lnTo>
                  <a:lnTo>
                    <a:pt x="409904" y="37065"/>
                  </a:lnTo>
                  <a:lnTo>
                    <a:pt x="444118" y="12355"/>
                  </a:lnTo>
                  <a:lnTo>
                    <a:pt x="482939" y="0"/>
                  </a:lnTo>
                  <a:lnTo>
                    <a:pt x="523295" y="0"/>
                  </a:lnTo>
                  <a:lnTo>
                    <a:pt x="562116" y="12356"/>
                  </a:lnTo>
                  <a:lnTo>
                    <a:pt x="596328" y="37065"/>
                  </a:lnTo>
                  <a:lnTo>
                    <a:pt x="969167" y="409904"/>
                  </a:lnTo>
                  <a:lnTo>
                    <a:pt x="993878" y="444118"/>
                  </a:lnTo>
                  <a:lnTo>
                    <a:pt x="1006233" y="482938"/>
                  </a:lnTo>
                  <a:lnTo>
                    <a:pt x="1006233" y="523294"/>
                  </a:lnTo>
                  <a:lnTo>
                    <a:pt x="993877" y="562114"/>
                  </a:lnTo>
                  <a:lnTo>
                    <a:pt x="969168" y="596328"/>
                  </a:lnTo>
                  <a:lnTo>
                    <a:pt x="596329" y="969167"/>
                  </a:lnTo>
                  <a:lnTo>
                    <a:pt x="562114" y="993878"/>
                  </a:lnTo>
                  <a:lnTo>
                    <a:pt x="523294" y="1006233"/>
                  </a:lnTo>
                  <a:lnTo>
                    <a:pt x="482939" y="1006233"/>
                  </a:lnTo>
                  <a:lnTo>
                    <a:pt x="444118" y="993878"/>
                  </a:lnTo>
                  <a:lnTo>
                    <a:pt x="409904" y="969168"/>
                  </a:lnTo>
                  <a:close/>
                </a:path>
              </a:pathLst>
            </a:custGeom>
            <a:solidFill>
              <a:srgbClr val="9A6930"/>
            </a:solidFill>
          </p:spPr>
          <p:txBody>
            <a:bodyPr wrap="square" lIns="0" tIns="0" rIns="0" bIns="0" rtlCol="0"/>
            <a:lstStyle/>
            <a:p/>
          </p:txBody>
        </p:sp>
        <p:sp>
          <p:nvSpPr>
            <p:cNvPr id="21" name="object 21"/>
            <p:cNvSpPr/>
            <p:nvPr/>
          </p:nvSpPr>
          <p:spPr>
            <a:xfrm>
              <a:off x="6589461" y="4270883"/>
              <a:ext cx="4632960" cy="2072639"/>
            </a:xfrm>
            <a:custGeom>
              <a:rect l="l" t="t" r="r" b="b"/>
              <a:pathLst>
                <a:path w="4632959" h="2072639">
                  <a:moveTo>
                    <a:pt x="4632959" y="2072639"/>
                  </a:moveTo>
                  <a:lnTo>
                    <a:pt x="0" y="2072639"/>
                  </a:lnTo>
                  <a:lnTo>
                    <a:pt x="0" y="0"/>
                  </a:lnTo>
                  <a:lnTo>
                    <a:pt x="4632959" y="0"/>
                  </a:lnTo>
                  <a:lnTo>
                    <a:pt x="4632959" y="2072639"/>
                  </a:lnTo>
                  <a:close/>
                </a:path>
              </a:pathLst>
            </a:custGeom>
            <a:solidFill>
              <a:srgbClr val="FBF9F6">
                <a:alpha val="59999"/>
              </a:srgbClr>
            </a:solidFill>
          </p:spPr>
          <p:txBody>
            <a:bodyPr wrap="square" lIns="0" tIns="0" rIns="0" bIns="0" rtlCol="0"/>
            <a:lstStyle/>
            <a:p/>
          </p:txBody>
        </p:sp>
        <p:sp>
          <p:nvSpPr>
            <p:cNvPr id="22" name="object 22"/>
            <p:cNvSpPr/>
            <p:nvPr/>
          </p:nvSpPr>
          <p:spPr>
            <a:xfrm>
              <a:off x="6589461" y="4270883"/>
              <a:ext cx="4632960" cy="2072639"/>
            </a:xfrm>
            <a:custGeom>
              <a:rect l="l" t="t" r="r" b="b"/>
              <a:pathLst>
                <a:path w="4632959" h="2072639">
                  <a:moveTo>
                    <a:pt x="0" y="0"/>
                  </a:moveTo>
                  <a:lnTo>
                    <a:pt x="4632959" y="0"/>
                  </a:lnTo>
                  <a:lnTo>
                    <a:pt x="4632959" y="2072639"/>
                  </a:lnTo>
                  <a:lnTo>
                    <a:pt x="0" y="2072639"/>
                  </a:lnTo>
                  <a:lnTo>
                    <a:pt x="0" y="0"/>
                  </a:lnTo>
                  <a:close/>
                </a:path>
              </a:pathLst>
            </a:custGeom>
            <a:ln w="6286">
              <a:solidFill>
                <a:srgbClr val="333333"/>
              </a:solidFill>
            </a:ln>
          </p:spPr>
          <p:txBody>
            <a:bodyPr wrap="square" lIns="0" tIns="0" rIns="0" bIns="0" rtlCol="0"/>
            <a:lstStyle/>
            <a:p/>
          </p:txBody>
        </p:sp>
      </p:grpSp>
      <p:sp>
        <p:nvSpPr>
          <p:cNvPr id="23" name="object 23"/>
          <p:cNvSpPr txBox="1"/>
          <p:nvPr/>
        </p:nvSpPr>
        <p:spPr>
          <a:xfrm>
            <a:off x="7076326" y="4684238"/>
            <a:ext cx="3644900" cy="1143635"/>
          </a:xfrm>
          <a:prstGeom prst="rect">
            <a:avLst/>
          </a:prstGeom>
        </p:spPr>
        <p:txBody>
          <a:bodyPr vert="horz" wrap="square" lIns="0" tIns="173990" rIns="0" bIns="0" rtlCol="0">
            <a:spAutoFit/>
          </a:bodyPr>
          <a:lstStyle/>
          <a:p>
            <a:pPr algn="ctr">
              <a:lnSpc>
                <a:spcPct val="100000"/>
              </a:lnSpc>
              <a:spcBef>
                <a:spcPts val="1370"/>
              </a:spcBef>
            </a:pPr>
            <a:r>
              <a:rPr sz="2300" b="1">
                <a:solidFill>
                  <a:srgbClr val="9A6930"/>
                </a:solidFill>
                <a:latin typeface="微软雅黑"/>
                <a:cs typeface="微软雅黑"/>
              </a:rPr>
              <a:t>加强基础设施建</a:t>
            </a:r>
            <a:r>
              <a:rPr sz="2300" b="1" spc="-50">
                <a:solidFill>
                  <a:srgbClr val="9A6930"/>
                </a:solidFill>
                <a:latin typeface="微软雅黑"/>
                <a:cs typeface="微软雅黑"/>
              </a:rPr>
              <a:t>设</a:t>
            </a:r>
            <a:endParaRPr sz="2300">
              <a:latin typeface="微软雅黑"/>
              <a:cs typeface="微软雅黑"/>
            </a:endParaRPr>
          </a:p>
          <a:p>
            <a:pPr marL="12700" marR="5080" algn="ctr">
              <a:lnSpc>
                <a:spcPct val="120000"/>
              </a:lnSpc>
              <a:spcBef>
                <a:spcPts val="450"/>
              </a:spcBef>
            </a:pPr>
            <a:r>
              <a:rPr sz="1500" spc="-5">
                <a:solidFill>
                  <a:srgbClr val="633301"/>
                </a:solidFill>
                <a:latin typeface="微软雅黑"/>
                <a:cs typeface="微软雅黑"/>
              </a:rPr>
              <a:t>建设更多的加氢站等基础设施，推动燃料电池汽车的普及和应用。</a:t>
            </a:r>
            <a:endParaRPr sz="1500">
              <a:latin typeface="微软雅黑"/>
              <a:cs typeface="微软雅黑"/>
            </a:endParaRPr>
          </a:p>
        </p:txBody>
      </p:sp>
      <p:grpSp>
        <p:nvGrpSpPr>
          <p:cNvPr id="24" name="object 24"/>
          <p:cNvGrpSpPr/>
          <p:nvPr/>
        </p:nvGrpSpPr>
        <p:grpSpPr>
          <a:xfrm>
            <a:off x="3297144" y="1257786"/>
            <a:ext cx="6112510" cy="3516629"/>
            <a:chOff x="3297144" y="1257786"/>
            <a:chExt cx="6112510" cy="3516629"/>
          </a:xfrm>
        </p:grpSpPr>
        <p:sp>
          <p:nvSpPr>
            <p:cNvPr id="25" name="object 25"/>
            <p:cNvSpPr/>
            <p:nvPr/>
          </p:nvSpPr>
          <p:spPr>
            <a:xfrm>
              <a:off x="8402823" y="3767765"/>
              <a:ext cx="1006475" cy="1006475"/>
            </a:xfrm>
            <a:custGeom>
              <a:rect l="l" t="t" r="r" b="b"/>
              <a:pathLst>
                <a:path w="1006475" h="1006475">
                  <a:moveTo>
                    <a:pt x="409904" y="969167"/>
                  </a:moveTo>
                  <a:lnTo>
                    <a:pt x="37065" y="596329"/>
                  </a:lnTo>
                  <a:lnTo>
                    <a:pt x="12355" y="562114"/>
                  </a:lnTo>
                  <a:lnTo>
                    <a:pt x="0" y="523294"/>
                  </a:lnTo>
                  <a:lnTo>
                    <a:pt x="0" y="482938"/>
                  </a:lnTo>
                  <a:lnTo>
                    <a:pt x="12355" y="444118"/>
                  </a:lnTo>
                  <a:lnTo>
                    <a:pt x="37065" y="409904"/>
                  </a:lnTo>
                  <a:lnTo>
                    <a:pt x="409904" y="37065"/>
                  </a:lnTo>
                  <a:lnTo>
                    <a:pt x="444118" y="12355"/>
                  </a:lnTo>
                  <a:lnTo>
                    <a:pt x="482939" y="0"/>
                  </a:lnTo>
                  <a:lnTo>
                    <a:pt x="523295" y="0"/>
                  </a:lnTo>
                  <a:lnTo>
                    <a:pt x="562116" y="12356"/>
                  </a:lnTo>
                  <a:lnTo>
                    <a:pt x="596328" y="37065"/>
                  </a:lnTo>
                  <a:lnTo>
                    <a:pt x="969167" y="409904"/>
                  </a:lnTo>
                  <a:lnTo>
                    <a:pt x="993878" y="444118"/>
                  </a:lnTo>
                  <a:lnTo>
                    <a:pt x="1006232" y="482938"/>
                  </a:lnTo>
                  <a:lnTo>
                    <a:pt x="1006232" y="523294"/>
                  </a:lnTo>
                  <a:lnTo>
                    <a:pt x="993877" y="562114"/>
                  </a:lnTo>
                  <a:lnTo>
                    <a:pt x="969168" y="596328"/>
                  </a:lnTo>
                  <a:lnTo>
                    <a:pt x="596329" y="969167"/>
                  </a:lnTo>
                  <a:lnTo>
                    <a:pt x="562114" y="993878"/>
                  </a:lnTo>
                  <a:lnTo>
                    <a:pt x="523294" y="1006233"/>
                  </a:lnTo>
                  <a:lnTo>
                    <a:pt x="482938" y="1006233"/>
                  </a:lnTo>
                  <a:lnTo>
                    <a:pt x="444118" y="993878"/>
                  </a:lnTo>
                  <a:lnTo>
                    <a:pt x="409904" y="969167"/>
                  </a:lnTo>
                  <a:close/>
                </a:path>
              </a:pathLst>
            </a:custGeom>
            <a:solidFill>
              <a:srgbClr val="B3954D"/>
            </a:solidFill>
          </p:spPr>
          <p:txBody>
            <a:bodyPr wrap="square" lIns="0" tIns="0" rIns="0" bIns="0" rtlCol="0"/>
            <a:lstStyle/>
            <a:p/>
          </p:txBody>
        </p:sp>
        <p:sp>
          <p:nvSpPr>
            <p:cNvPr id="26" name="object 26"/>
            <p:cNvSpPr/>
            <p:nvPr/>
          </p:nvSpPr>
          <p:spPr>
            <a:xfrm>
              <a:off x="3297136" y="1257795"/>
              <a:ext cx="5862955" cy="3267075"/>
            </a:xfrm>
            <a:custGeom>
              <a:rect l="l" t="t" r="r" b="b"/>
              <a:pathLst>
                <a:path w="5862955" h="3267075">
                  <a:moveTo>
                    <a:pt x="71462" y="2878226"/>
                  </a:moveTo>
                  <a:lnTo>
                    <a:pt x="47650" y="2878226"/>
                  </a:lnTo>
                  <a:lnTo>
                    <a:pt x="29146" y="2881985"/>
                  </a:lnTo>
                  <a:lnTo>
                    <a:pt x="13995" y="2892221"/>
                  </a:lnTo>
                  <a:lnTo>
                    <a:pt x="3759" y="2907373"/>
                  </a:lnTo>
                  <a:lnTo>
                    <a:pt x="0" y="2925876"/>
                  </a:lnTo>
                  <a:lnTo>
                    <a:pt x="0" y="3164078"/>
                  </a:lnTo>
                  <a:lnTo>
                    <a:pt x="3746" y="3182620"/>
                  </a:lnTo>
                  <a:lnTo>
                    <a:pt x="13957" y="3197771"/>
                  </a:lnTo>
                  <a:lnTo>
                    <a:pt x="29095" y="3207982"/>
                  </a:lnTo>
                  <a:lnTo>
                    <a:pt x="47650" y="3211728"/>
                  </a:lnTo>
                  <a:lnTo>
                    <a:pt x="71462" y="3211728"/>
                  </a:lnTo>
                  <a:lnTo>
                    <a:pt x="71462" y="2878226"/>
                  </a:lnTo>
                  <a:close/>
                </a:path>
                <a:path w="5862955" h="3267075">
                  <a:moveTo>
                    <a:pt x="381139" y="2878226"/>
                  </a:moveTo>
                  <a:lnTo>
                    <a:pt x="333489" y="2878226"/>
                  </a:lnTo>
                  <a:lnTo>
                    <a:pt x="333489" y="2854414"/>
                  </a:lnTo>
                  <a:lnTo>
                    <a:pt x="329755" y="2835872"/>
                  </a:lnTo>
                  <a:lnTo>
                    <a:pt x="319544" y="2820720"/>
                  </a:lnTo>
                  <a:lnTo>
                    <a:pt x="304393" y="2810510"/>
                  </a:lnTo>
                  <a:lnTo>
                    <a:pt x="285851" y="2806763"/>
                  </a:lnTo>
                  <a:lnTo>
                    <a:pt x="285851" y="2854414"/>
                  </a:lnTo>
                  <a:lnTo>
                    <a:pt x="285851" y="2878226"/>
                  </a:lnTo>
                  <a:lnTo>
                    <a:pt x="190563" y="2878226"/>
                  </a:lnTo>
                  <a:lnTo>
                    <a:pt x="190563" y="2854414"/>
                  </a:lnTo>
                  <a:lnTo>
                    <a:pt x="285851" y="2854414"/>
                  </a:lnTo>
                  <a:lnTo>
                    <a:pt x="285851" y="2806763"/>
                  </a:lnTo>
                  <a:lnTo>
                    <a:pt x="190563" y="2806763"/>
                  </a:lnTo>
                  <a:lnTo>
                    <a:pt x="172021" y="2810510"/>
                  </a:lnTo>
                  <a:lnTo>
                    <a:pt x="156883" y="2820720"/>
                  </a:lnTo>
                  <a:lnTo>
                    <a:pt x="146672" y="2835872"/>
                  </a:lnTo>
                  <a:lnTo>
                    <a:pt x="142925" y="2854414"/>
                  </a:lnTo>
                  <a:lnTo>
                    <a:pt x="142925" y="2878226"/>
                  </a:lnTo>
                  <a:lnTo>
                    <a:pt x="95288" y="2878226"/>
                  </a:lnTo>
                  <a:lnTo>
                    <a:pt x="95288" y="3211728"/>
                  </a:lnTo>
                  <a:lnTo>
                    <a:pt x="381139" y="3211728"/>
                  </a:lnTo>
                  <a:lnTo>
                    <a:pt x="381139" y="2878226"/>
                  </a:lnTo>
                  <a:close/>
                </a:path>
                <a:path w="5862955" h="3267075">
                  <a:moveTo>
                    <a:pt x="476415" y="2925876"/>
                  </a:moveTo>
                  <a:lnTo>
                    <a:pt x="472681" y="2907334"/>
                  </a:lnTo>
                  <a:lnTo>
                    <a:pt x="462457" y="2892183"/>
                  </a:lnTo>
                  <a:lnTo>
                    <a:pt x="447319" y="2881973"/>
                  </a:lnTo>
                  <a:lnTo>
                    <a:pt x="428777" y="2878226"/>
                  </a:lnTo>
                  <a:lnTo>
                    <a:pt x="404952" y="2878226"/>
                  </a:lnTo>
                  <a:lnTo>
                    <a:pt x="404952" y="3211728"/>
                  </a:lnTo>
                  <a:lnTo>
                    <a:pt x="428777" y="3211728"/>
                  </a:lnTo>
                  <a:lnTo>
                    <a:pt x="447319" y="3207982"/>
                  </a:lnTo>
                  <a:lnTo>
                    <a:pt x="462457" y="3197771"/>
                  </a:lnTo>
                  <a:lnTo>
                    <a:pt x="472681" y="3182620"/>
                  </a:lnTo>
                  <a:lnTo>
                    <a:pt x="476415" y="3164078"/>
                  </a:lnTo>
                  <a:lnTo>
                    <a:pt x="476415" y="2925876"/>
                  </a:lnTo>
                  <a:close/>
                </a:path>
                <a:path w="5862955" h="3267075">
                  <a:moveTo>
                    <a:pt x="5809856" y="87845"/>
                  </a:moveTo>
                  <a:lnTo>
                    <a:pt x="5802871" y="60147"/>
                  </a:lnTo>
                  <a:lnTo>
                    <a:pt x="5739219" y="122923"/>
                  </a:lnTo>
                  <a:lnTo>
                    <a:pt x="5685764" y="69456"/>
                  </a:lnTo>
                  <a:lnTo>
                    <a:pt x="5749277" y="6807"/>
                  </a:lnTo>
                  <a:lnTo>
                    <a:pt x="5721680" y="0"/>
                  </a:lnTo>
                  <a:lnTo>
                    <a:pt x="5693435" y="1308"/>
                  </a:lnTo>
                  <a:lnTo>
                    <a:pt x="5666448" y="10744"/>
                  </a:lnTo>
                  <a:lnTo>
                    <a:pt x="5642610" y="28308"/>
                  </a:lnTo>
                  <a:lnTo>
                    <a:pt x="5622506" y="57467"/>
                  </a:lnTo>
                  <a:lnTo>
                    <a:pt x="5614263" y="90601"/>
                  </a:lnTo>
                  <a:lnTo>
                    <a:pt x="5617819" y="124434"/>
                  </a:lnTo>
                  <a:lnTo>
                    <a:pt x="5633123" y="155663"/>
                  </a:lnTo>
                  <a:lnTo>
                    <a:pt x="5604281" y="179819"/>
                  </a:lnTo>
                  <a:lnTo>
                    <a:pt x="5505107" y="80264"/>
                  </a:lnTo>
                  <a:lnTo>
                    <a:pt x="5504726" y="49949"/>
                  </a:lnTo>
                  <a:lnTo>
                    <a:pt x="5445811" y="13893"/>
                  </a:lnTo>
                  <a:lnTo>
                    <a:pt x="5416969" y="42773"/>
                  </a:lnTo>
                  <a:lnTo>
                    <a:pt x="5452796" y="100380"/>
                  </a:lnTo>
                  <a:lnTo>
                    <a:pt x="5483758" y="100393"/>
                  </a:lnTo>
                  <a:lnTo>
                    <a:pt x="5581789" y="198678"/>
                  </a:lnTo>
                  <a:lnTo>
                    <a:pt x="5475567" y="287655"/>
                  </a:lnTo>
                  <a:lnTo>
                    <a:pt x="5475567" y="343281"/>
                  </a:lnTo>
                  <a:lnTo>
                    <a:pt x="5475554" y="352856"/>
                  </a:lnTo>
                  <a:lnTo>
                    <a:pt x="5463756" y="364667"/>
                  </a:lnTo>
                  <a:lnTo>
                    <a:pt x="5454193" y="364667"/>
                  </a:lnTo>
                  <a:lnTo>
                    <a:pt x="5442356" y="352856"/>
                  </a:lnTo>
                  <a:lnTo>
                    <a:pt x="5442369" y="343281"/>
                  </a:lnTo>
                  <a:lnTo>
                    <a:pt x="5454193" y="331470"/>
                  </a:lnTo>
                  <a:lnTo>
                    <a:pt x="5463756" y="331470"/>
                  </a:lnTo>
                  <a:lnTo>
                    <a:pt x="5475567" y="343281"/>
                  </a:lnTo>
                  <a:lnTo>
                    <a:pt x="5475567" y="287655"/>
                  </a:lnTo>
                  <a:lnTo>
                    <a:pt x="5434190" y="322300"/>
                  </a:lnTo>
                  <a:lnTo>
                    <a:pt x="5427548" y="332295"/>
                  </a:lnTo>
                  <a:lnTo>
                    <a:pt x="5425338" y="343674"/>
                  </a:lnTo>
                  <a:lnTo>
                    <a:pt x="5427548" y="355053"/>
                  </a:lnTo>
                  <a:lnTo>
                    <a:pt x="5434190" y="365061"/>
                  </a:lnTo>
                  <a:lnTo>
                    <a:pt x="5444883" y="375742"/>
                  </a:lnTo>
                  <a:lnTo>
                    <a:pt x="5454878" y="382397"/>
                  </a:lnTo>
                  <a:lnTo>
                    <a:pt x="5466258" y="384606"/>
                  </a:lnTo>
                  <a:lnTo>
                    <a:pt x="5477637" y="382397"/>
                  </a:lnTo>
                  <a:lnTo>
                    <a:pt x="5487644" y="375742"/>
                  </a:lnTo>
                  <a:lnTo>
                    <a:pt x="5497779" y="364667"/>
                  </a:lnTo>
                  <a:lnTo>
                    <a:pt x="5528170" y="331470"/>
                  </a:lnTo>
                  <a:lnTo>
                    <a:pt x="5617197" y="234200"/>
                  </a:lnTo>
                  <a:lnTo>
                    <a:pt x="5635625" y="252679"/>
                  </a:lnTo>
                  <a:lnTo>
                    <a:pt x="5619153" y="269125"/>
                  </a:lnTo>
                  <a:lnTo>
                    <a:pt x="5619153" y="278701"/>
                  </a:lnTo>
                  <a:lnTo>
                    <a:pt x="5625071" y="284607"/>
                  </a:lnTo>
                  <a:lnTo>
                    <a:pt x="5683148" y="343281"/>
                  </a:lnTo>
                  <a:lnTo>
                    <a:pt x="5724652" y="385152"/>
                  </a:lnTo>
                  <a:lnTo>
                    <a:pt x="5734240" y="385152"/>
                  </a:lnTo>
                  <a:lnTo>
                    <a:pt x="5788812" y="330581"/>
                  </a:lnTo>
                  <a:lnTo>
                    <a:pt x="5788812" y="321005"/>
                  </a:lnTo>
                  <a:lnTo>
                    <a:pt x="5782894" y="315099"/>
                  </a:lnTo>
                  <a:lnTo>
                    <a:pt x="5702808" y="234200"/>
                  </a:lnTo>
                  <a:lnTo>
                    <a:pt x="5700649" y="232016"/>
                  </a:lnTo>
                  <a:lnTo>
                    <a:pt x="5683313" y="214553"/>
                  </a:lnTo>
                  <a:lnTo>
                    <a:pt x="5673725" y="214553"/>
                  </a:lnTo>
                  <a:lnTo>
                    <a:pt x="5656275" y="232016"/>
                  </a:lnTo>
                  <a:lnTo>
                    <a:pt x="5636946" y="212610"/>
                  </a:lnTo>
                  <a:lnTo>
                    <a:pt x="5664035" y="183019"/>
                  </a:lnTo>
                  <a:lnTo>
                    <a:pt x="5693740" y="193967"/>
                  </a:lnTo>
                  <a:lnTo>
                    <a:pt x="5724931" y="195046"/>
                  </a:lnTo>
                  <a:lnTo>
                    <a:pt x="5755068" y="186169"/>
                  </a:lnTo>
                  <a:lnTo>
                    <a:pt x="5759501" y="183019"/>
                  </a:lnTo>
                  <a:lnTo>
                    <a:pt x="5763996" y="179819"/>
                  </a:lnTo>
                  <a:lnTo>
                    <a:pt x="5781624" y="167284"/>
                  </a:lnTo>
                  <a:lnTo>
                    <a:pt x="5799252" y="143332"/>
                  </a:lnTo>
                  <a:lnTo>
                    <a:pt x="5806325" y="122923"/>
                  </a:lnTo>
                  <a:lnTo>
                    <a:pt x="5808650" y="116205"/>
                  </a:lnTo>
                  <a:lnTo>
                    <a:pt x="5809856" y="87845"/>
                  </a:lnTo>
                  <a:close/>
                </a:path>
                <a:path w="5862955" h="3267075">
                  <a:moveTo>
                    <a:pt x="5862764" y="3013100"/>
                  </a:moveTo>
                  <a:lnTo>
                    <a:pt x="5858675" y="2967444"/>
                  </a:lnTo>
                  <a:lnTo>
                    <a:pt x="5846877" y="2924479"/>
                  </a:lnTo>
                  <a:lnTo>
                    <a:pt x="5828093" y="2884906"/>
                  </a:lnTo>
                  <a:lnTo>
                    <a:pt x="5803036" y="2849461"/>
                  </a:lnTo>
                  <a:lnTo>
                    <a:pt x="5790641" y="2837065"/>
                  </a:lnTo>
                  <a:lnTo>
                    <a:pt x="5790641" y="2922168"/>
                  </a:lnTo>
                  <a:lnTo>
                    <a:pt x="5790641" y="3104019"/>
                  </a:lnTo>
                  <a:lnTo>
                    <a:pt x="5752389" y="3156889"/>
                  </a:lnTo>
                  <a:lnTo>
                    <a:pt x="5699722" y="3194939"/>
                  </a:lnTo>
                  <a:lnTo>
                    <a:pt x="5665686" y="3126613"/>
                  </a:lnTo>
                  <a:lnTo>
                    <a:pt x="5666397" y="3126282"/>
                  </a:lnTo>
                  <a:lnTo>
                    <a:pt x="5683453" y="3115792"/>
                  </a:lnTo>
                  <a:lnTo>
                    <a:pt x="5698617" y="3102775"/>
                  </a:lnTo>
                  <a:lnTo>
                    <a:pt x="5710085" y="3089287"/>
                  </a:lnTo>
                  <a:lnTo>
                    <a:pt x="5711647" y="3087433"/>
                  </a:lnTo>
                  <a:lnTo>
                    <a:pt x="5722328" y="3069983"/>
                  </a:lnTo>
                  <a:lnTo>
                    <a:pt x="5790641" y="3104019"/>
                  </a:lnTo>
                  <a:lnTo>
                    <a:pt x="5790641" y="2922168"/>
                  </a:lnTo>
                  <a:lnTo>
                    <a:pt x="5722328" y="2956204"/>
                  </a:lnTo>
                  <a:lnTo>
                    <a:pt x="5721985" y="2955493"/>
                  </a:lnTo>
                  <a:lnTo>
                    <a:pt x="5711495" y="2938449"/>
                  </a:lnTo>
                  <a:lnTo>
                    <a:pt x="5710174" y="2936900"/>
                  </a:lnTo>
                  <a:lnTo>
                    <a:pt x="5698477" y="2923286"/>
                  </a:lnTo>
                  <a:lnTo>
                    <a:pt x="5684990" y="2911830"/>
                  </a:lnTo>
                  <a:lnTo>
                    <a:pt x="5684990" y="3013100"/>
                  </a:lnTo>
                  <a:lnTo>
                    <a:pt x="5678995" y="3042755"/>
                  </a:lnTo>
                  <a:lnTo>
                    <a:pt x="5662676" y="3066973"/>
                  </a:lnTo>
                  <a:lnTo>
                    <a:pt x="5638457" y="3083293"/>
                  </a:lnTo>
                  <a:lnTo>
                    <a:pt x="5608802" y="3089287"/>
                  </a:lnTo>
                  <a:lnTo>
                    <a:pt x="5579135" y="3083293"/>
                  </a:lnTo>
                  <a:lnTo>
                    <a:pt x="5559399" y="3069983"/>
                  </a:lnTo>
                  <a:lnTo>
                    <a:pt x="5554929" y="3066973"/>
                  </a:lnTo>
                  <a:lnTo>
                    <a:pt x="5551906" y="3062503"/>
                  </a:lnTo>
                  <a:lnTo>
                    <a:pt x="5551906" y="3126613"/>
                  </a:lnTo>
                  <a:lnTo>
                    <a:pt x="5517883" y="3194939"/>
                  </a:lnTo>
                  <a:lnTo>
                    <a:pt x="5465000" y="3156686"/>
                  </a:lnTo>
                  <a:lnTo>
                    <a:pt x="5426964" y="3104019"/>
                  </a:lnTo>
                  <a:lnTo>
                    <a:pt x="5495277" y="3069983"/>
                  </a:lnTo>
                  <a:lnTo>
                    <a:pt x="5495607" y="3070695"/>
                  </a:lnTo>
                  <a:lnTo>
                    <a:pt x="5506097" y="3087738"/>
                  </a:lnTo>
                  <a:lnTo>
                    <a:pt x="5519115" y="3102902"/>
                  </a:lnTo>
                  <a:lnTo>
                    <a:pt x="5534457" y="3115945"/>
                  </a:lnTo>
                  <a:lnTo>
                    <a:pt x="5551906" y="3126613"/>
                  </a:lnTo>
                  <a:lnTo>
                    <a:pt x="5551906" y="3062503"/>
                  </a:lnTo>
                  <a:lnTo>
                    <a:pt x="5538597" y="3042755"/>
                  </a:lnTo>
                  <a:lnTo>
                    <a:pt x="5532602" y="3013100"/>
                  </a:lnTo>
                  <a:lnTo>
                    <a:pt x="5538597" y="2983433"/>
                  </a:lnTo>
                  <a:lnTo>
                    <a:pt x="5554929" y="2959214"/>
                  </a:lnTo>
                  <a:lnTo>
                    <a:pt x="5559399" y="2956204"/>
                  </a:lnTo>
                  <a:lnTo>
                    <a:pt x="5579135" y="2942894"/>
                  </a:lnTo>
                  <a:lnTo>
                    <a:pt x="5608802" y="2936900"/>
                  </a:lnTo>
                  <a:lnTo>
                    <a:pt x="5638457" y="2942894"/>
                  </a:lnTo>
                  <a:lnTo>
                    <a:pt x="5662676" y="2959214"/>
                  </a:lnTo>
                  <a:lnTo>
                    <a:pt x="5678995" y="2983433"/>
                  </a:lnTo>
                  <a:lnTo>
                    <a:pt x="5684990" y="3013100"/>
                  </a:lnTo>
                  <a:lnTo>
                    <a:pt x="5684990" y="2911830"/>
                  </a:lnTo>
                  <a:lnTo>
                    <a:pt x="5683135" y="2910243"/>
                  </a:lnTo>
                  <a:lnTo>
                    <a:pt x="5665686" y="2899575"/>
                  </a:lnTo>
                  <a:lnTo>
                    <a:pt x="5699722" y="2831249"/>
                  </a:lnTo>
                  <a:lnTo>
                    <a:pt x="5752592" y="2869501"/>
                  </a:lnTo>
                  <a:lnTo>
                    <a:pt x="5790641" y="2922168"/>
                  </a:lnTo>
                  <a:lnTo>
                    <a:pt x="5790641" y="2837065"/>
                  </a:lnTo>
                  <a:lnTo>
                    <a:pt x="5784824" y="2831249"/>
                  </a:lnTo>
                  <a:lnTo>
                    <a:pt x="5772429" y="2818854"/>
                  </a:lnTo>
                  <a:lnTo>
                    <a:pt x="5736983" y="2793796"/>
                  </a:lnTo>
                  <a:lnTo>
                    <a:pt x="5697423" y="2775013"/>
                  </a:lnTo>
                  <a:lnTo>
                    <a:pt x="5654446" y="2763215"/>
                  </a:lnTo>
                  <a:lnTo>
                    <a:pt x="5608802" y="2759125"/>
                  </a:lnTo>
                  <a:lnTo>
                    <a:pt x="5563146" y="2763215"/>
                  </a:lnTo>
                  <a:lnTo>
                    <a:pt x="5551906" y="2766314"/>
                  </a:lnTo>
                  <a:lnTo>
                    <a:pt x="5551906" y="2899575"/>
                  </a:lnTo>
                  <a:lnTo>
                    <a:pt x="5551195" y="2899905"/>
                  </a:lnTo>
                  <a:lnTo>
                    <a:pt x="5534152" y="2910395"/>
                  </a:lnTo>
                  <a:lnTo>
                    <a:pt x="5518988" y="2923413"/>
                  </a:lnTo>
                  <a:lnTo>
                    <a:pt x="5505945" y="2938754"/>
                  </a:lnTo>
                  <a:lnTo>
                    <a:pt x="5495277" y="2956204"/>
                  </a:lnTo>
                  <a:lnTo>
                    <a:pt x="5426964" y="2922168"/>
                  </a:lnTo>
                  <a:lnTo>
                    <a:pt x="5465216" y="2869298"/>
                  </a:lnTo>
                  <a:lnTo>
                    <a:pt x="5517883" y="2831249"/>
                  </a:lnTo>
                  <a:lnTo>
                    <a:pt x="5551906" y="2899575"/>
                  </a:lnTo>
                  <a:lnTo>
                    <a:pt x="5551906" y="2766314"/>
                  </a:lnTo>
                  <a:lnTo>
                    <a:pt x="5480609" y="2793796"/>
                  </a:lnTo>
                  <a:lnTo>
                    <a:pt x="5445163" y="2818854"/>
                  </a:lnTo>
                  <a:lnTo>
                    <a:pt x="5414556" y="2849461"/>
                  </a:lnTo>
                  <a:lnTo>
                    <a:pt x="5389499" y="2884906"/>
                  </a:lnTo>
                  <a:lnTo>
                    <a:pt x="5370715" y="2924479"/>
                  </a:lnTo>
                  <a:lnTo>
                    <a:pt x="5358917" y="2967444"/>
                  </a:lnTo>
                  <a:lnTo>
                    <a:pt x="5354828" y="3013100"/>
                  </a:lnTo>
                  <a:lnTo>
                    <a:pt x="5358917" y="3058744"/>
                  </a:lnTo>
                  <a:lnTo>
                    <a:pt x="5370715" y="3101708"/>
                  </a:lnTo>
                  <a:lnTo>
                    <a:pt x="5389499" y="3141281"/>
                  </a:lnTo>
                  <a:lnTo>
                    <a:pt x="5414556" y="3176727"/>
                  </a:lnTo>
                  <a:lnTo>
                    <a:pt x="5445163" y="3207334"/>
                  </a:lnTo>
                  <a:lnTo>
                    <a:pt x="5480609" y="3232391"/>
                  </a:lnTo>
                  <a:lnTo>
                    <a:pt x="5520182" y="3251174"/>
                  </a:lnTo>
                  <a:lnTo>
                    <a:pt x="5563146" y="3262973"/>
                  </a:lnTo>
                  <a:lnTo>
                    <a:pt x="5608802" y="3267062"/>
                  </a:lnTo>
                  <a:lnTo>
                    <a:pt x="5654446" y="3262973"/>
                  </a:lnTo>
                  <a:lnTo>
                    <a:pt x="5697423" y="3251174"/>
                  </a:lnTo>
                  <a:lnTo>
                    <a:pt x="5736983" y="3232391"/>
                  </a:lnTo>
                  <a:lnTo>
                    <a:pt x="5772429" y="3207334"/>
                  </a:lnTo>
                  <a:lnTo>
                    <a:pt x="5784824" y="3194939"/>
                  </a:lnTo>
                  <a:lnTo>
                    <a:pt x="5803036" y="3176727"/>
                  </a:lnTo>
                  <a:lnTo>
                    <a:pt x="5828093" y="3141281"/>
                  </a:lnTo>
                  <a:lnTo>
                    <a:pt x="5846877" y="3101708"/>
                  </a:lnTo>
                  <a:lnTo>
                    <a:pt x="5855589" y="3069983"/>
                  </a:lnTo>
                  <a:lnTo>
                    <a:pt x="5858675" y="3058744"/>
                  </a:lnTo>
                  <a:lnTo>
                    <a:pt x="5862764" y="3013100"/>
                  </a:lnTo>
                  <a:close/>
                </a:path>
              </a:pathLst>
            </a:custGeom>
            <a:solidFill>
              <a:srgbClr val="FFFFFF"/>
            </a:solidFill>
          </p:spPr>
          <p:txBody>
            <a:bodyPr wrap="square" lIns="0" tIns="0" rIns="0" bIns="0" rtlCol="0"/>
            <a:lstStyle/>
            <a:p/>
          </p:txBody>
        </p:sp>
      </p:grpSp>
      <p:grpSp>
        <p:nvGrpSpPr>
          <p:cNvPr id="27" name="object 27"/>
          <p:cNvGrpSpPr/>
          <p:nvPr/>
        </p:nvGrpSpPr>
        <p:grpSpPr>
          <a:xfrm>
            <a:off x="454963" y="331167"/>
            <a:ext cx="515620" cy="440055"/>
            <a:chOff x="454963" y="331167"/>
            <a:chExt cx="515620" cy="440055"/>
          </a:xfrm>
        </p:grpSpPr>
        <p:pic>
          <p:nvPicPr>
            <p:cNvPr id="28" name="object 28"/>
            <p:cNvPicPr/>
            <p:nvPr/>
          </p:nvPicPr>
          <p:blipFill>
            <a:blip r:embed="rId2"/>
            <a:stretch>
              <a:fillRect/>
            </a:stretch>
          </p:blipFill>
          <p:spPr>
            <a:xfrm>
              <a:off x="454963" y="331167"/>
              <a:ext cx="84147" cy="84146"/>
            </a:xfrm>
            <a:prstGeom prst="rect">
              <a:avLst/>
            </a:prstGeom>
          </p:spPr>
        </p:pic>
        <p:pic>
          <p:nvPicPr>
            <p:cNvPr id="29" name="object 29"/>
            <p:cNvPicPr/>
            <p:nvPr/>
          </p:nvPicPr>
          <p:blipFill>
            <a:blip r:embed="rId3"/>
            <a:stretch>
              <a:fillRect/>
            </a:stretch>
          </p:blipFill>
          <p:spPr>
            <a:xfrm>
              <a:off x="575049" y="337742"/>
              <a:ext cx="78137" cy="78136"/>
            </a:xfrm>
            <a:prstGeom prst="rect">
              <a:avLst/>
            </a:prstGeom>
          </p:spPr>
        </p:pic>
        <p:pic>
          <p:nvPicPr>
            <p:cNvPr id="30" name="object 30"/>
            <p:cNvPicPr/>
            <p:nvPr/>
          </p:nvPicPr>
          <p:blipFill>
            <a:blip r:embed="rId4"/>
            <a:stretch>
              <a:fillRect/>
            </a:stretch>
          </p:blipFill>
          <p:spPr>
            <a:xfrm>
              <a:off x="689124" y="339459"/>
              <a:ext cx="74704" cy="74703"/>
            </a:xfrm>
            <a:prstGeom prst="rect">
              <a:avLst/>
            </a:prstGeom>
          </p:spPr>
        </p:pic>
        <p:pic>
          <p:nvPicPr>
            <p:cNvPr id="31" name="object 31"/>
            <p:cNvPicPr/>
            <p:nvPr/>
          </p:nvPicPr>
          <p:blipFill>
            <a:blip r:embed="rId5"/>
            <a:stretch>
              <a:fillRect/>
            </a:stretch>
          </p:blipFill>
          <p:spPr>
            <a:xfrm>
              <a:off x="799767" y="348429"/>
              <a:ext cx="69238" cy="69237"/>
            </a:xfrm>
            <a:prstGeom prst="rect">
              <a:avLst/>
            </a:prstGeom>
          </p:spPr>
        </p:pic>
        <p:pic>
          <p:nvPicPr>
            <p:cNvPr id="32" name="object 32"/>
            <p:cNvPicPr/>
            <p:nvPr/>
          </p:nvPicPr>
          <p:blipFill>
            <a:blip r:embed="rId6"/>
            <a:stretch>
              <a:fillRect/>
            </a:stretch>
          </p:blipFill>
          <p:spPr>
            <a:xfrm>
              <a:off x="904944" y="344296"/>
              <a:ext cx="65594" cy="65593"/>
            </a:xfrm>
            <a:prstGeom prst="rect">
              <a:avLst/>
            </a:prstGeom>
          </p:spPr>
        </p:pic>
        <p:pic>
          <p:nvPicPr>
            <p:cNvPr id="33" name="object 33"/>
            <p:cNvPicPr/>
            <p:nvPr/>
          </p:nvPicPr>
          <p:blipFill>
            <a:blip r:embed="rId7"/>
            <a:stretch>
              <a:fillRect/>
            </a:stretch>
          </p:blipFill>
          <p:spPr>
            <a:xfrm>
              <a:off x="454963" y="448941"/>
              <a:ext cx="84147" cy="84146"/>
            </a:xfrm>
            <a:prstGeom prst="rect">
              <a:avLst/>
            </a:prstGeom>
          </p:spPr>
        </p:pic>
        <p:pic>
          <p:nvPicPr>
            <p:cNvPr id="34" name="object 34"/>
            <p:cNvPicPr/>
            <p:nvPr/>
          </p:nvPicPr>
          <p:blipFill>
            <a:blip r:embed="rId3"/>
            <a:stretch>
              <a:fillRect/>
            </a:stretch>
          </p:blipFill>
          <p:spPr>
            <a:xfrm>
              <a:off x="575049" y="455516"/>
              <a:ext cx="78137" cy="78136"/>
            </a:xfrm>
            <a:prstGeom prst="rect">
              <a:avLst/>
            </a:prstGeom>
          </p:spPr>
        </p:pic>
        <p:pic>
          <p:nvPicPr>
            <p:cNvPr id="35" name="object 35"/>
            <p:cNvPicPr/>
            <p:nvPr/>
          </p:nvPicPr>
          <p:blipFill>
            <a:blip r:embed="rId4"/>
            <a:stretch>
              <a:fillRect/>
            </a:stretch>
          </p:blipFill>
          <p:spPr>
            <a:xfrm>
              <a:off x="689124" y="457232"/>
              <a:ext cx="74703" cy="74704"/>
            </a:xfrm>
            <a:prstGeom prst="rect">
              <a:avLst/>
            </a:prstGeom>
          </p:spPr>
        </p:pic>
        <p:pic>
          <p:nvPicPr>
            <p:cNvPr id="36" name="object 36"/>
            <p:cNvPicPr/>
            <p:nvPr/>
          </p:nvPicPr>
          <p:blipFill>
            <a:blip r:embed="rId8"/>
            <a:stretch>
              <a:fillRect/>
            </a:stretch>
          </p:blipFill>
          <p:spPr>
            <a:xfrm>
              <a:off x="799767" y="466202"/>
              <a:ext cx="69237" cy="69237"/>
            </a:xfrm>
            <a:prstGeom prst="rect">
              <a:avLst/>
            </a:prstGeom>
          </p:spPr>
        </p:pic>
        <p:pic>
          <p:nvPicPr>
            <p:cNvPr id="37" name="object 37"/>
            <p:cNvPicPr/>
            <p:nvPr/>
          </p:nvPicPr>
          <p:blipFill>
            <a:blip r:embed="rId6"/>
            <a:stretch>
              <a:fillRect/>
            </a:stretch>
          </p:blipFill>
          <p:spPr>
            <a:xfrm>
              <a:off x="904944" y="462069"/>
              <a:ext cx="65594" cy="65594"/>
            </a:xfrm>
            <a:prstGeom prst="rect">
              <a:avLst/>
            </a:prstGeom>
          </p:spPr>
        </p:pic>
        <p:pic>
          <p:nvPicPr>
            <p:cNvPr id="38" name="object 38"/>
            <p:cNvPicPr/>
            <p:nvPr/>
          </p:nvPicPr>
          <p:blipFill>
            <a:blip r:embed="rId7"/>
            <a:stretch>
              <a:fillRect/>
            </a:stretch>
          </p:blipFill>
          <p:spPr>
            <a:xfrm>
              <a:off x="454963" y="566714"/>
              <a:ext cx="84147" cy="84146"/>
            </a:xfrm>
            <a:prstGeom prst="rect">
              <a:avLst/>
            </a:prstGeom>
          </p:spPr>
        </p:pic>
        <p:pic>
          <p:nvPicPr>
            <p:cNvPr id="39" name="object 39"/>
            <p:cNvPicPr/>
            <p:nvPr/>
          </p:nvPicPr>
          <p:blipFill>
            <a:blip r:embed="rId9"/>
            <a:stretch>
              <a:fillRect/>
            </a:stretch>
          </p:blipFill>
          <p:spPr>
            <a:xfrm>
              <a:off x="575049" y="573290"/>
              <a:ext cx="78137" cy="78136"/>
            </a:xfrm>
            <a:prstGeom prst="rect">
              <a:avLst/>
            </a:prstGeom>
          </p:spPr>
        </p:pic>
        <p:pic>
          <p:nvPicPr>
            <p:cNvPr id="40" name="object 40"/>
            <p:cNvPicPr/>
            <p:nvPr/>
          </p:nvPicPr>
          <p:blipFill>
            <a:blip r:embed="rId10"/>
            <a:stretch>
              <a:fillRect/>
            </a:stretch>
          </p:blipFill>
          <p:spPr>
            <a:xfrm>
              <a:off x="689124" y="575006"/>
              <a:ext cx="74703" cy="74704"/>
            </a:xfrm>
            <a:prstGeom prst="rect">
              <a:avLst/>
            </a:prstGeom>
          </p:spPr>
        </p:pic>
        <p:pic>
          <p:nvPicPr>
            <p:cNvPr id="41" name="object 41"/>
            <p:cNvPicPr/>
            <p:nvPr/>
          </p:nvPicPr>
          <p:blipFill>
            <a:blip r:embed="rId8"/>
            <a:stretch>
              <a:fillRect/>
            </a:stretch>
          </p:blipFill>
          <p:spPr>
            <a:xfrm>
              <a:off x="799767" y="583976"/>
              <a:ext cx="69237" cy="69237"/>
            </a:xfrm>
            <a:prstGeom prst="rect">
              <a:avLst/>
            </a:prstGeom>
          </p:spPr>
        </p:pic>
        <p:pic>
          <p:nvPicPr>
            <p:cNvPr id="42" name="object 42"/>
            <p:cNvPicPr/>
            <p:nvPr/>
          </p:nvPicPr>
          <p:blipFill>
            <a:blip r:embed="rId6"/>
            <a:stretch>
              <a:fillRect/>
            </a:stretch>
          </p:blipFill>
          <p:spPr>
            <a:xfrm>
              <a:off x="904944" y="579843"/>
              <a:ext cx="65594" cy="65594"/>
            </a:xfrm>
            <a:prstGeom prst="rect">
              <a:avLst/>
            </a:prstGeom>
          </p:spPr>
        </p:pic>
        <p:pic>
          <p:nvPicPr>
            <p:cNvPr id="43" name="object 43"/>
            <p:cNvPicPr/>
            <p:nvPr/>
          </p:nvPicPr>
          <p:blipFill>
            <a:blip r:embed="rId2"/>
            <a:stretch>
              <a:fillRect/>
            </a:stretch>
          </p:blipFill>
          <p:spPr>
            <a:xfrm>
              <a:off x="454963" y="684488"/>
              <a:ext cx="84147" cy="84146"/>
            </a:xfrm>
            <a:prstGeom prst="rect">
              <a:avLst/>
            </a:prstGeom>
          </p:spPr>
        </p:pic>
        <p:pic>
          <p:nvPicPr>
            <p:cNvPr id="44" name="object 44"/>
            <p:cNvPicPr/>
            <p:nvPr/>
          </p:nvPicPr>
          <p:blipFill>
            <a:blip r:embed="rId9"/>
            <a:stretch>
              <a:fillRect/>
            </a:stretch>
          </p:blipFill>
          <p:spPr>
            <a:xfrm>
              <a:off x="575049" y="691063"/>
              <a:ext cx="78137" cy="78136"/>
            </a:xfrm>
            <a:prstGeom prst="rect">
              <a:avLst/>
            </a:prstGeom>
          </p:spPr>
        </p:pic>
        <p:pic>
          <p:nvPicPr>
            <p:cNvPr id="45" name="object 45"/>
            <p:cNvPicPr/>
            <p:nvPr/>
          </p:nvPicPr>
          <p:blipFill>
            <a:blip r:embed="rId4"/>
            <a:stretch>
              <a:fillRect/>
            </a:stretch>
          </p:blipFill>
          <p:spPr>
            <a:xfrm>
              <a:off x="689124" y="692780"/>
              <a:ext cx="74703" cy="74704"/>
            </a:xfrm>
            <a:prstGeom prst="rect">
              <a:avLst/>
            </a:prstGeom>
          </p:spPr>
        </p:pic>
        <p:pic>
          <p:nvPicPr>
            <p:cNvPr id="46" name="object 46"/>
            <p:cNvPicPr/>
            <p:nvPr/>
          </p:nvPicPr>
          <p:blipFill>
            <a:blip r:embed="rId5"/>
            <a:stretch>
              <a:fillRect/>
            </a:stretch>
          </p:blipFill>
          <p:spPr>
            <a:xfrm>
              <a:off x="799767" y="701750"/>
              <a:ext cx="69237" cy="69237"/>
            </a:xfrm>
            <a:prstGeom prst="rect">
              <a:avLst/>
            </a:prstGeom>
          </p:spPr>
        </p:pic>
        <p:pic>
          <p:nvPicPr>
            <p:cNvPr id="47" name="object 47"/>
            <p:cNvPicPr/>
            <p:nvPr/>
          </p:nvPicPr>
          <p:blipFill>
            <a:blip r:embed="rId6"/>
            <a:stretch>
              <a:fillRect/>
            </a:stretch>
          </p:blipFill>
          <p:spPr>
            <a:xfrm>
              <a:off x="904944" y="697617"/>
              <a:ext cx="65594" cy="65594"/>
            </a:xfrm>
            <a:prstGeom prst="rect">
              <a:avLst/>
            </a:prstGeom>
          </p:spPr>
        </p:pic>
      </p:grpSp>
      <p:sp>
        <p:nvSpPr>
          <p:cNvPr id="48" name="object 48"/>
          <p:cNvSpPr txBox="1">
            <a:spLocks noGrp="1"/>
          </p:cNvSpPr>
          <p:nvPr>
            <p:ph type="title"/>
          </p:nvPr>
        </p:nvSpPr>
        <p:spPr>
          <a:xfrm>
            <a:off x="1205967" y="320735"/>
            <a:ext cx="2311400" cy="482600"/>
          </a:xfrm>
          <a:prstGeom prst="rect">
            <a:avLst/>
          </a:prstGeom>
        </p:spPr>
        <p:txBody>
          <a:bodyPr vert="horz" wrap="square" lIns="0" tIns="12700" rIns="0" bIns="0" rtlCol="0">
            <a:spAutoFit/>
          </a:bodyPr>
          <a:lstStyle/>
          <a:p>
            <a:pPr marL="12700">
              <a:lnSpc>
                <a:spcPct val="100000"/>
              </a:lnSpc>
              <a:spcBef>
                <a:spcPts val="100"/>
              </a:spcBef>
            </a:pPr>
            <a:r>
              <a:rPr spc="-10"/>
              <a:t>技术发展趋势</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5636871" y="1615181"/>
            <a:ext cx="917575" cy="894080"/>
          </a:xfrm>
          <a:prstGeom prst="rect">
            <a:avLst/>
          </a:prstGeom>
        </p:spPr>
        <p:txBody>
          <a:bodyPr vert="horz" wrap="square" lIns="0" tIns="12700" rIns="0" bIns="0" rtlCol="0">
            <a:spAutoFit/>
          </a:bodyPr>
          <a:lstStyle/>
          <a:p>
            <a:pPr marL="12700">
              <a:lnSpc>
                <a:spcPct val="100000"/>
              </a:lnSpc>
              <a:spcBef>
                <a:spcPts val="100"/>
              </a:spcBef>
            </a:pPr>
            <a:r>
              <a:rPr sz="5700" b="1" spc="-25">
                <a:solidFill>
                  <a:srgbClr val="F1EFEE"/>
                </a:solidFill>
                <a:latin typeface="微软雅黑"/>
                <a:cs typeface="微软雅黑"/>
              </a:rPr>
              <a:t>03</a:t>
            </a:r>
            <a:endParaRPr sz="5700">
              <a:latin typeface="微软雅黑"/>
              <a:cs typeface="微软雅黑"/>
            </a:endParaRPr>
          </a:p>
        </p:txBody>
      </p:sp>
      <p:sp>
        <p:nvSpPr>
          <p:cNvPr id="3" name="object 3"/>
          <p:cNvSpPr txBox="1">
            <a:spLocks noGrp="1"/>
          </p:cNvSpPr>
          <p:nvPr>
            <p:ph type="title"/>
          </p:nvPr>
        </p:nvSpPr>
        <p:spPr>
          <a:xfrm>
            <a:off x="2942489" y="2718645"/>
            <a:ext cx="6311900" cy="711200"/>
          </a:xfrm>
          <a:prstGeom prst="rect">
            <a:avLst/>
          </a:prstGeom>
        </p:spPr>
        <p:txBody>
          <a:bodyPr vert="horz" wrap="square" lIns="0" tIns="12700" rIns="0" bIns="0" rtlCol="0">
            <a:spAutoFit/>
          </a:bodyPr>
          <a:lstStyle/>
          <a:p>
            <a:pPr marL="12700">
              <a:lnSpc>
                <a:spcPct val="100000"/>
              </a:lnSpc>
              <a:spcBef>
                <a:spcPts val="100"/>
              </a:spcBef>
            </a:pPr>
            <a:r>
              <a:rPr sz="4500" spc="-5">
                <a:solidFill>
                  <a:srgbClr val="603100"/>
                </a:solidFill>
              </a:rPr>
              <a:t>产业链结构与关键零部件</a:t>
            </a:r>
            <a:endParaRPr sz="45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object 2"/>
          <p:cNvGrpSpPr/>
          <p:nvPr/>
        </p:nvGrpSpPr>
        <p:grpSpPr>
          <a:xfrm>
            <a:off x="636032" y="1751286"/>
            <a:ext cx="3520440" cy="4234815"/>
            <a:chOff x="636032" y="1751286"/>
            <a:chExt cx="3520440" cy="4234815"/>
          </a:xfrm>
        </p:grpSpPr>
        <p:sp>
          <p:nvSpPr>
            <p:cNvPr id="3" name="object 3"/>
            <p:cNvSpPr/>
            <p:nvPr/>
          </p:nvSpPr>
          <p:spPr>
            <a:xfrm>
              <a:off x="636032" y="1751286"/>
              <a:ext cx="3520440" cy="4234815"/>
            </a:xfrm>
            <a:custGeom>
              <a:rect l="l" t="t" r="r" b="b"/>
              <a:pathLst>
                <a:path w="3520440" h="4234815">
                  <a:moveTo>
                    <a:pt x="586668" y="4234459"/>
                  </a:moveTo>
                  <a:lnTo>
                    <a:pt x="538552" y="4232514"/>
                  </a:lnTo>
                  <a:lnTo>
                    <a:pt x="491507" y="4226780"/>
                  </a:lnTo>
                  <a:lnTo>
                    <a:pt x="445685" y="4217408"/>
                  </a:lnTo>
                  <a:lnTo>
                    <a:pt x="401235" y="4204550"/>
                  </a:lnTo>
                  <a:lnTo>
                    <a:pt x="358310" y="4188355"/>
                  </a:lnTo>
                  <a:lnTo>
                    <a:pt x="317060" y="4168976"/>
                  </a:lnTo>
                  <a:lnTo>
                    <a:pt x="277636" y="4146562"/>
                  </a:lnTo>
                  <a:lnTo>
                    <a:pt x="240189" y="4121266"/>
                  </a:lnTo>
                  <a:lnTo>
                    <a:pt x="204870" y="4093237"/>
                  </a:lnTo>
                  <a:lnTo>
                    <a:pt x="171831" y="4062627"/>
                  </a:lnTo>
                  <a:lnTo>
                    <a:pt x="141221" y="4029588"/>
                  </a:lnTo>
                  <a:lnTo>
                    <a:pt x="113192" y="3994269"/>
                  </a:lnTo>
                  <a:lnTo>
                    <a:pt x="87896" y="3956822"/>
                  </a:lnTo>
                  <a:lnTo>
                    <a:pt x="65482" y="3917398"/>
                  </a:lnTo>
                  <a:lnTo>
                    <a:pt x="46103" y="3876148"/>
                  </a:lnTo>
                  <a:lnTo>
                    <a:pt x="29908" y="3833223"/>
                  </a:lnTo>
                  <a:lnTo>
                    <a:pt x="17050" y="3788773"/>
                  </a:lnTo>
                  <a:lnTo>
                    <a:pt x="7678" y="3742951"/>
                  </a:lnTo>
                  <a:lnTo>
                    <a:pt x="1944" y="3695906"/>
                  </a:lnTo>
                  <a:lnTo>
                    <a:pt x="0" y="3647790"/>
                  </a:lnTo>
                  <a:lnTo>
                    <a:pt x="0" y="586668"/>
                  </a:lnTo>
                  <a:lnTo>
                    <a:pt x="1944" y="538552"/>
                  </a:lnTo>
                  <a:lnTo>
                    <a:pt x="7678" y="491507"/>
                  </a:lnTo>
                  <a:lnTo>
                    <a:pt x="17050" y="445684"/>
                  </a:lnTo>
                  <a:lnTo>
                    <a:pt x="29908" y="401235"/>
                  </a:lnTo>
                  <a:lnTo>
                    <a:pt x="46103" y="358310"/>
                  </a:lnTo>
                  <a:lnTo>
                    <a:pt x="65483" y="317060"/>
                  </a:lnTo>
                  <a:lnTo>
                    <a:pt x="87896" y="277636"/>
                  </a:lnTo>
                  <a:lnTo>
                    <a:pt x="113193" y="240189"/>
                  </a:lnTo>
                  <a:lnTo>
                    <a:pt x="141222" y="204870"/>
                  </a:lnTo>
                  <a:lnTo>
                    <a:pt x="171831" y="171830"/>
                  </a:lnTo>
                  <a:lnTo>
                    <a:pt x="204871" y="141221"/>
                  </a:lnTo>
                  <a:lnTo>
                    <a:pt x="240190" y="113192"/>
                  </a:lnTo>
                  <a:lnTo>
                    <a:pt x="277637" y="87896"/>
                  </a:lnTo>
                  <a:lnTo>
                    <a:pt x="317061" y="65482"/>
                  </a:lnTo>
                  <a:lnTo>
                    <a:pt x="358311" y="46103"/>
                  </a:lnTo>
                  <a:lnTo>
                    <a:pt x="401236" y="29908"/>
                  </a:lnTo>
                  <a:lnTo>
                    <a:pt x="445685" y="17050"/>
                  </a:lnTo>
                  <a:lnTo>
                    <a:pt x="491507" y="7678"/>
                  </a:lnTo>
                  <a:lnTo>
                    <a:pt x="538551" y="1944"/>
                  </a:lnTo>
                  <a:lnTo>
                    <a:pt x="586667" y="0"/>
                  </a:lnTo>
                  <a:lnTo>
                    <a:pt x="2933271" y="0"/>
                  </a:lnTo>
                  <a:lnTo>
                    <a:pt x="2981386" y="1944"/>
                  </a:lnTo>
                  <a:lnTo>
                    <a:pt x="3028431" y="7678"/>
                  </a:lnTo>
                  <a:lnTo>
                    <a:pt x="3074254" y="17050"/>
                  </a:lnTo>
                  <a:lnTo>
                    <a:pt x="3118704" y="29908"/>
                  </a:lnTo>
                  <a:lnTo>
                    <a:pt x="3161629" y="46103"/>
                  </a:lnTo>
                  <a:lnTo>
                    <a:pt x="3202879" y="65483"/>
                  </a:lnTo>
                  <a:lnTo>
                    <a:pt x="3242303" y="87896"/>
                  </a:lnTo>
                  <a:lnTo>
                    <a:pt x="3279750" y="113193"/>
                  </a:lnTo>
                  <a:lnTo>
                    <a:pt x="3315069" y="141221"/>
                  </a:lnTo>
                  <a:lnTo>
                    <a:pt x="3348108" y="171831"/>
                  </a:lnTo>
                  <a:lnTo>
                    <a:pt x="3378718" y="204871"/>
                  </a:lnTo>
                  <a:lnTo>
                    <a:pt x="3406747" y="240190"/>
                  </a:lnTo>
                  <a:lnTo>
                    <a:pt x="3432043" y="277636"/>
                  </a:lnTo>
                  <a:lnTo>
                    <a:pt x="3454457" y="317060"/>
                  </a:lnTo>
                  <a:lnTo>
                    <a:pt x="3473836" y="358311"/>
                  </a:lnTo>
                  <a:lnTo>
                    <a:pt x="3490031" y="401236"/>
                  </a:lnTo>
                  <a:lnTo>
                    <a:pt x="3502889" y="445685"/>
                  </a:lnTo>
                  <a:lnTo>
                    <a:pt x="3512261" y="491508"/>
                  </a:lnTo>
                  <a:lnTo>
                    <a:pt x="3517995" y="538552"/>
                  </a:lnTo>
                  <a:lnTo>
                    <a:pt x="3519939" y="586668"/>
                  </a:lnTo>
                  <a:lnTo>
                    <a:pt x="3519939" y="3647790"/>
                  </a:lnTo>
                  <a:lnTo>
                    <a:pt x="3517994" y="3695906"/>
                  </a:lnTo>
                  <a:lnTo>
                    <a:pt x="3512261" y="3742951"/>
                  </a:lnTo>
                  <a:lnTo>
                    <a:pt x="3502889" y="3788774"/>
                  </a:lnTo>
                  <a:lnTo>
                    <a:pt x="3490030" y="3833223"/>
                  </a:lnTo>
                  <a:lnTo>
                    <a:pt x="3473836" y="3876148"/>
                  </a:lnTo>
                  <a:lnTo>
                    <a:pt x="3454456" y="3917398"/>
                  </a:lnTo>
                  <a:lnTo>
                    <a:pt x="3432043" y="3956822"/>
                  </a:lnTo>
                  <a:lnTo>
                    <a:pt x="3406746" y="3994269"/>
                  </a:lnTo>
                  <a:lnTo>
                    <a:pt x="3378717" y="4029588"/>
                  </a:lnTo>
                  <a:lnTo>
                    <a:pt x="3348108" y="4062628"/>
                  </a:lnTo>
                  <a:lnTo>
                    <a:pt x="3315068" y="4093237"/>
                  </a:lnTo>
                  <a:lnTo>
                    <a:pt x="3279749" y="4121266"/>
                  </a:lnTo>
                  <a:lnTo>
                    <a:pt x="3242302" y="4146562"/>
                  </a:lnTo>
                  <a:lnTo>
                    <a:pt x="3202878" y="4168976"/>
                  </a:lnTo>
                  <a:lnTo>
                    <a:pt x="3161628" y="4188355"/>
                  </a:lnTo>
                  <a:lnTo>
                    <a:pt x="3118703" y="4204550"/>
                  </a:lnTo>
                  <a:lnTo>
                    <a:pt x="3074254" y="4217408"/>
                  </a:lnTo>
                  <a:lnTo>
                    <a:pt x="3028431" y="4226780"/>
                  </a:lnTo>
                  <a:lnTo>
                    <a:pt x="2981386" y="4232514"/>
                  </a:lnTo>
                  <a:lnTo>
                    <a:pt x="2933271" y="4234458"/>
                  </a:lnTo>
                  <a:lnTo>
                    <a:pt x="586668" y="4234459"/>
                  </a:lnTo>
                  <a:close/>
                </a:path>
              </a:pathLst>
            </a:custGeom>
            <a:solidFill>
              <a:srgbClr val="B3954D"/>
            </a:solidFill>
          </p:spPr>
          <p:txBody>
            <a:bodyPr wrap="square" lIns="0" tIns="0" rIns="0" bIns="0" rtlCol="0"/>
            <a:lstStyle/>
            <a:p/>
          </p:txBody>
        </p:sp>
        <p:sp>
          <p:nvSpPr>
            <p:cNvPr id="4" name="object 4"/>
            <p:cNvSpPr/>
            <p:nvPr/>
          </p:nvSpPr>
          <p:spPr>
            <a:xfrm>
              <a:off x="1030553" y="2681841"/>
              <a:ext cx="2693035" cy="76200"/>
            </a:xfrm>
            <a:custGeom>
              <a:rect l="l" t="t" r="r" b="b"/>
              <a:pathLst>
                <a:path w="2693035" h="76200">
                  <a:moveTo>
                    <a:pt x="38100" y="76200"/>
                  </a:moveTo>
                  <a:lnTo>
                    <a:pt x="23269" y="73206"/>
                  </a:lnTo>
                  <a:lnTo>
                    <a:pt x="11159" y="65040"/>
                  </a:lnTo>
                  <a:lnTo>
                    <a:pt x="2994" y="52930"/>
                  </a:lnTo>
                  <a:lnTo>
                    <a:pt x="0" y="38100"/>
                  </a:lnTo>
                  <a:lnTo>
                    <a:pt x="2994" y="23269"/>
                  </a:lnTo>
                  <a:lnTo>
                    <a:pt x="11159" y="11159"/>
                  </a:lnTo>
                  <a:lnTo>
                    <a:pt x="23269" y="2994"/>
                  </a:lnTo>
                  <a:lnTo>
                    <a:pt x="38100" y="0"/>
                  </a:lnTo>
                  <a:lnTo>
                    <a:pt x="52930" y="2994"/>
                  </a:lnTo>
                  <a:lnTo>
                    <a:pt x="65040" y="11159"/>
                  </a:lnTo>
                  <a:lnTo>
                    <a:pt x="73205" y="23269"/>
                  </a:lnTo>
                  <a:lnTo>
                    <a:pt x="74917" y="31750"/>
                  </a:lnTo>
                  <a:lnTo>
                    <a:pt x="49538" y="31750"/>
                  </a:lnTo>
                  <a:lnTo>
                    <a:pt x="49538" y="44450"/>
                  </a:lnTo>
                  <a:lnTo>
                    <a:pt x="74917" y="44450"/>
                  </a:lnTo>
                  <a:lnTo>
                    <a:pt x="73205" y="52930"/>
                  </a:lnTo>
                  <a:lnTo>
                    <a:pt x="65040" y="65040"/>
                  </a:lnTo>
                  <a:lnTo>
                    <a:pt x="52930" y="73206"/>
                  </a:lnTo>
                  <a:lnTo>
                    <a:pt x="38100" y="76200"/>
                  </a:lnTo>
                  <a:close/>
                </a:path>
                <a:path w="2693035" h="76200">
                  <a:moveTo>
                    <a:pt x="74917" y="44450"/>
                  </a:moveTo>
                  <a:lnTo>
                    <a:pt x="49538" y="44450"/>
                  </a:lnTo>
                  <a:lnTo>
                    <a:pt x="49538" y="31750"/>
                  </a:lnTo>
                  <a:lnTo>
                    <a:pt x="74917" y="31750"/>
                  </a:lnTo>
                  <a:lnTo>
                    <a:pt x="76200" y="38100"/>
                  </a:lnTo>
                  <a:lnTo>
                    <a:pt x="74917" y="44450"/>
                  </a:lnTo>
                  <a:close/>
                </a:path>
                <a:path w="2693035" h="76200">
                  <a:moveTo>
                    <a:pt x="2692799" y="44450"/>
                  </a:moveTo>
                  <a:lnTo>
                    <a:pt x="74917" y="44450"/>
                  </a:lnTo>
                  <a:lnTo>
                    <a:pt x="76200" y="38100"/>
                  </a:lnTo>
                  <a:lnTo>
                    <a:pt x="74917" y="31750"/>
                  </a:lnTo>
                  <a:lnTo>
                    <a:pt x="2692799" y="31750"/>
                  </a:lnTo>
                  <a:lnTo>
                    <a:pt x="2692799" y="44450"/>
                  </a:lnTo>
                  <a:close/>
                </a:path>
              </a:pathLst>
            </a:custGeom>
            <a:solidFill>
              <a:srgbClr val="FFFFFF"/>
            </a:solidFill>
          </p:spPr>
          <p:txBody>
            <a:bodyPr wrap="square" lIns="0" tIns="0" rIns="0" bIns="0" rtlCol="0"/>
            <a:lstStyle/>
            <a:p/>
          </p:txBody>
        </p:sp>
      </p:grpSp>
      <p:sp>
        <p:nvSpPr>
          <p:cNvPr id="5" name="object 5"/>
          <p:cNvSpPr txBox="1"/>
          <p:nvPr/>
        </p:nvSpPr>
        <p:spPr>
          <a:xfrm>
            <a:off x="2119662" y="2092524"/>
            <a:ext cx="615950" cy="379730"/>
          </a:xfrm>
          <a:prstGeom prst="rect">
            <a:avLst/>
          </a:prstGeom>
        </p:spPr>
        <p:txBody>
          <a:bodyPr vert="horz" wrap="square" lIns="0" tIns="15875" rIns="0" bIns="0" rtlCol="0">
            <a:spAutoFit/>
          </a:bodyPr>
          <a:lstStyle/>
          <a:p>
            <a:pPr marL="12700">
              <a:lnSpc>
                <a:spcPct val="100000"/>
              </a:lnSpc>
              <a:spcBef>
                <a:spcPts val="125"/>
              </a:spcBef>
            </a:pPr>
            <a:r>
              <a:rPr sz="2300" b="1">
                <a:solidFill>
                  <a:srgbClr val="FFFFFF"/>
                </a:solidFill>
                <a:latin typeface="微软雅黑"/>
                <a:cs typeface="微软雅黑"/>
              </a:rPr>
              <a:t>上</a:t>
            </a:r>
            <a:r>
              <a:rPr sz="2300" b="1" spc="-50">
                <a:solidFill>
                  <a:srgbClr val="FFFFFF"/>
                </a:solidFill>
                <a:latin typeface="微软雅黑"/>
                <a:cs typeface="微软雅黑"/>
              </a:rPr>
              <a:t>游</a:t>
            </a:r>
            <a:endParaRPr sz="2300">
              <a:latin typeface="微软雅黑"/>
              <a:cs typeface="微软雅黑"/>
            </a:endParaRPr>
          </a:p>
        </p:txBody>
      </p:sp>
      <p:sp>
        <p:nvSpPr>
          <p:cNvPr id="6" name="object 6"/>
          <p:cNvSpPr txBox="1"/>
          <p:nvPr/>
        </p:nvSpPr>
        <p:spPr>
          <a:xfrm>
            <a:off x="1005585" y="2995162"/>
            <a:ext cx="2692400" cy="1397000"/>
          </a:xfrm>
          <a:prstGeom prst="rect">
            <a:avLst/>
          </a:prstGeom>
        </p:spPr>
        <p:txBody>
          <a:bodyPr vert="horz" wrap="square" lIns="0" tIns="12700" rIns="0" bIns="0" rtlCol="0">
            <a:spAutoFit/>
          </a:bodyPr>
          <a:lstStyle/>
          <a:p>
            <a:pPr marL="12700" marR="5080" algn="just">
              <a:lnSpc>
                <a:spcPct val="150000"/>
              </a:lnSpc>
              <a:spcBef>
                <a:spcPts val="100"/>
              </a:spcBef>
            </a:pPr>
            <a:r>
              <a:rPr sz="1500" spc="-5">
                <a:solidFill>
                  <a:srgbClr val="FFFFFF"/>
                </a:solidFill>
                <a:latin typeface="微软雅黑"/>
                <a:cs typeface="微软雅黑"/>
              </a:rPr>
              <a:t>主要包括氢气制备、储存和运输等环节，涉及到氢气的生产、储存设备以及运输管道等基础设施</a:t>
            </a:r>
            <a:r>
              <a:rPr sz="1500" spc="-20">
                <a:solidFill>
                  <a:srgbClr val="FFFFFF"/>
                </a:solidFill>
                <a:latin typeface="微软雅黑"/>
                <a:cs typeface="微软雅黑"/>
              </a:rPr>
              <a:t>建设。</a:t>
            </a:r>
            <a:endParaRPr sz="1500">
              <a:latin typeface="微软雅黑"/>
              <a:cs typeface="微软雅黑"/>
            </a:endParaRPr>
          </a:p>
        </p:txBody>
      </p:sp>
      <p:grpSp>
        <p:nvGrpSpPr>
          <p:cNvPr id="7" name="object 7"/>
          <p:cNvGrpSpPr/>
          <p:nvPr/>
        </p:nvGrpSpPr>
        <p:grpSpPr>
          <a:xfrm>
            <a:off x="4403618" y="1751286"/>
            <a:ext cx="3520440" cy="4234815"/>
            <a:chOff x="4403618" y="1751286"/>
            <a:chExt cx="3520440" cy="4234815"/>
          </a:xfrm>
        </p:grpSpPr>
        <p:sp>
          <p:nvSpPr>
            <p:cNvPr id="8" name="object 8"/>
            <p:cNvSpPr/>
            <p:nvPr/>
          </p:nvSpPr>
          <p:spPr>
            <a:xfrm>
              <a:off x="4403618" y="1751286"/>
              <a:ext cx="3520440" cy="4234815"/>
            </a:xfrm>
            <a:custGeom>
              <a:rect l="l" t="t" r="r" b="b"/>
              <a:pathLst>
                <a:path w="3520440" h="4234815">
                  <a:moveTo>
                    <a:pt x="586668" y="4234459"/>
                  </a:moveTo>
                  <a:lnTo>
                    <a:pt x="538552" y="4232514"/>
                  </a:lnTo>
                  <a:lnTo>
                    <a:pt x="491507" y="4226780"/>
                  </a:lnTo>
                  <a:lnTo>
                    <a:pt x="445684" y="4217408"/>
                  </a:lnTo>
                  <a:lnTo>
                    <a:pt x="401235" y="4204550"/>
                  </a:lnTo>
                  <a:lnTo>
                    <a:pt x="358310" y="4188355"/>
                  </a:lnTo>
                  <a:lnTo>
                    <a:pt x="317060" y="4168976"/>
                  </a:lnTo>
                  <a:lnTo>
                    <a:pt x="277636" y="4146562"/>
                  </a:lnTo>
                  <a:lnTo>
                    <a:pt x="240189" y="4121266"/>
                  </a:lnTo>
                  <a:lnTo>
                    <a:pt x="204870" y="4093237"/>
                  </a:lnTo>
                  <a:lnTo>
                    <a:pt x="171831" y="4062627"/>
                  </a:lnTo>
                  <a:lnTo>
                    <a:pt x="141221" y="4029588"/>
                  </a:lnTo>
                  <a:lnTo>
                    <a:pt x="113192" y="3994269"/>
                  </a:lnTo>
                  <a:lnTo>
                    <a:pt x="87896" y="3956822"/>
                  </a:lnTo>
                  <a:lnTo>
                    <a:pt x="65482" y="3917398"/>
                  </a:lnTo>
                  <a:lnTo>
                    <a:pt x="46103" y="3876148"/>
                  </a:lnTo>
                  <a:lnTo>
                    <a:pt x="29908" y="3833223"/>
                  </a:lnTo>
                  <a:lnTo>
                    <a:pt x="17050" y="3788773"/>
                  </a:lnTo>
                  <a:lnTo>
                    <a:pt x="7678" y="3742951"/>
                  </a:lnTo>
                  <a:lnTo>
                    <a:pt x="1944" y="3695906"/>
                  </a:lnTo>
                  <a:lnTo>
                    <a:pt x="0" y="3647790"/>
                  </a:lnTo>
                  <a:lnTo>
                    <a:pt x="0" y="586668"/>
                  </a:lnTo>
                  <a:lnTo>
                    <a:pt x="1944" y="538552"/>
                  </a:lnTo>
                  <a:lnTo>
                    <a:pt x="7678" y="491507"/>
                  </a:lnTo>
                  <a:lnTo>
                    <a:pt x="17050" y="445684"/>
                  </a:lnTo>
                  <a:lnTo>
                    <a:pt x="29908" y="401235"/>
                  </a:lnTo>
                  <a:lnTo>
                    <a:pt x="46103" y="358310"/>
                  </a:lnTo>
                  <a:lnTo>
                    <a:pt x="65483" y="317060"/>
                  </a:lnTo>
                  <a:lnTo>
                    <a:pt x="87896" y="277636"/>
                  </a:lnTo>
                  <a:lnTo>
                    <a:pt x="113193" y="240189"/>
                  </a:lnTo>
                  <a:lnTo>
                    <a:pt x="141222" y="204870"/>
                  </a:lnTo>
                  <a:lnTo>
                    <a:pt x="171831" y="171830"/>
                  </a:lnTo>
                  <a:lnTo>
                    <a:pt x="204871" y="141221"/>
                  </a:lnTo>
                  <a:lnTo>
                    <a:pt x="240190" y="113192"/>
                  </a:lnTo>
                  <a:lnTo>
                    <a:pt x="277637" y="87896"/>
                  </a:lnTo>
                  <a:lnTo>
                    <a:pt x="317061" y="65482"/>
                  </a:lnTo>
                  <a:lnTo>
                    <a:pt x="358311" y="46103"/>
                  </a:lnTo>
                  <a:lnTo>
                    <a:pt x="401236" y="29908"/>
                  </a:lnTo>
                  <a:lnTo>
                    <a:pt x="445685" y="17050"/>
                  </a:lnTo>
                  <a:lnTo>
                    <a:pt x="491508" y="7678"/>
                  </a:lnTo>
                  <a:lnTo>
                    <a:pt x="538552" y="1944"/>
                  </a:lnTo>
                  <a:lnTo>
                    <a:pt x="586668" y="0"/>
                  </a:lnTo>
                  <a:lnTo>
                    <a:pt x="2933272" y="0"/>
                  </a:lnTo>
                  <a:lnTo>
                    <a:pt x="2981385" y="1944"/>
                  </a:lnTo>
                  <a:lnTo>
                    <a:pt x="3028430" y="7678"/>
                  </a:lnTo>
                  <a:lnTo>
                    <a:pt x="3074253" y="17050"/>
                  </a:lnTo>
                  <a:lnTo>
                    <a:pt x="3118703" y="29908"/>
                  </a:lnTo>
                  <a:lnTo>
                    <a:pt x="3161628" y="46103"/>
                  </a:lnTo>
                  <a:lnTo>
                    <a:pt x="3202878" y="65483"/>
                  </a:lnTo>
                  <a:lnTo>
                    <a:pt x="3242302" y="87896"/>
                  </a:lnTo>
                  <a:lnTo>
                    <a:pt x="3279749" y="113193"/>
                  </a:lnTo>
                  <a:lnTo>
                    <a:pt x="3315068" y="141221"/>
                  </a:lnTo>
                  <a:lnTo>
                    <a:pt x="3348108" y="171831"/>
                  </a:lnTo>
                  <a:lnTo>
                    <a:pt x="3378717" y="204871"/>
                  </a:lnTo>
                  <a:lnTo>
                    <a:pt x="3406746" y="240190"/>
                  </a:lnTo>
                  <a:lnTo>
                    <a:pt x="3432042" y="277636"/>
                  </a:lnTo>
                  <a:lnTo>
                    <a:pt x="3454456" y="317060"/>
                  </a:lnTo>
                  <a:lnTo>
                    <a:pt x="3473835" y="358311"/>
                  </a:lnTo>
                  <a:lnTo>
                    <a:pt x="3490030" y="401236"/>
                  </a:lnTo>
                  <a:lnTo>
                    <a:pt x="3502889" y="445685"/>
                  </a:lnTo>
                  <a:lnTo>
                    <a:pt x="3512260" y="491508"/>
                  </a:lnTo>
                  <a:lnTo>
                    <a:pt x="3517994" y="538552"/>
                  </a:lnTo>
                  <a:lnTo>
                    <a:pt x="3519939" y="586668"/>
                  </a:lnTo>
                  <a:lnTo>
                    <a:pt x="3519939" y="3647790"/>
                  </a:lnTo>
                  <a:lnTo>
                    <a:pt x="3517994" y="3695906"/>
                  </a:lnTo>
                  <a:lnTo>
                    <a:pt x="3512260" y="3742951"/>
                  </a:lnTo>
                  <a:lnTo>
                    <a:pt x="3502889" y="3788774"/>
                  </a:lnTo>
                  <a:lnTo>
                    <a:pt x="3490030" y="3833223"/>
                  </a:lnTo>
                  <a:lnTo>
                    <a:pt x="3473835" y="3876148"/>
                  </a:lnTo>
                  <a:lnTo>
                    <a:pt x="3454456" y="3917398"/>
                  </a:lnTo>
                  <a:lnTo>
                    <a:pt x="3432042" y="3956822"/>
                  </a:lnTo>
                  <a:lnTo>
                    <a:pt x="3406746" y="3994269"/>
                  </a:lnTo>
                  <a:lnTo>
                    <a:pt x="3378717" y="4029588"/>
                  </a:lnTo>
                  <a:lnTo>
                    <a:pt x="3348107" y="4062628"/>
                  </a:lnTo>
                  <a:lnTo>
                    <a:pt x="3315068" y="4093237"/>
                  </a:lnTo>
                  <a:lnTo>
                    <a:pt x="3279749" y="4121266"/>
                  </a:lnTo>
                  <a:lnTo>
                    <a:pt x="3242302" y="4146562"/>
                  </a:lnTo>
                  <a:lnTo>
                    <a:pt x="3202878" y="4168976"/>
                  </a:lnTo>
                  <a:lnTo>
                    <a:pt x="3161628" y="4188355"/>
                  </a:lnTo>
                  <a:lnTo>
                    <a:pt x="3118702" y="4204550"/>
                  </a:lnTo>
                  <a:lnTo>
                    <a:pt x="3074253" y="4217408"/>
                  </a:lnTo>
                  <a:lnTo>
                    <a:pt x="3028430" y="4226780"/>
                  </a:lnTo>
                  <a:lnTo>
                    <a:pt x="2981385" y="4232514"/>
                  </a:lnTo>
                  <a:lnTo>
                    <a:pt x="2933271" y="4234458"/>
                  </a:lnTo>
                  <a:lnTo>
                    <a:pt x="586668" y="4234459"/>
                  </a:lnTo>
                  <a:close/>
                </a:path>
              </a:pathLst>
            </a:custGeom>
            <a:solidFill>
              <a:srgbClr val="B3954D"/>
            </a:solidFill>
          </p:spPr>
          <p:txBody>
            <a:bodyPr wrap="square" lIns="0" tIns="0" rIns="0" bIns="0" rtlCol="0"/>
            <a:lstStyle/>
            <a:p/>
          </p:txBody>
        </p:sp>
        <p:sp>
          <p:nvSpPr>
            <p:cNvPr id="9" name="object 9"/>
            <p:cNvSpPr/>
            <p:nvPr/>
          </p:nvSpPr>
          <p:spPr>
            <a:xfrm>
              <a:off x="4798140" y="2681841"/>
              <a:ext cx="2693035" cy="76200"/>
            </a:xfrm>
            <a:custGeom>
              <a:rect l="l" t="t" r="r" b="b"/>
              <a:pathLst>
                <a:path w="2693034" h="76200">
                  <a:moveTo>
                    <a:pt x="38100" y="76200"/>
                  </a:moveTo>
                  <a:lnTo>
                    <a:pt x="23269" y="73206"/>
                  </a:lnTo>
                  <a:lnTo>
                    <a:pt x="11159" y="65040"/>
                  </a:lnTo>
                  <a:lnTo>
                    <a:pt x="2994" y="52930"/>
                  </a:lnTo>
                  <a:lnTo>
                    <a:pt x="0" y="38100"/>
                  </a:lnTo>
                  <a:lnTo>
                    <a:pt x="2994" y="23269"/>
                  </a:lnTo>
                  <a:lnTo>
                    <a:pt x="11159" y="11159"/>
                  </a:lnTo>
                  <a:lnTo>
                    <a:pt x="23269" y="2994"/>
                  </a:lnTo>
                  <a:lnTo>
                    <a:pt x="38100" y="0"/>
                  </a:lnTo>
                  <a:lnTo>
                    <a:pt x="52930" y="2994"/>
                  </a:lnTo>
                  <a:lnTo>
                    <a:pt x="65040" y="11159"/>
                  </a:lnTo>
                  <a:lnTo>
                    <a:pt x="73205" y="23269"/>
                  </a:lnTo>
                  <a:lnTo>
                    <a:pt x="74917" y="31750"/>
                  </a:lnTo>
                  <a:lnTo>
                    <a:pt x="49551" y="31750"/>
                  </a:lnTo>
                  <a:lnTo>
                    <a:pt x="49551" y="44450"/>
                  </a:lnTo>
                  <a:lnTo>
                    <a:pt x="74917" y="44450"/>
                  </a:lnTo>
                  <a:lnTo>
                    <a:pt x="73205" y="52930"/>
                  </a:lnTo>
                  <a:lnTo>
                    <a:pt x="65040" y="65040"/>
                  </a:lnTo>
                  <a:lnTo>
                    <a:pt x="52930" y="73206"/>
                  </a:lnTo>
                  <a:lnTo>
                    <a:pt x="38100" y="76200"/>
                  </a:lnTo>
                  <a:close/>
                </a:path>
                <a:path w="2693034" h="76200">
                  <a:moveTo>
                    <a:pt x="74917" y="44450"/>
                  </a:moveTo>
                  <a:lnTo>
                    <a:pt x="49551" y="44450"/>
                  </a:lnTo>
                  <a:lnTo>
                    <a:pt x="49551" y="31750"/>
                  </a:lnTo>
                  <a:lnTo>
                    <a:pt x="74917" y="31750"/>
                  </a:lnTo>
                  <a:lnTo>
                    <a:pt x="76200" y="38100"/>
                  </a:lnTo>
                  <a:lnTo>
                    <a:pt x="74917" y="44450"/>
                  </a:lnTo>
                  <a:close/>
                </a:path>
                <a:path w="2693034" h="76200">
                  <a:moveTo>
                    <a:pt x="2692798" y="44450"/>
                  </a:moveTo>
                  <a:lnTo>
                    <a:pt x="74917" y="44450"/>
                  </a:lnTo>
                  <a:lnTo>
                    <a:pt x="76200" y="38100"/>
                  </a:lnTo>
                  <a:lnTo>
                    <a:pt x="74917" y="31750"/>
                  </a:lnTo>
                  <a:lnTo>
                    <a:pt x="2692798" y="31750"/>
                  </a:lnTo>
                  <a:lnTo>
                    <a:pt x="2692798" y="44450"/>
                  </a:lnTo>
                  <a:close/>
                </a:path>
              </a:pathLst>
            </a:custGeom>
            <a:solidFill>
              <a:srgbClr val="FFFFFF"/>
            </a:solidFill>
          </p:spPr>
          <p:txBody>
            <a:bodyPr wrap="square" lIns="0" tIns="0" rIns="0" bIns="0" rtlCol="0"/>
            <a:lstStyle/>
            <a:p/>
          </p:txBody>
        </p:sp>
      </p:grpSp>
      <p:sp>
        <p:nvSpPr>
          <p:cNvPr id="10" name="object 10"/>
          <p:cNvSpPr txBox="1"/>
          <p:nvPr/>
        </p:nvSpPr>
        <p:spPr>
          <a:xfrm>
            <a:off x="5887247" y="2092524"/>
            <a:ext cx="615950" cy="379730"/>
          </a:xfrm>
          <a:prstGeom prst="rect">
            <a:avLst/>
          </a:prstGeom>
        </p:spPr>
        <p:txBody>
          <a:bodyPr vert="horz" wrap="square" lIns="0" tIns="15875" rIns="0" bIns="0" rtlCol="0">
            <a:spAutoFit/>
          </a:bodyPr>
          <a:lstStyle/>
          <a:p>
            <a:pPr marL="12700">
              <a:lnSpc>
                <a:spcPct val="100000"/>
              </a:lnSpc>
              <a:spcBef>
                <a:spcPts val="125"/>
              </a:spcBef>
            </a:pPr>
            <a:r>
              <a:rPr sz="2300" b="1">
                <a:solidFill>
                  <a:srgbClr val="FFFFFF"/>
                </a:solidFill>
                <a:latin typeface="微软雅黑"/>
                <a:cs typeface="微软雅黑"/>
              </a:rPr>
              <a:t>中</a:t>
            </a:r>
            <a:r>
              <a:rPr sz="2300" b="1" spc="-50">
                <a:solidFill>
                  <a:srgbClr val="FFFFFF"/>
                </a:solidFill>
                <a:latin typeface="微软雅黑"/>
                <a:cs typeface="微软雅黑"/>
              </a:rPr>
              <a:t>游</a:t>
            </a:r>
            <a:endParaRPr sz="2300">
              <a:latin typeface="微软雅黑"/>
              <a:cs typeface="微软雅黑"/>
            </a:endParaRPr>
          </a:p>
        </p:txBody>
      </p:sp>
      <p:sp>
        <p:nvSpPr>
          <p:cNvPr id="11" name="object 11"/>
          <p:cNvSpPr txBox="1"/>
          <p:nvPr/>
        </p:nvSpPr>
        <p:spPr>
          <a:xfrm>
            <a:off x="4773171" y="2995162"/>
            <a:ext cx="3073400" cy="1054100"/>
          </a:xfrm>
          <a:prstGeom prst="rect">
            <a:avLst/>
          </a:prstGeom>
        </p:spPr>
        <p:txBody>
          <a:bodyPr vert="horz" wrap="square" lIns="0" tIns="12700" rIns="0" bIns="0" rtlCol="0">
            <a:spAutoFit/>
          </a:bodyPr>
          <a:lstStyle/>
          <a:p>
            <a:pPr marL="12700" marR="386080">
              <a:lnSpc>
                <a:spcPct val="150000"/>
              </a:lnSpc>
              <a:spcBef>
                <a:spcPts val="100"/>
              </a:spcBef>
            </a:pPr>
            <a:r>
              <a:rPr sz="1500" spc="-5">
                <a:solidFill>
                  <a:srgbClr val="FFFFFF"/>
                </a:solidFill>
                <a:latin typeface="微软雅黑"/>
                <a:cs typeface="微软雅黑"/>
              </a:rPr>
              <a:t>燃料电池系统及关键零部件的研发与生产，包括燃料电池电堆、</a:t>
            </a:r>
            <a:endParaRPr sz="1500">
              <a:latin typeface="微软雅黑"/>
              <a:cs typeface="微软雅黑"/>
            </a:endParaRPr>
          </a:p>
          <a:p>
            <a:pPr marL="12700">
              <a:lnSpc>
                <a:spcPct val="100000"/>
              </a:lnSpc>
              <a:spcBef>
                <a:spcPts val="900"/>
              </a:spcBef>
            </a:pPr>
            <a:r>
              <a:rPr sz="1500" spc="-5">
                <a:solidFill>
                  <a:srgbClr val="FFFFFF"/>
                </a:solidFill>
                <a:latin typeface="微软雅黑"/>
                <a:cs typeface="微软雅黑"/>
              </a:rPr>
              <a:t>双极板、膜电极等核心部件的制造。</a:t>
            </a:r>
            <a:endParaRPr sz="1500">
              <a:latin typeface="微软雅黑"/>
              <a:cs typeface="微软雅黑"/>
            </a:endParaRPr>
          </a:p>
        </p:txBody>
      </p:sp>
      <p:grpSp>
        <p:nvGrpSpPr>
          <p:cNvPr id="12" name="object 12"/>
          <p:cNvGrpSpPr/>
          <p:nvPr/>
        </p:nvGrpSpPr>
        <p:grpSpPr>
          <a:xfrm>
            <a:off x="8171204" y="1751286"/>
            <a:ext cx="3520440" cy="4234815"/>
            <a:chOff x="8171204" y="1751286"/>
            <a:chExt cx="3520440" cy="4234815"/>
          </a:xfrm>
        </p:grpSpPr>
        <p:sp>
          <p:nvSpPr>
            <p:cNvPr id="13" name="object 13"/>
            <p:cNvSpPr/>
            <p:nvPr/>
          </p:nvSpPr>
          <p:spPr>
            <a:xfrm>
              <a:off x="8171204" y="1751286"/>
              <a:ext cx="3520440" cy="4234815"/>
            </a:xfrm>
            <a:custGeom>
              <a:rect l="l" t="t" r="r" b="b"/>
              <a:pathLst>
                <a:path w="3520440" h="4234815">
                  <a:moveTo>
                    <a:pt x="586668" y="4234459"/>
                  </a:moveTo>
                  <a:lnTo>
                    <a:pt x="538552" y="4232514"/>
                  </a:lnTo>
                  <a:lnTo>
                    <a:pt x="491507" y="4226780"/>
                  </a:lnTo>
                  <a:lnTo>
                    <a:pt x="445685" y="4217408"/>
                  </a:lnTo>
                  <a:lnTo>
                    <a:pt x="401235" y="4204550"/>
                  </a:lnTo>
                  <a:lnTo>
                    <a:pt x="358310" y="4188355"/>
                  </a:lnTo>
                  <a:lnTo>
                    <a:pt x="317060" y="4168976"/>
                  </a:lnTo>
                  <a:lnTo>
                    <a:pt x="277636" y="4146562"/>
                  </a:lnTo>
                  <a:lnTo>
                    <a:pt x="240189" y="4121266"/>
                  </a:lnTo>
                  <a:lnTo>
                    <a:pt x="204870" y="4093237"/>
                  </a:lnTo>
                  <a:lnTo>
                    <a:pt x="171831" y="4062627"/>
                  </a:lnTo>
                  <a:lnTo>
                    <a:pt x="141221" y="4029588"/>
                  </a:lnTo>
                  <a:lnTo>
                    <a:pt x="113192" y="3994269"/>
                  </a:lnTo>
                  <a:lnTo>
                    <a:pt x="87896" y="3956822"/>
                  </a:lnTo>
                  <a:lnTo>
                    <a:pt x="65482" y="3917398"/>
                  </a:lnTo>
                  <a:lnTo>
                    <a:pt x="46103" y="3876148"/>
                  </a:lnTo>
                  <a:lnTo>
                    <a:pt x="29908" y="3833223"/>
                  </a:lnTo>
                  <a:lnTo>
                    <a:pt x="17050" y="3788773"/>
                  </a:lnTo>
                  <a:lnTo>
                    <a:pt x="7678" y="3742951"/>
                  </a:lnTo>
                  <a:lnTo>
                    <a:pt x="1944" y="3695906"/>
                  </a:lnTo>
                  <a:lnTo>
                    <a:pt x="0" y="3647790"/>
                  </a:lnTo>
                  <a:lnTo>
                    <a:pt x="0" y="586668"/>
                  </a:lnTo>
                  <a:lnTo>
                    <a:pt x="1944" y="538552"/>
                  </a:lnTo>
                  <a:lnTo>
                    <a:pt x="7678" y="491507"/>
                  </a:lnTo>
                  <a:lnTo>
                    <a:pt x="17050" y="445684"/>
                  </a:lnTo>
                  <a:lnTo>
                    <a:pt x="29908" y="401235"/>
                  </a:lnTo>
                  <a:lnTo>
                    <a:pt x="46103" y="358310"/>
                  </a:lnTo>
                  <a:lnTo>
                    <a:pt x="65483" y="317060"/>
                  </a:lnTo>
                  <a:lnTo>
                    <a:pt x="87896" y="277636"/>
                  </a:lnTo>
                  <a:lnTo>
                    <a:pt x="113193" y="240189"/>
                  </a:lnTo>
                  <a:lnTo>
                    <a:pt x="141222" y="204870"/>
                  </a:lnTo>
                  <a:lnTo>
                    <a:pt x="171831" y="171830"/>
                  </a:lnTo>
                  <a:lnTo>
                    <a:pt x="204871" y="141221"/>
                  </a:lnTo>
                  <a:lnTo>
                    <a:pt x="240190" y="113192"/>
                  </a:lnTo>
                  <a:lnTo>
                    <a:pt x="277637" y="87896"/>
                  </a:lnTo>
                  <a:lnTo>
                    <a:pt x="317061" y="65482"/>
                  </a:lnTo>
                  <a:lnTo>
                    <a:pt x="358311" y="46103"/>
                  </a:lnTo>
                  <a:lnTo>
                    <a:pt x="401236" y="29908"/>
                  </a:lnTo>
                  <a:lnTo>
                    <a:pt x="445685" y="17050"/>
                  </a:lnTo>
                  <a:lnTo>
                    <a:pt x="491508" y="7678"/>
                  </a:lnTo>
                  <a:lnTo>
                    <a:pt x="538552" y="1944"/>
                  </a:lnTo>
                  <a:lnTo>
                    <a:pt x="586668" y="0"/>
                  </a:lnTo>
                  <a:lnTo>
                    <a:pt x="2933272" y="0"/>
                  </a:lnTo>
                  <a:lnTo>
                    <a:pt x="2981385" y="1944"/>
                  </a:lnTo>
                  <a:lnTo>
                    <a:pt x="3028430" y="7678"/>
                  </a:lnTo>
                  <a:lnTo>
                    <a:pt x="3074253" y="17050"/>
                  </a:lnTo>
                  <a:lnTo>
                    <a:pt x="3118703" y="29908"/>
                  </a:lnTo>
                  <a:lnTo>
                    <a:pt x="3161628" y="46103"/>
                  </a:lnTo>
                  <a:lnTo>
                    <a:pt x="3202878" y="65483"/>
                  </a:lnTo>
                  <a:lnTo>
                    <a:pt x="3242302" y="87896"/>
                  </a:lnTo>
                  <a:lnTo>
                    <a:pt x="3279749" y="113193"/>
                  </a:lnTo>
                  <a:lnTo>
                    <a:pt x="3315068" y="141221"/>
                  </a:lnTo>
                  <a:lnTo>
                    <a:pt x="3348108" y="171831"/>
                  </a:lnTo>
                  <a:lnTo>
                    <a:pt x="3378717" y="204871"/>
                  </a:lnTo>
                  <a:lnTo>
                    <a:pt x="3406746" y="240190"/>
                  </a:lnTo>
                  <a:lnTo>
                    <a:pt x="3432042" y="277636"/>
                  </a:lnTo>
                  <a:lnTo>
                    <a:pt x="3454456" y="317060"/>
                  </a:lnTo>
                  <a:lnTo>
                    <a:pt x="3473835" y="358311"/>
                  </a:lnTo>
                  <a:lnTo>
                    <a:pt x="3490030" y="401236"/>
                  </a:lnTo>
                  <a:lnTo>
                    <a:pt x="3502889" y="445685"/>
                  </a:lnTo>
                  <a:lnTo>
                    <a:pt x="3512260" y="491508"/>
                  </a:lnTo>
                  <a:lnTo>
                    <a:pt x="3517994" y="538552"/>
                  </a:lnTo>
                  <a:lnTo>
                    <a:pt x="3519939" y="586668"/>
                  </a:lnTo>
                  <a:lnTo>
                    <a:pt x="3519940" y="3647790"/>
                  </a:lnTo>
                  <a:lnTo>
                    <a:pt x="3517996" y="3695906"/>
                  </a:lnTo>
                  <a:lnTo>
                    <a:pt x="3512262" y="3742951"/>
                  </a:lnTo>
                  <a:lnTo>
                    <a:pt x="3502890" y="3788774"/>
                  </a:lnTo>
                  <a:lnTo>
                    <a:pt x="3490032" y="3833223"/>
                  </a:lnTo>
                  <a:lnTo>
                    <a:pt x="3473837" y="3876148"/>
                  </a:lnTo>
                  <a:lnTo>
                    <a:pt x="3454457" y="3917398"/>
                  </a:lnTo>
                  <a:lnTo>
                    <a:pt x="3432044" y="3956822"/>
                  </a:lnTo>
                  <a:lnTo>
                    <a:pt x="3406747" y="3994269"/>
                  </a:lnTo>
                  <a:lnTo>
                    <a:pt x="3378718" y="4029588"/>
                  </a:lnTo>
                  <a:lnTo>
                    <a:pt x="3348109" y="4062628"/>
                  </a:lnTo>
                  <a:lnTo>
                    <a:pt x="3315069" y="4093237"/>
                  </a:lnTo>
                  <a:lnTo>
                    <a:pt x="3279750" y="4121266"/>
                  </a:lnTo>
                  <a:lnTo>
                    <a:pt x="3242303" y="4146562"/>
                  </a:lnTo>
                  <a:lnTo>
                    <a:pt x="3202879" y="4168976"/>
                  </a:lnTo>
                  <a:lnTo>
                    <a:pt x="3161629" y="4188355"/>
                  </a:lnTo>
                  <a:lnTo>
                    <a:pt x="3118704" y="4204550"/>
                  </a:lnTo>
                  <a:lnTo>
                    <a:pt x="3074255" y="4217408"/>
                  </a:lnTo>
                  <a:lnTo>
                    <a:pt x="3028432" y="4226780"/>
                  </a:lnTo>
                  <a:lnTo>
                    <a:pt x="2981387" y="4232514"/>
                  </a:lnTo>
                  <a:lnTo>
                    <a:pt x="2933272" y="4234458"/>
                  </a:lnTo>
                  <a:lnTo>
                    <a:pt x="586668" y="4234459"/>
                  </a:lnTo>
                  <a:close/>
                </a:path>
              </a:pathLst>
            </a:custGeom>
            <a:solidFill>
              <a:srgbClr val="B3954D"/>
            </a:solidFill>
          </p:spPr>
          <p:txBody>
            <a:bodyPr wrap="square" lIns="0" tIns="0" rIns="0" bIns="0" rtlCol="0"/>
            <a:lstStyle/>
            <a:p/>
          </p:txBody>
        </p:sp>
        <p:sp>
          <p:nvSpPr>
            <p:cNvPr id="14" name="object 14"/>
            <p:cNvSpPr/>
            <p:nvPr/>
          </p:nvSpPr>
          <p:spPr>
            <a:xfrm>
              <a:off x="8565725" y="2681841"/>
              <a:ext cx="2693035" cy="76200"/>
            </a:xfrm>
            <a:custGeom>
              <a:rect l="l" t="t" r="r" b="b"/>
              <a:pathLst>
                <a:path w="2693034" h="76200">
                  <a:moveTo>
                    <a:pt x="38100" y="76200"/>
                  </a:moveTo>
                  <a:lnTo>
                    <a:pt x="23269" y="73206"/>
                  </a:lnTo>
                  <a:lnTo>
                    <a:pt x="11159" y="65040"/>
                  </a:lnTo>
                  <a:lnTo>
                    <a:pt x="2994" y="52930"/>
                  </a:lnTo>
                  <a:lnTo>
                    <a:pt x="0" y="38100"/>
                  </a:lnTo>
                  <a:lnTo>
                    <a:pt x="2994" y="23269"/>
                  </a:lnTo>
                  <a:lnTo>
                    <a:pt x="11159" y="11159"/>
                  </a:lnTo>
                  <a:lnTo>
                    <a:pt x="23269" y="2994"/>
                  </a:lnTo>
                  <a:lnTo>
                    <a:pt x="38100" y="0"/>
                  </a:lnTo>
                  <a:lnTo>
                    <a:pt x="52929" y="2994"/>
                  </a:lnTo>
                  <a:lnTo>
                    <a:pt x="65040" y="11159"/>
                  </a:lnTo>
                  <a:lnTo>
                    <a:pt x="73205" y="23269"/>
                  </a:lnTo>
                  <a:lnTo>
                    <a:pt x="74917" y="31750"/>
                  </a:lnTo>
                  <a:lnTo>
                    <a:pt x="49538" y="31750"/>
                  </a:lnTo>
                  <a:lnTo>
                    <a:pt x="49538" y="44450"/>
                  </a:lnTo>
                  <a:lnTo>
                    <a:pt x="74917" y="44450"/>
                  </a:lnTo>
                  <a:lnTo>
                    <a:pt x="73205" y="52930"/>
                  </a:lnTo>
                  <a:lnTo>
                    <a:pt x="65040" y="65040"/>
                  </a:lnTo>
                  <a:lnTo>
                    <a:pt x="52929" y="73206"/>
                  </a:lnTo>
                  <a:lnTo>
                    <a:pt x="38100" y="76200"/>
                  </a:lnTo>
                  <a:close/>
                </a:path>
                <a:path w="2693034" h="76200">
                  <a:moveTo>
                    <a:pt x="74917" y="44450"/>
                  </a:moveTo>
                  <a:lnTo>
                    <a:pt x="49538" y="44450"/>
                  </a:lnTo>
                  <a:lnTo>
                    <a:pt x="49538" y="31750"/>
                  </a:lnTo>
                  <a:lnTo>
                    <a:pt x="74917" y="31750"/>
                  </a:lnTo>
                  <a:lnTo>
                    <a:pt x="76200" y="38100"/>
                  </a:lnTo>
                  <a:lnTo>
                    <a:pt x="74917" y="44450"/>
                  </a:lnTo>
                  <a:close/>
                </a:path>
                <a:path w="2693034" h="76200">
                  <a:moveTo>
                    <a:pt x="2692799" y="44450"/>
                  </a:moveTo>
                  <a:lnTo>
                    <a:pt x="74917" y="44450"/>
                  </a:lnTo>
                  <a:lnTo>
                    <a:pt x="76200" y="38100"/>
                  </a:lnTo>
                  <a:lnTo>
                    <a:pt x="74917" y="31750"/>
                  </a:lnTo>
                  <a:lnTo>
                    <a:pt x="2692799" y="31750"/>
                  </a:lnTo>
                  <a:lnTo>
                    <a:pt x="2692799" y="44450"/>
                  </a:lnTo>
                  <a:close/>
                </a:path>
              </a:pathLst>
            </a:custGeom>
            <a:solidFill>
              <a:srgbClr val="FFFFFF"/>
            </a:solidFill>
          </p:spPr>
          <p:txBody>
            <a:bodyPr wrap="square" lIns="0" tIns="0" rIns="0" bIns="0" rtlCol="0"/>
            <a:lstStyle/>
            <a:p/>
          </p:txBody>
        </p:sp>
      </p:grpSp>
      <p:sp>
        <p:nvSpPr>
          <p:cNvPr id="15" name="object 15"/>
          <p:cNvSpPr txBox="1"/>
          <p:nvPr/>
        </p:nvSpPr>
        <p:spPr>
          <a:xfrm>
            <a:off x="9654834" y="2092524"/>
            <a:ext cx="615950" cy="379730"/>
          </a:xfrm>
          <a:prstGeom prst="rect">
            <a:avLst/>
          </a:prstGeom>
        </p:spPr>
        <p:txBody>
          <a:bodyPr vert="horz" wrap="square" lIns="0" tIns="15875" rIns="0" bIns="0" rtlCol="0">
            <a:spAutoFit/>
          </a:bodyPr>
          <a:lstStyle/>
          <a:p>
            <a:pPr marL="12700">
              <a:lnSpc>
                <a:spcPct val="100000"/>
              </a:lnSpc>
              <a:spcBef>
                <a:spcPts val="125"/>
              </a:spcBef>
            </a:pPr>
            <a:r>
              <a:rPr sz="2300" b="1">
                <a:solidFill>
                  <a:srgbClr val="FFFFFF"/>
                </a:solidFill>
                <a:latin typeface="微软雅黑"/>
                <a:cs typeface="微软雅黑"/>
              </a:rPr>
              <a:t>下</a:t>
            </a:r>
            <a:r>
              <a:rPr sz="2300" b="1" spc="-50">
                <a:solidFill>
                  <a:srgbClr val="FFFFFF"/>
                </a:solidFill>
                <a:latin typeface="微软雅黑"/>
                <a:cs typeface="微软雅黑"/>
              </a:rPr>
              <a:t>游</a:t>
            </a:r>
            <a:endParaRPr sz="2300">
              <a:latin typeface="微软雅黑"/>
              <a:cs typeface="微软雅黑"/>
            </a:endParaRPr>
          </a:p>
        </p:txBody>
      </p:sp>
      <p:sp>
        <p:nvSpPr>
          <p:cNvPr id="16" name="object 16"/>
          <p:cNvSpPr txBox="1"/>
          <p:nvPr/>
        </p:nvSpPr>
        <p:spPr>
          <a:xfrm>
            <a:off x="8540757" y="2995162"/>
            <a:ext cx="2692400" cy="1054100"/>
          </a:xfrm>
          <a:prstGeom prst="rect">
            <a:avLst/>
          </a:prstGeom>
        </p:spPr>
        <p:txBody>
          <a:bodyPr vert="horz" wrap="square" lIns="0" tIns="12700" rIns="0" bIns="0" rtlCol="0">
            <a:spAutoFit/>
          </a:bodyPr>
          <a:lstStyle/>
          <a:p>
            <a:pPr marL="12700" marR="5080" algn="just">
              <a:lnSpc>
                <a:spcPct val="150000"/>
              </a:lnSpc>
              <a:spcBef>
                <a:spcPts val="100"/>
              </a:spcBef>
            </a:pPr>
            <a:r>
              <a:rPr sz="1500" spc="-5">
                <a:solidFill>
                  <a:srgbClr val="FFFFFF"/>
                </a:solidFill>
                <a:latin typeface="微软雅黑"/>
                <a:cs typeface="微软雅黑"/>
              </a:rPr>
              <a:t>燃料电池汽车整车制造及应用领域，包括乘用车、商用车以及特</a:t>
            </a:r>
            <a:r>
              <a:rPr sz="1500" spc="-10">
                <a:solidFill>
                  <a:srgbClr val="FFFFFF"/>
                </a:solidFill>
                <a:latin typeface="微软雅黑"/>
                <a:cs typeface="微软雅黑"/>
              </a:rPr>
              <a:t>种车辆等。</a:t>
            </a:r>
            <a:endParaRPr sz="1500">
              <a:latin typeface="微软雅黑"/>
              <a:cs typeface="微软雅黑"/>
            </a:endParaRPr>
          </a:p>
        </p:txBody>
      </p:sp>
      <p:grpSp>
        <p:nvGrpSpPr>
          <p:cNvPr id="17" name="object 17"/>
          <p:cNvGrpSpPr/>
          <p:nvPr/>
        </p:nvGrpSpPr>
        <p:grpSpPr>
          <a:xfrm>
            <a:off x="454963" y="331167"/>
            <a:ext cx="515620" cy="440055"/>
            <a:chOff x="454963" y="331167"/>
            <a:chExt cx="515620" cy="440055"/>
          </a:xfrm>
        </p:grpSpPr>
        <p:pic>
          <p:nvPicPr>
            <p:cNvPr id="18" name="object 18"/>
            <p:cNvPicPr/>
            <p:nvPr/>
          </p:nvPicPr>
          <p:blipFill>
            <a:blip r:embed="rId2"/>
            <a:stretch>
              <a:fillRect/>
            </a:stretch>
          </p:blipFill>
          <p:spPr>
            <a:xfrm>
              <a:off x="454963" y="331167"/>
              <a:ext cx="84147" cy="84146"/>
            </a:xfrm>
            <a:prstGeom prst="rect">
              <a:avLst/>
            </a:prstGeom>
          </p:spPr>
        </p:pic>
        <p:pic>
          <p:nvPicPr>
            <p:cNvPr id="19" name="object 19"/>
            <p:cNvPicPr/>
            <p:nvPr/>
          </p:nvPicPr>
          <p:blipFill>
            <a:blip r:embed="rId3"/>
            <a:stretch>
              <a:fillRect/>
            </a:stretch>
          </p:blipFill>
          <p:spPr>
            <a:xfrm>
              <a:off x="575049" y="337742"/>
              <a:ext cx="78137" cy="78136"/>
            </a:xfrm>
            <a:prstGeom prst="rect">
              <a:avLst/>
            </a:prstGeom>
          </p:spPr>
        </p:pic>
        <p:pic>
          <p:nvPicPr>
            <p:cNvPr id="20" name="object 20"/>
            <p:cNvPicPr/>
            <p:nvPr/>
          </p:nvPicPr>
          <p:blipFill>
            <a:blip r:embed="rId4"/>
            <a:stretch>
              <a:fillRect/>
            </a:stretch>
          </p:blipFill>
          <p:spPr>
            <a:xfrm>
              <a:off x="689124" y="339459"/>
              <a:ext cx="74704" cy="74703"/>
            </a:xfrm>
            <a:prstGeom prst="rect">
              <a:avLst/>
            </a:prstGeom>
          </p:spPr>
        </p:pic>
        <p:pic>
          <p:nvPicPr>
            <p:cNvPr id="21" name="object 21"/>
            <p:cNvPicPr/>
            <p:nvPr/>
          </p:nvPicPr>
          <p:blipFill>
            <a:blip r:embed="rId5"/>
            <a:stretch>
              <a:fillRect/>
            </a:stretch>
          </p:blipFill>
          <p:spPr>
            <a:xfrm>
              <a:off x="799767" y="348429"/>
              <a:ext cx="69238" cy="69237"/>
            </a:xfrm>
            <a:prstGeom prst="rect">
              <a:avLst/>
            </a:prstGeom>
          </p:spPr>
        </p:pic>
        <p:pic>
          <p:nvPicPr>
            <p:cNvPr id="22" name="object 22"/>
            <p:cNvPicPr/>
            <p:nvPr/>
          </p:nvPicPr>
          <p:blipFill>
            <a:blip r:embed="rId6"/>
            <a:stretch>
              <a:fillRect/>
            </a:stretch>
          </p:blipFill>
          <p:spPr>
            <a:xfrm>
              <a:off x="904944" y="344296"/>
              <a:ext cx="65594" cy="65593"/>
            </a:xfrm>
            <a:prstGeom prst="rect">
              <a:avLst/>
            </a:prstGeom>
          </p:spPr>
        </p:pic>
        <p:pic>
          <p:nvPicPr>
            <p:cNvPr id="23" name="object 23"/>
            <p:cNvPicPr/>
            <p:nvPr/>
          </p:nvPicPr>
          <p:blipFill>
            <a:blip r:embed="rId7"/>
            <a:stretch>
              <a:fillRect/>
            </a:stretch>
          </p:blipFill>
          <p:spPr>
            <a:xfrm>
              <a:off x="454963" y="448941"/>
              <a:ext cx="84147" cy="84146"/>
            </a:xfrm>
            <a:prstGeom prst="rect">
              <a:avLst/>
            </a:prstGeom>
          </p:spPr>
        </p:pic>
        <p:pic>
          <p:nvPicPr>
            <p:cNvPr id="24" name="object 24"/>
            <p:cNvPicPr/>
            <p:nvPr/>
          </p:nvPicPr>
          <p:blipFill>
            <a:blip r:embed="rId3"/>
            <a:stretch>
              <a:fillRect/>
            </a:stretch>
          </p:blipFill>
          <p:spPr>
            <a:xfrm>
              <a:off x="575049" y="455516"/>
              <a:ext cx="78137" cy="78136"/>
            </a:xfrm>
            <a:prstGeom prst="rect">
              <a:avLst/>
            </a:prstGeom>
          </p:spPr>
        </p:pic>
        <p:pic>
          <p:nvPicPr>
            <p:cNvPr id="25" name="object 25"/>
            <p:cNvPicPr/>
            <p:nvPr/>
          </p:nvPicPr>
          <p:blipFill>
            <a:blip r:embed="rId4"/>
            <a:stretch>
              <a:fillRect/>
            </a:stretch>
          </p:blipFill>
          <p:spPr>
            <a:xfrm>
              <a:off x="689124" y="457232"/>
              <a:ext cx="74703" cy="74704"/>
            </a:xfrm>
            <a:prstGeom prst="rect">
              <a:avLst/>
            </a:prstGeom>
          </p:spPr>
        </p:pic>
        <p:pic>
          <p:nvPicPr>
            <p:cNvPr id="26" name="object 26"/>
            <p:cNvPicPr/>
            <p:nvPr/>
          </p:nvPicPr>
          <p:blipFill>
            <a:blip r:embed="rId8"/>
            <a:stretch>
              <a:fillRect/>
            </a:stretch>
          </p:blipFill>
          <p:spPr>
            <a:xfrm>
              <a:off x="799767" y="466202"/>
              <a:ext cx="69237" cy="69237"/>
            </a:xfrm>
            <a:prstGeom prst="rect">
              <a:avLst/>
            </a:prstGeom>
          </p:spPr>
        </p:pic>
        <p:pic>
          <p:nvPicPr>
            <p:cNvPr id="27" name="object 27"/>
            <p:cNvPicPr/>
            <p:nvPr/>
          </p:nvPicPr>
          <p:blipFill>
            <a:blip r:embed="rId6"/>
            <a:stretch>
              <a:fillRect/>
            </a:stretch>
          </p:blipFill>
          <p:spPr>
            <a:xfrm>
              <a:off x="904944" y="462069"/>
              <a:ext cx="65594" cy="65594"/>
            </a:xfrm>
            <a:prstGeom prst="rect">
              <a:avLst/>
            </a:prstGeom>
          </p:spPr>
        </p:pic>
        <p:pic>
          <p:nvPicPr>
            <p:cNvPr id="28" name="object 28"/>
            <p:cNvPicPr/>
            <p:nvPr/>
          </p:nvPicPr>
          <p:blipFill>
            <a:blip r:embed="rId9"/>
            <a:stretch>
              <a:fillRect/>
            </a:stretch>
          </p:blipFill>
          <p:spPr>
            <a:xfrm>
              <a:off x="575049" y="573290"/>
              <a:ext cx="78137" cy="78136"/>
            </a:xfrm>
            <a:prstGeom prst="rect">
              <a:avLst/>
            </a:prstGeom>
          </p:spPr>
        </p:pic>
        <p:pic>
          <p:nvPicPr>
            <p:cNvPr id="29" name="object 29"/>
            <p:cNvPicPr/>
            <p:nvPr/>
          </p:nvPicPr>
          <p:blipFill>
            <a:blip r:embed="rId7"/>
            <a:stretch>
              <a:fillRect/>
            </a:stretch>
          </p:blipFill>
          <p:spPr>
            <a:xfrm>
              <a:off x="454963" y="566714"/>
              <a:ext cx="84147" cy="84146"/>
            </a:xfrm>
            <a:prstGeom prst="rect">
              <a:avLst/>
            </a:prstGeom>
          </p:spPr>
        </p:pic>
        <p:pic>
          <p:nvPicPr>
            <p:cNvPr id="30" name="object 30"/>
            <p:cNvPicPr/>
            <p:nvPr/>
          </p:nvPicPr>
          <p:blipFill>
            <a:blip r:embed="rId10"/>
            <a:stretch>
              <a:fillRect/>
            </a:stretch>
          </p:blipFill>
          <p:spPr>
            <a:xfrm>
              <a:off x="689124" y="575006"/>
              <a:ext cx="74703" cy="74704"/>
            </a:xfrm>
            <a:prstGeom prst="rect">
              <a:avLst/>
            </a:prstGeom>
          </p:spPr>
        </p:pic>
        <p:pic>
          <p:nvPicPr>
            <p:cNvPr id="31" name="object 31"/>
            <p:cNvPicPr/>
            <p:nvPr/>
          </p:nvPicPr>
          <p:blipFill>
            <a:blip r:embed="rId8"/>
            <a:stretch>
              <a:fillRect/>
            </a:stretch>
          </p:blipFill>
          <p:spPr>
            <a:xfrm>
              <a:off x="799767" y="583976"/>
              <a:ext cx="69237" cy="69237"/>
            </a:xfrm>
            <a:prstGeom prst="rect">
              <a:avLst/>
            </a:prstGeom>
          </p:spPr>
        </p:pic>
        <p:pic>
          <p:nvPicPr>
            <p:cNvPr id="32" name="object 32"/>
            <p:cNvPicPr/>
            <p:nvPr/>
          </p:nvPicPr>
          <p:blipFill>
            <a:blip r:embed="rId6"/>
            <a:stretch>
              <a:fillRect/>
            </a:stretch>
          </p:blipFill>
          <p:spPr>
            <a:xfrm>
              <a:off x="904944" y="579843"/>
              <a:ext cx="65594" cy="65594"/>
            </a:xfrm>
            <a:prstGeom prst="rect">
              <a:avLst/>
            </a:prstGeom>
          </p:spPr>
        </p:pic>
        <p:pic>
          <p:nvPicPr>
            <p:cNvPr id="33" name="object 33"/>
            <p:cNvPicPr/>
            <p:nvPr/>
          </p:nvPicPr>
          <p:blipFill>
            <a:blip r:embed="rId2"/>
            <a:stretch>
              <a:fillRect/>
            </a:stretch>
          </p:blipFill>
          <p:spPr>
            <a:xfrm>
              <a:off x="454963" y="684488"/>
              <a:ext cx="84147" cy="84146"/>
            </a:xfrm>
            <a:prstGeom prst="rect">
              <a:avLst/>
            </a:prstGeom>
          </p:spPr>
        </p:pic>
        <p:pic>
          <p:nvPicPr>
            <p:cNvPr id="34" name="object 34"/>
            <p:cNvPicPr/>
            <p:nvPr/>
          </p:nvPicPr>
          <p:blipFill>
            <a:blip r:embed="rId9"/>
            <a:stretch>
              <a:fillRect/>
            </a:stretch>
          </p:blipFill>
          <p:spPr>
            <a:xfrm>
              <a:off x="575049" y="691063"/>
              <a:ext cx="78137" cy="78136"/>
            </a:xfrm>
            <a:prstGeom prst="rect">
              <a:avLst/>
            </a:prstGeom>
          </p:spPr>
        </p:pic>
        <p:pic>
          <p:nvPicPr>
            <p:cNvPr id="35" name="object 35"/>
            <p:cNvPicPr/>
            <p:nvPr/>
          </p:nvPicPr>
          <p:blipFill>
            <a:blip r:embed="rId4"/>
            <a:stretch>
              <a:fillRect/>
            </a:stretch>
          </p:blipFill>
          <p:spPr>
            <a:xfrm>
              <a:off x="689124" y="692780"/>
              <a:ext cx="74703" cy="74704"/>
            </a:xfrm>
            <a:prstGeom prst="rect">
              <a:avLst/>
            </a:prstGeom>
          </p:spPr>
        </p:pic>
        <p:pic>
          <p:nvPicPr>
            <p:cNvPr id="36" name="object 36"/>
            <p:cNvPicPr/>
            <p:nvPr/>
          </p:nvPicPr>
          <p:blipFill>
            <a:blip r:embed="rId5"/>
            <a:stretch>
              <a:fillRect/>
            </a:stretch>
          </p:blipFill>
          <p:spPr>
            <a:xfrm>
              <a:off x="799767" y="701750"/>
              <a:ext cx="69237" cy="69237"/>
            </a:xfrm>
            <a:prstGeom prst="rect">
              <a:avLst/>
            </a:prstGeom>
          </p:spPr>
        </p:pic>
        <p:pic>
          <p:nvPicPr>
            <p:cNvPr id="37" name="object 37"/>
            <p:cNvPicPr/>
            <p:nvPr/>
          </p:nvPicPr>
          <p:blipFill>
            <a:blip r:embed="rId6"/>
            <a:stretch>
              <a:fillRect/>
            </a:stretch>
          </p:blipFill>
          <p:spPr>
            <a:xfrm>
              <a:off x="904944" y="697617"/>
              <a:ext cx="65594" cy="65594"/>
            </a:xfrm>
            <a:prstGeom prst="rect">
              <a:avLst/>
            </a:prstGeom>
          </p:spPr>
        </p:pic>
      </p:grpSp>
      <p:sp>
        <p:nvSpPr>
          <p:cNvPr id="38" name="object 38"/>
          <p:cNvSpPr txBox="1">
            <a:spLocks noGrp="1"/>
          </p:cNvSpPr>
          <p:nvPr>
            <p:ph type="title"/>
          </p:nvPr>
        </p:nvSpPr>
        <p:spPr>
          <a:xfrm>
            <a:off x="1205967" y="320735"/>
            <a:ext cx="2692400" cy="482600"/>
          </a:xfrm>
          <a:prstGeom prst="rect">
            <a:avLst/>
          </a:prstGeom>
        </p:spPr>
        <p:txBody>
          <a:bodyPr vert="horz" wrap="square" lIns="0" tIns="12700" rIns="0" bIns="0" rtlCol="0">
            <a:spAutoFit/>
          </a:bodyPr>
          <a:lstStyle/>
          <a:p>
            <a:pPr marL="12700">
              <a:lnSpc>
                <a:spcPct val="100000"/>
              </a:lnSpc>
              <a:spcBef>
                <a:spcPts val="100"/>
              </a:spcBef>
            </a:pPr>
            <a:r>
              <a:rPr spc="-10"/>
              <a:t>产业链结构概述</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object 2"/>
          <p:cNvGrpSpPr/>
          <p:nvPr/>
        </p:nvGrpSpPr>
        <p:grpSpPr>
          <a:xfrm>
            <a:off x="873195" y="1044365"/>
            <a:ext cx="669925" cy="5814060"/>
            <a:chOff x="873195" y="1044365"/>
            <a:chExt cx="669925" cy="5814060"/>
          </a:xfrm>
        </p:grpSpPr>
        <p:sp>
          <p:nvSpPr>
            <p:cNvPr id="3" name="object 3"/>
            <p:cNvSpPr/>
            <p:nvPr/>
          </p:nvSpPr>
          <p:spPr>
            <a:xfrm>
              <a:off x="1171079" y="1044371"/>
              <a:ext cx="76200" cy="5814060"/>
            </a:xfrm>
            <a:custGeom>
              <a:rect l="l" t="t" r="r" b="b"/>
              <a:pathLst>
                <a:path w="76200" h="5814059">
                  <a:moveTo>
                    <a:pt x="76200" y="38100"/>
                  </a:moveTo>
                  <a:lnTo>
                    <a:pt x="73202" y="23266"/>
                  </a:lnTo>
                  <a:lnTo>
                    <a:pt x="65036" y="11163"/>
                  </a:lnTo>
                  <a:lnTo>
                    <a:pt x="52933" y="2997"/>
                  </a:lnTo>
                  <a:lnTo>
                    <a:pt x="38100" y="0"/>
                  </a:lnTo>
                  <a:lnTo>
                    <a:pt x="23266" y="2997"/>
                  </a:lnTo>
                  <a:lnTo>
                    <a:pt x="11163" y="11163"/>
                  </a:lnTo>
                  <a:lnTo>
                    <a:pt x="2997" y="23266"/>
                  </a:lnTo>
                  <a:lnTo>
                    <a:pt x="0" y="38100"/>
                  </a:lnTo>
                  <a:lnTo>
                    <a:pt x="2997" y="52933"/>
                  </a:lnTo>
                  <a:lnTo>
                    <a:pt x="11163" y="65036"/>
                  </a:lnTo>
                  <a:lnTo>
                    <a:pt x="23266" y="73202"/>
                  </a:lnTo>
                  <a:lnTo>
                    <a:pt x="28575" y="74282"/>
                  </a:lnTo>
                  <a:lnTo>
                    <a:pt x="28575" y="5813628"/>
                  </a:lnTo>
                  <a:lnTo>
                    <a:pt x="38100" y="5813628"/>
                  </a:lnTo>
                  <a:lnTo>
                    <a:pt x="47625" y="5813628"/>
                  </a:lnTo>
                  <a:lnTo>
                    <a:pt x="47625" y="76200"/>
                  </a:lnTo>
                  <a:lnTo>
                    <a:pt x="47625" y="74282"/>
                  </a:lnTo>
                  <a:lnTo>
                    <a:pt x="52933" y="73202"/>
                  </a:lnTo>
                  <a:lnTo>
                    <a:pt x="65036" y="65036"/>
                  </a:lnTo>
                  <a:lnTo>
                    <a:pt x="71678" y="55206"/>
                  </a:lnTo>
                  <a:lnTo>
                    <a:pt x="73202" y="52933"/>
                  </a:lnTo>
                  <a:lnTo>
                    <a:pt x="76200" y="38100"/>
                  </a:lnTo>
                  <a:close/>
                </a:path>
              </a:pathLst>
            </a:custGeom>
            <a:solidFill>
              <a:srgbClr val="9A6930"/>
            </a:solidFill>
          </p:spPr>
          <p:txBody>
            <a:bodyPr wrap="square" lIns="0" tIns="0" rIns="0" bIns="0" rtlCol="0"/>
            <a:lstStyle/>
            <a:p/>
          </p:txBody>
        </p:sp>
        <p:sp>
          <p:nvSpPr>
            <p:cNvPr id="4" name="object 4"/>
            <p:cNvSpPr/>
            <p:nvPr/>
          </p:nvSpPr>
          <p:spPr>
            <a:xfrm>
              <a:off x="873195" y="1332346"/>
              <a:ext cx="669925" cy="669925"/>
            </a:xfrm>
            <a:custGeom>
              <a:rect l="l" t="t" r="r" b="b"/>
              <a:pathLst>
                <a:path w="669925" h="669925">
                  <a:moveTo>
                    <a:pt x="334738" y="0"/>
                  </a:moveTo>
                  <a:close/>
                </a:path>
                <a:path w="669925" h="669925">
                  <a:moveTo>
                    <a:pt x="669478" y="334739"/>
                  </a:moveTo>
                  <a:lnTo>
                    <a:pt x="0" y="334739"/>
                  </a:lnTo>
                  <a:lnTo>
                    <a:pt x="3629" y="285273"/>
                  </a:lnTo>
                  <a:lnTo>
                    <a:pt x="14173" y="238061"/>
                  </a:lnTo>
                  <a:lnTo>
                    <a:pt x="31112" y="193621"/>
                  </a:lnTo>
                  <a:lnTo>
                    <a:pt x="53929" y="152469"/>
                  </a:lnTo>
                  <a:lnTo>
                    <a:pt x="82106" y="115125"/>
                  </a:lnTo>
                  <a:lnTo>
                    <a:pt x="115126" y="82105"/>
                  </a:lnTo>
                  <a:lnTo>
                    <a:pt x="152471" y="53928"/>
                  </a:lnTo>
                  <a:lnTo>
                    <a:pt x="193622" y="31111"/>
                  </a:lnTo>
                  <a:lnTo>
                    <a:pt x="238063" y="14172"/>
                  </a:lnTo>
                  <a:lnTo>
                    <a:pt x="285275" y="3629"/>
                  </a:lnTo>
                  <a:lnTo>
                    <a:pt x="334738" y="0"/>
                  </a:lnTo>
                  <a:lnTo>
                    <a:pt x="384204" y="3629"/>
                  </a:lnTo>
                  <a:lnTo>
                    <a:pt x="431416" y="14172"/>
                  </a:lnTo>
                  <a:lnTo>
                    <a:pt x="475856" y="31111"/>
                  </a:lnTo>
                  <a:lnTo>
                    <a:pt x="517007" y="53928"/>
                  </a:lnTo>
                  <a:lnTo>
                    <a:pt x="554352" y="82106"/>
                  </a:lnTo>
                  <a:lnTo>
                    <a:pt x="587372" y="115125"/>
                  </a:lnTo>
                  <a:lnTo>
                    <a:pt x="615549" y="152470"/>
                  </a:lnTo>
                  <a:lnTo>
                    <a:pt x="638366" y="193621"/>
                  </a:lnTo>
                  <a:lnTo>
                    <a:pt x="655305" y="238062"/>
                  </a:lnTo>
                  <a:lnTo>
                    <a:pt x="665848" y="285273"/>
                  </a:lnTo>
                  <a:lnTo>
                    <a:pt x="669478" y="334739"/>
                  </a:lnTo>
                  <a:close/>
                </a:path>
                <a:path w="669925" h="669925">
                  <a:moveTo>
                    <a:pt x="334739" y="669477"/>
                  </a:moveTo>
                  <a:lnTo>
                    <a:pt x="285273" y="665848"/>
                  </a:lnTo>
                  <a:lnTo>
                    <a:pt x="238062" y="655305"/>
                  </a:lnTo>
                  <a:lnTo>
                    <a:pt x="193621" y="638366"/>
                  </a:lnTo>
                  <a:lnTo>
                    <a:pt x="152470" y="615549"/>
                  </a:lnTo>
                  <a:lnTo>
                    <a:pt x="115125" y="587371"/>
                  </a:lnTo>
                  <a:lnTo>
                    <a:pt x="82106" y="554352"/>
                  </a:lnTo>
                  <a:lnTo>
                    <a:pt x="53928" y="517007"/>
                  </a:lnTo>
                  <a:lnTo>
                    <a:pt x="31111" y="475856"/>
                  </a:lnTo>
                  <a:lnTo>
                    <a:pt x="14172" y="431415"/>
                  </a:lnTo>
                  <a:lnTo>
                    <a:pt x="3629" y="384204"/>
                  </a:lnTo>
                  <a:lnTo>
                    <a:pt x="0" y="334739"/>
                  </a:lnTo>
                  <a:lnTo>
                    <a:pt x="669478" y="334739"/>
                  </a:lnTo>
                  <a:lnTo>
                    <a:pt x="665848" y="384204"/>
                  </a:lnTo>
                  <a:lnTo>
                    <a:pt x="655305" y="431416"/>
                  </a:lnTo>
                  <a:lnTo>
                    <a:pt x="638366" y="475856"/>
                  </a:lnTo>
                  <a:lnTo>
                    <a:pt x="615549" y="517007"/>
                  </a:lnTo>
                  <a:lnTo>
                    <a:pt x="587372" y="554352"/>
                  </a:lnTo>
                  <a:lnTo>
                    <a:pt x="554352" y="587372"/>
                  </a:lnTo>
                  <a:lnTo>
                    <a:pt x="517007" y="615549"/>
                  </a:lnTo>
                  <a:lnTo>
                    <a:pt x="475856" y="638366"/>
                  </a:lnTo>
                  <a:lnTo>
                    <a:pt x="431416" y="655305"/>
                  </a:lnTo>
                  <a:lnTo>
                    <a:pt x="384204" y="665848"/>
                  </a:lnTo>
                  <a:lnTo>
                    <a:pt x="334739" y="669477"/>
                  </a:lnTo>
                  <a:close/>
                </a:path>
              </a:pathLst>
            </a:custGeom>
            <a:solidFill>
              <a:srgbClr val="B3954D">
                <a:alpha val="41960"/>
              </a:srgbClr>
            </a:solidFill>
          </p:spPr>
          <p:txBody>
            <a:bodyPr wrap="square" lIns="0" tIns="0" rIns="0" bIns="0" rtlCol="0"/>
            <a:lstStyle/>
            <a:p/>
          </p:txBody>
        </p:sp>
        <p:sp>
          <p:nvSpPr>
            <p:cNvPr id="5" name="object 5"/>
            <p:cNvSpPr/>
            <p:nvPr/>
          </p:nvSpPr>
          <p:spPr>
            <a:xfrm>
              <a:off x="988281" y="1447431"/>
              <a:ext cx="439420" cy="439420"/>
            </a:xfrm>
            <a:custGeom>
              <a:rect l="l" t="t" r="r" b="b"/>
              <a:pathLst>
                <a:path w="439419" h="439419">
                  <a:moveTo>
                    <a:pt x="219652" y="0"/>
                  </a:moveTo>
                  <a:close/>
                </a:path>
                <a:path w="439419" h="439419">
                  <a:moveTo>
                    <a:pt x="439305" y="219652"/>
                  </a:moveTo>
                  <a:lnTo>
                    <a:pt x="0" y="219652"/>
                  </a:lnTo>
                  <a:lnTo>
                    <a:pt x="4462" y="175384"/>
                  </a:lnTo>
                  <a:lnTo>
                    <a:pt x="17261" y="134153"/>
                  </a:lnTo>
                  <a:lnTo>
                    <a:pt x="37513" y="96842"/>
                  </a:lnTo>
                  <a:lnTo>
                    <a:pt x="64335" y="64334"/>
                  </a:lnTo>
                  <a:lnTo>
                    <a:pt x="96843" y="37513"/>
                  </a:lnTo>
                  <a:lnTo>
                    <a:pt x="134154" y="17261"/>
                  </a:lnTo>
                  <a:lnTo>
                    <a:pt x="175385" y="4462"/>
                  </a:lnTo>
                  <a:lnTo>
                    <a:pt x="219652" y="0"/>
                  </a:lnTo>
                  <a:lnTo>
                    <a:pt x="263920" y="4462"/>
                  </a:lnTo>
                  <a:lnTo>
                    <a:pt x="305151" y="17261"/>
                  </a:lnTo>
                  <a:lnTo>
                    <a:pt x="342462" y="37513"/>
                  </a:lnTo>
                  <a:lnTo>
                    <a:pt x="374970" y="64334"/>
                  </a:lnTo>
                  <a:lnTo>
                    <a:pt x="401791" y="96842"/>
                  </a:lnTo>
                  <a:lnTo>
                    <a:pt x="422043" y="134153"/>
                  </a:lnTo>
                  <a:lnTo>
                    <a:pt x="434842" y="175384"/>
                  </a:lnTo>
                  <a:lnTo>
                    <a:pt x="439305" y="219652"/>
                  </a:lnTo>
                  <a:close/>
                </a:path>
                <a:path w="439419" h="439419">
                  <a:moveTo>
                    <a:pt x="219652" y="439304"/>
                  </a:moveTo>
                  <a:lnTo>
                    <a:pt x="175385" y="434842"/>
                  </a:lnTo>
                  <a:lnTo>
                    <a:pt x="134154" y="422043"/>
                  </a:lnTo>
                  <a:lnTo>
                    <a:pt x="96842" y="401791"/>
                  </a:lnTo>
                  <a:lnTo>
                    <a:pt x="64334" y="374970"/>
                  </a:lnTo>
                  <a:lnTo>
                    <a:pt x="37513" y="342462"/>
                  </a:lnTo>
                  <a:lnTo>
                    <a:pt x="17261" y="305151"/>
                  </a:lnTo>
                  <a:lnTo>
                    <a:pt x="4462" y="263920"/>
                  </a:lnTo>
                  <a:lnTo>
                    <a:pt x="0" y="219652"/>
                  </a:lnTo>
                  <a:lnTo>
                    <a:pt x="439305" y="219652"/>
                  </a:lnTo>
                  <a:lnTo>
                    <a:pt x="434842" y="263920"/>
                  </a:lnTo>
                  <a:lnTo>
                    <a:pt x="422043" y="305151"/>
                  </a:lnTo>
                  <a:lnTo>
                    <a:pt x="401791" y="342462"/>
                  </a:lnTo>
                  <a:lnTo>
                    <a:pt x="374970" y="374970"/>
                  </a:lnTo>
                  <a:lnTo>
                    <a:pt x="342462" y="401791"/>
                  </a:lnTo>
                  <a:lnTo>
                    <a:pt x="305151" y="422043"/>
                  </a:lnTo>
                  <a:lnTo>
                    <a:pt x="263920" y="434842"/>
                  </a:lnTo>
                  <a:lnTo>
                    <a:pt x="219652" y="439304"/>
                  </a:lnTo>
                  <a:close/>
                </a:path>
              </a:pathLst>
            </a:custGeom>
            <a:solidFill>
              <a:srgbClr val="9A6930"/>
            </a:solidFill>
          </p:spPr>
          <p:txBody>
            <a:bodyPr wrap="square" lIns="0" tIns="0" rIns="0" bIns="0" rtlCol="0"/>
            <a:lstStyle/>
            <a:p/>
          </p:txBody>
        </p:sp>
      </p:grpSp>
      <p:sp>
        <p:nvSpPr>
          <p:cNvPr id="6" name="object 6"/>
          <p:cNvSpPr/>
          <p:nvPr/>
        </p:nvSpPr>
        <p:spPr>
          <a:xfrm>
            <a:off x="1900923" y="1308912"/>
            <a:ext cx="9441180" cy="645160"/>
          </a:xfrm>
          <a:custGeom>
            <a:rect l="l" t="t" r="r" b="b"/>
            <a:pathLst>
              <a:path w="9441180" h="645160">
                <a:moveTo>
                  <a:pt x="9440837" y="107429"/>
                </a:moveTo>
                <a:lnTo>
                  <a:pt x="9432392" y="65608"/>
                </a:lnTo>
                <a:lnTo>
                  <a:pt x="9409379" y="31457"/>
                </a:lnTo>
                <a:lnTo>
                  <a:pt x="9375229" y="8445"/>
                </a:lnTo>
                <a:lnTo>
                  <a:pt x="9333408" y="0"/>
                </a:lnTo>
                <a:lnTo>
                  <a:pt x="358533" y="0"/>
                </a:lnTo>
                <a:lnTo>
                  <a:pt x="316712" y="8445"/>
                </a:lnTo>
                <a:lnTo>
                  <a:pt x="282575" y="31457"/>
                </a:lnTo>
                <a:lnTo>
                  <a:pt x="259549" y="65608"/>
                </a:lnTo>
                <a:lnTo>
                  <a:pt x="251104" y="107429"/>
                </a:lnTo>
                <a:lnTo>
                  <a:pt x="251104" y="211797"/>
                </a:lnTo>
                <a:lnTo>
                  <a:pt x="0" y="322275"/>
                </a:lnTo>
                <a:lnTo>
                  <a:pt x="251104" y="432765"/>
                </a:lnTo>
                <a:lnTo>
                  <a:pt x="251104" y="537121"/>
                </a:lnTo>
                <a:lnTo>
                  <a:pt x="259549" y="578942"/>
                </a:lnTo>
                <a:lnTo>
                  <a:pt x="282575" y="613079"/>
                </a:lnTo>
                <a:lnTo>
                  <a:pt x="316712" y="636104"/>
                </a:lnTo>
                <a:lnTo>
                  <a:pt x="358533" y="644550"/>
                </a:lnTo>
                <a:lnTo>
                  <a:pt x="9333408" y="644550"/>
                </a:lnTo>
                <a:lnTo>
                  <a:pt x="9375229" y="636104"/>
                </a:lnTo>
                <a:lnTo>
                  <a:pt x="9409379" y="613079"/>
                </a:lnTo>
                <a:lnTo>
                  <a:pt x="9432392" y="578942"/>
                </a:lnTo>
                <a:lnTo>
                  <a:pt x="9440837" y="537121"/>
                </a:lnTo>
                <a:lnTo>
                  <a:pt x="9440837" y="107429"/>
                </a:lnTo>
                <a:close/>
              </a:path>
            </a:pathLst>
          </a:custGeom>
          <a:solidFill>
            <a:srgbClr val="B3954D"/>
          </a:solidFill>
        </p:spPr>
        <p:txBody>
          <a:bodyPr wrap="square" lIns="0" tIns="0" rIns="0" bIns="0" rtlCol="0"/>
          <a:lstStyle/>
          <a:p/>
        </p:txBody>
      </p:sp>
      <p:sp>
        <p:nvSpPr>
          <p:cNvPr id="7" name="object 7"/>
          <p:cNvSpPr/>
          <p:nvPr/>
        </p:nvSpPr>
        <p:spPr>
          <a:xfrm>
            <a:off x="1900923" y="3067329"/>
            <a:ext cx="9441180" cy="645160"/>
          </a:xfrm>
          <a:custGeom>
            <a:rect l="l" t="t" r="r" b="b"/>
            <a:pathLst>
              <a:path w="9441180" h="645160">
                <a:moveTo>
                  <a:pt x="9440837" y="107429"/>
                </a:moveTo>
                <a:lnTo>
                  <a:pt x="9432392" y="65620"/>
                </a:lnTo>
                <a:lnTo>
                  <a:pt x="9409379" y="31470"/>
                </a:lnTo>
                <a:lnTo>
                  <a:pt x="9375229" y="8445"/>
                </a:lnTo>
                <a:lnTo>
                  <a:pt x="9333408" y="0"/>
                </a:lnTo>
                <a:lnTo>
                  <a:pt x="358533" y="0"/>
                </a:lnTo>
                <a:lnTo>
                  <a:pt x="316712" y="8445"/>
                </a:lnTo>
                <a:lnTo>
                  <a:pt x="282575" y="31470"/>
                </a:lnTo>
                <a:lnTo>
                  <a:pt x="259549" y="65620"/>
                </a:lnTo>
                <a:lnTo>
                  <a:pt x="251104" y="107429"/>
                </a:lnTo>
                <a:lnTo>
                  <a:pt x="251104" y="211797"/>
                </a:lnTo>
                <a:lnTo>
                  <a:pt x="0" y="322275"/>
                </a:lnTo>
                <a:lnTo>
                  <a:pt x="251104" y="432777"/>
                </a:lnTo>
                <a:lnTo>
                  <a:pt x="251104" y="537121"/>
                </a:lnTo>
                <a:lnTo>
                  <a:pt x="259549" y="578942"/>
                </a:lnTo>
                <a:lnTo>
                  <a:pt x="282575" y="613092"/>
                </a:lnTo>
                <a:lnTo>
                  <a:pt x="316712" y="636104"/>
                </a:lnTo>
                <a:lnTo>
                  <a:pt x="358533" y="644550"/>
                </a:lnTo>
                <a:lnTo>
                  <a:pt x="9333408" y="644550"/>
                </a:lnTo>
                <a:lnTo>
                  <a:pt x="9375229" y="636104"/>
                </a:lnTo>
                <a:lnTo>
                  <a:pt x="9409379" y="613092"/>
                </a:lnTo>
                <a:lnTo>
                  <a:pt x="9432392" y="578942"/>
                </a:lnTo>
                <a:lnTo>
                  <a:pt x="9440837" y="537121"/>
                </a:lnTo>
                <a:lnTo>
                  <a:pt x="9440837" y="107429"/>
                </a:lnTo>
                <a:close/>
              </a:path>
            </a:pathLst>
          </a:custGeom>
          <a:solidFill>
            <a:srgbClr val="B3954D"/>
          </a:solidFill>
        </p:spPr>
        <p:txBody>
          <a:bodyPr wrap="square" lIns="0" tIns="0" rIns="0" bIns="0" rtlCol="0"/>
          <a:lstStyle/>
          <a:p/>
        </p:txBody>
      </p:sp>
      <p:sp>
        <p:nvSpPr>
          <p:cNvPr id="8" name="object 8"/>
          <p:cNvSpPr/>
          <p:nvPr/>
        </p:nvSpPr>
        <p:spPr>
          <a:xfrm>
            <a:off x="1900923" y="4825758"/>
            <a:ext cx="9441180" cy="645160"/>
          </a:xfrm>
          <a:custGeom>
            <a:rect l="l" t="t" r="r" b="b"/>
            <a:pathLst>
              <a:path w="9441180" h="645160">
                <a:moveTo>
                  <a:pt x="9440837" y="107416"/>
                </a:moveTo>
                <a:lnTo>
                  <a:pt x="9432392" y="65608"/>
                </a:lnTo>
                <a:lnTo>
                  <a:pt x="9409379" y="31457"/>
                </a:lnTo>
                <a:lnTo>
                  <a:pt x="9375229" y="8432"/>
                </a:lnTo>
                <a:lnTo>
                  <a:pt x="9333408" y="0"/>
                </a:lnTo>
                <a:lnTo>
                  <a:pt x="358533" y="0"/>
                </a:lnTo>
                <a:lnTo>
                  <a:pt x="316712" y="8432"/>
                </a:lnTo>
                <a:lnTo>
                  <a:pt x="282575" y="31457"/>
                </a:lnTo>
                <a:lnTo>
                  <a:pt x="259549" y="65608"/>
                </a:lnTo>
                <a:lnTo>
                  <a:pt x="251104" y="107416"/>
                </a:lnTo>
                <a:lnTo>
                  <a:pt x="251104" y="211785"/>
                </a:lnTo>
                <a:lnTo>
                  <a:pt x="0" y="322275"/>
                </a:lnTo>
                <a:lnTo>
                  <a:pt x="251104" y="432765"/>
                </a:lnTo>
                <a:lnTo>
                  <a:pt x="251104" y="537121"/>
                </a:lnTo>
                <a:lnTo>
                  <a:pt x="259549" y="578929"/>
                </a:lnTo>
                <a:lnTo>
                  <a:pt x="282575" y="613079"/>
                </a:lnTo>
                <a:lnTo>
                  <a:pt x="316712" y="636104"/>
                </a:lnTo>
                <a:lnTo>
                  <a:pt x="358533" y="644537"/>
                </a:lnTo>
                <a:lnTo>
                  <a:pt x="9333408" y="644537"/>
                </a:lnTo>
                <a:lnTo>
                  <a:pt x="9375229" y="636104"/>
                </a:lnTo>
                <a:lnTo>
                  <a:pt x="9409379" y="613079"/>
                </a:lnTo>
                <a:lnTo>
                  <a:pt x="9432392" y="578929"/>
                </a:lnTo>
                <a:lnTo>
                  <a:pt x="9440837" y="537121"/>
                </a:lnTo>
                <a:lnTo>
                  <a:pt x="9440837" y="107416"/>
                </a:lnTo>
                <a:close/>
              </a:path>
            </a:pathLst>
          </a:custGeom>
          <a:solidFill>
            <a:srgbClr val="B3954D"/>
          </a:solidFill>
        </p:spPr>
        <p:txBody>
          <a:bodyPr wrap="square" lIns="0" tIns="0" rIns="0" bIns="0" rtlCol="0"/>
          <a:lstStyle/>
          <a:p/>
        </p:txBody>
      </p:sp>
      <p:sp>
        <p:nvSpPr>
          <p:cNvPr id="9" name="object 9"/>
          <p:cNvSpPr txBox="1"/>
          <p:nvPr/>
        </p:nvSpPr>
        <p:spPr>
          <a:xfrm>
            <a:off x="2484309" y="1511150"/>
            <a:ext cx="1249680" cy="270510"/>
          </a:xfrm>
          <a:prstGeom prst="rect">
            <a:avLst/>
          </a:prstGeom>
        </p:spPr>
        <p:txBody>
          <a:bodyPr vert="horz" wrap="square" lIns="0" tIns="13335" rIns="0" bIns="0" rtlCol="0">
            <a:spAutoFit/>
          </a:bodyPr>
          <a:lstStyle/>
          <a:p>
            <a:pPr marL="12700">
              <a:lnSpc>
                <a:spcPct val="100000"/>
              </a:lnSpc>
              <a:spcBef>
                <a:spcPts val="105"/>
              </a:spcBef>
            </a:pPr>
            <a:r>
              <a:rPr sz="1600" b="1" spc="-10">
                <a:solidFill>
                  <a:srgbClr val="FFFFFF"/>
                </a:solidFill>
                <a:latin typeface="微软雅黑"/>
                <a:cs typeface="微软雅黑"/>
              </a:rPr>
              <a:t>燃料电池电堆</a:t>
            </a:r>
            <a:endParaRPr sz="1600">
              <a:latin typeface="微软雅黑"/>
              <a:cs typeface="微软雅黑"/>
            </a:endParaRPr>
          </a:p>
        </p:txBody>
      </p:sp>
      <p:sp>
        <p:nvSpPr>
          <p:cNvPr id="10" name="object 10"/>
          <p:cNvSpPr txBox="1"/>
          <p:nvPr/>
        </p:nvSpPr>
        <p:spPr>
          <a:xfrm>
            <a:off x="2383948" y="2123297"/>
            <a:ext cx="8769350" cy="642620"/>
          </a:xfrm>
          <a:prstGeom prst="rect">
            <a:avLst/>
          </a:prstGeom>
        </p:spPr>
        <p:txBody>
          <a:bodyPr vert="horz" wrap="square" lIns="0" tIns="12700" rIns="0" bIns="0" rtlCol="0">
            <a:spAutoFit/>
          </a:bodyPr>
          <a:lstStyle/>
          <a:p>
            <a:pPr marL="12700" marR="5080">
              <a:lnSpc>
                <a:spcPct val="150000"/>
              </a:lnSpc>
              <a:spcBef>
                <a:spcPts val="100"/>
              </a:spcBef>
            </a:pPr>
            <a:r>
              <a:rPr sz="1350" spc="-5">
                <a:solidFill>
                  <a:srgbClr val="633301"/>
                </a:solidFill>
                <a:latin typeface="微软雅黑"/>
                <a:cs typeface="微软雅黑"/>
              </a:rPr>
              <a:t>是燃料电池汽车的核心部件，负责将氢气和氧气转化为电能。主要供应商包括巴拉德动力系统、潍柴动力、上汽集团</a:t>
            </a:r>
            <a:r>
              <a:rPr sz="1350" spc="-25">
                <a:solidFill>
                  <a:srgbClr val="633301"/>
                </a:solidFill>
                <a:latin typeface="微软雅黑"/>
                <a:cs typeface="微软雅黑"/>
              </a:rPr>
              <a:t>等。</a:t>
            </a:r>
            <a:endParaRPr sz="1350">
              <a:latin typeface="微软雅黑"/>
              <a:cs typeface="微软雅黑"/>
            </a:endParaRPr>
          </a:p>
        </p:txBody>
      </p:sp>
      <p:sp>
        <p:nvSpPr>
          <p:cNvPr id="11" name="object 11"/>
          <p:cNvSpPr txBox="1"/>
          <p:nvPr/>
        </p:nvSpPr>
        <p:spPr>
          <a:xfrm>
            <a:off x="2504733" y="3273065"/>
            <a:ext cx="637540" cy="270510"/>
          </a:xfrm>
          <a:prstGeom prst="rect">
            <a:avLst/>
          </a:prstGeom>
        </p:spPr>
        <p:txBody>
          <a:bodyPr vert="horz" wrap="square" lIns="0" tIns="13335" rIns="0" bIns="0" rtlCol="0">
            <a:spAutoFit/>
          </a:bodyPr>
          <a:lstStyle/>
          <a:p>
            <a:pPr marL="12700">
              <a:lnSpc>
                <a:spcPct val="100000"/>
              </a:lnSpc>
              <a:spcBef>
                <a:spcPts val="105"/>
              </a:spcBef>
            </a:pPr>
            <a:r>
              <a:rPr sz="1600" b="1" spc="-20">
                <a:solidFill>
                  <a:srgbClr val="FFFFFF"/>
                </a:solidFill>
                <a:latin typeface="微软雅黑"/>
                <a:cs typeface="微软雅黑"/>
              </a:rPr>
              <a:t>双极板</a:t>
            </a:r>
            <a:endParaRPr sz="1600">
              <a:latin typeface="微软雅黑"/>
              <a:cs typeface="微软雅黑"/>
            </a:endParaRPr>
          </a:p>
        </p:txBody>
      </p:sp>
      <p:sp>
        <p:nvSpPr>
          <p:cNvPr id="12" name="object 12"/>
          <p:cNvSpPr txBox="1"/>
          <p:nvPr/>
        </p:nvSpPr>
        <p:spPr>
          <a:xfrm>
            <a:off x="2383948" y="3860010"/>
            <a:ext cx="8769350" cy="642620"/>
          </a:xfrm>
          <a:prstGeom prst="rect">
            <a:avLst/>
          </a:prstGeom>
        </p:spPr>
        <p:txBody>
          <a:bodyPr vert="horz" wrap="square" lIns="0" tIns="12700" rIns="0" bIns="0" rtlCol="0">
            <a:spAutoFit/>
          </a:bodyPr>
          <a:lstStyle/>
          <a:p>
            <a:pPr marL="12700" marR="5080">
              <a:lnSpc>
                <a:spcPct val="150000"/>
              </a:lnSpc>
              <a:spcBef>
                <a:spcPts val="100"/>
              </a:spcBef>
            </a:pPr>
            <a:r>
              <a:rPr sz="1350" spc="-5">
                <a:solidFill>
                  <a:srgbClr val="633301"/>
                </a:solidFill>
                <a:latin typeface="微软雅黑"/>
                <a:cs typeface="微软雅黑"/>
              </a:rPr>
              <a:t>是燃料电池电堆的重要组成部分，起到导电和分隔氧化剂与还原剂的作用。主要供应商有石墨双极板制造商如东岳集团，金属双极板制造商如上海神力等。</a:t>
            </a:r>
            <a:endParaRPr sz="1350">
              <a:latin typeface="微软雅黑"/>
              <a:cs typeface="微软雅黑"/>
            </a:endParaRPr>
          </a:p>
        </p:txBody>
      </p:sp>
      <p:sp>
        <p:nvSpPr>
          <p:cNvPr id="13" name="object 13"/>
          <p:cNvSpPr txBox="1"/>
          <p:nvPr/>
        </p:nvSpPr>
        <p:spPr>
          <a:xfrm>
            <a:off x="2541309" y="5038044"/>
            <a:ext cx="637540" cy="270510"/>
          </a:xfrm>
          <a:prstGeom prst="rect">
            <a:avLst/>
          </a:prstGeom>
        </p:spPr>
        <p:txBody>
          <a:bodyPr vert="horz" wrap="square" lIns="0" tIns="13335" rIns="0" bIns="0" rtlCol="0">
            <a:spAutoFit/>
          </a:bodyPr>
          <a:lstStyle/>
          <a:p>
            <a:pPr marL="12700">
              <a:lnSpc>
                <a:spcPct val="100000"/>
              </a:lnSpc>
              <a:spcBef>
                <a:spcPts val="105"/>
              </a:spcBef>
            </a:pPr>
            <a:r>
              <a:rPr sz="1600" b="1" spc="-20">
                <a:solidFill>
                  <a:srgbClr val="FFFFFF"/>
                </a:solidFill>
                <a:latin typeface="微软雅黑"/>
                <a:cs typeface="微软雅黑"/>
              </a:rPr>
              <a:t>膜电极</a:t>
            </a:r>
            <a:endParaRPr sz="1600">
              <a:latin typeface="微软雅黑"/>
              <a:cs typeface="微软雅黑"/>
            </a:endParaRPr>
          </a:p>
        </p:txBody>
      </p:sp>
      <p:sp>
        <p:nvSpPr>
          <p:cNvPr id="14" name="object 14"/>
          <p:cNvSpPr txBox="1"/>
          <p:nvPr/>
        </p:nvSpPr>
        <p:spPr>
          <a:xfrm>
            <a:off x="2402236" y="5614414"/>
            <a:ext cx="8597900" cy="711200"/>
          </a:xfrm>
          <a:prstGeom prst="rect">
            <a:avLst/>
          </a:prstGeom>
        </p:spPr>
        <p:txBody>
          <a:bodyPr vert="horz" wrap="square" lIns="0" tIns="12700" rIns="0" bIns="0" rtlCol="0">
            <a:spAutoFit/>
          </a:bodyPr>
          <a:lstStyle/>
          <a:p>
            <a:pPr marL="12700" marR="5080">
              <a:lnSpc>
                <a:spcPct val="150000"/>
              </a:lnSpc>
              <a:spcBef>
                <a:spcPts val="100"/>
              </a:spcBef>
            </a:pPr>
            <a:r>
              <a:rPr sz="1500" spc="-5">
                <a:solidFill>
                  <a:srgbClr val="633301"/>
                </a:solidFill>
                <a:latin typeface="微软雅黑"/>
                <a:cs typeface="微软雅黑"/>
              </a:rPr>
              <a:t>是燃料电池发生电化学反应的场所，其性能直接影响燃料电池的性能和寿命。主要供应商有戈尔公司、</a:t>
            </a:r>
            <a:r>
              <a:rPr sz="1500" spc="-50">
                <a:solidFill>
                  <a:srgbClr val="633301"/>
                </a:solidFill>
                <a:latin typeface="微软雅黑"/>
                <a:cs typeface="微软雅黑"/>
              </a:rPr>
              <a:t> </a:t>
            </a:r>
            <a:r>
              <a:rPr sz="1500" spc="-10">
                <a:solidFill>
                  <a:srgbClr val="633301"/>
                </a:solidFill>
                <a:latin typeface="微软雅黑"/>
                <a:cs typeface="微软雅黑"/>
              </a:rPr>
              <a:t>3M</a:t>
            </a:r>
            <a:r>
              <a:rPr sz="1500" spc="-5">
                <a:solidFill>
                  <a:srgbClr val="633301"/>
                </a:solidFill>
                <a:latin typeface="微软雅黑"/>
                <a:cs typeface="微软雅黑"/>
              </a:rPr>
              <a:t>公司以及国内的武汉理工氢电等。</a:t>
            </a:r>
            <a:endParaRPr sz="1500">
              <a:latin typeface="微软雅黑"/>
              <a:cs typeface="微软雅黑"/>
            </a:endParaRPr>
          </a:p>
        </p:txBody>
      </p:sp>
      <p:grpSp>
        <p:nvGrpSpPr>
          <p:cNvPr id="15" name="object 15"/>
          <p:cNvGrpSpPr/>
          <p:nvPr/>
        </p:nvGrpSpPr>
        <p:grpSpPr>
          <a:xfrm>
            <a:off x="873195" y="3067326"/>
            <a:ext cx="669925" cy="669925"/>
            <a:chOff x="873195" y="3067326"/>
            <a:chExt cx="669925" cy="669925"/>
          </a:xfrm>
        </p:grpSpPr>
        <p:sp>
          <p:nvSpPr>
            <p:cNvPr id="16" name="object 16"/>
            <p:cNvSpPr/>
            <p:nvPr/>
          </p:nvSpPr>
          <p:spPr>
            <a:xfrm>
              <a:off x="873195" y="3067326"/>
              <a:ext cx="669925" cy="669925"/>
            </a:xfrm>
            <a:custGeom>
              <a:rect l="l" t="t" r="r" b="b"/>
              <a:pathLst>
                <a:path w="669925" h="669925">
                  <a:moveTo>
                    <a:pt x="669477" y="334739"/>
                  </a:moveTo>
                  <a:lnTo>
                    <a:pt x="0" y="334739"/>
                  </a:lnTo>
                  <a:lnTo>
                    <a:pt x="3629" y="285273"/>
                  </a:lnTo>
                  <a:lnTo>
                    <a:pt x="14173" y="238061"/>
                  </a:lnTo>
                  <a:lnTo>
                    <a:pt x="31112" y="193621"/>
                  </a:lnTo>
                  <a:lnTo>
                    <a:pt x="53929" y="152469"/>
                  </a:lnTo>
                  <a:lnTo>
                    <a:pt x="82107" y="115125"/>
                  </a:lnTo>
                  <a:lnTo>
                    <a:pt x="115127" y="82105"/>
                  </a:lnTo>
                  <a:lnTo>
                    <a:pt x="152471" y="53928"/>
                  </a:lnTo>
                  <a:lnTo>
                    <a:pt x="193623" y="31111"/>
                  </a:lnTo>
                  <a:lnTo>
                    <a:pt x="238065" y="14172"/>
                  </a:lnTo>
                  <a:lnTo>
                    <a:pt x="285281" y="3629"/>
                  </a:lnTo>
                  <a:lnTo>
                    <a:pt x="334739" y="0"/>
                  </a:lnTo>
                  <a:lnTo>
                    <a:pt x="384206" y="3629"/>
                  </a:lnTo>
                  <a:lnTo>
                    <a:pt x="431417" y="14173"/>
                  </a:lnTo>
                  <a:lnTo>
                    <a:pt x="475857" y="31111"/>
                  </a:lnTo>
                  <a:lnTo>
                    <a:pt x="517008" y="53929"/>
                  </a:lnTo>
                  <a:lnTo>
                    <a:pt x="554352" y="82106"/>
                  </a:lnTo>
                  <a:lnTo>
                    <a:pt x="587372" y="115126"/>
                  </a:lnTo>
                  <a:lnTo>
                    <a:pt x="615549" y="152470"/>
                  </a:lnTo>
                  <a:lnTo>
                    <a:pt x="638366" y="193622"/>
                  </a:lnTo>
                  <a:lnTo>
                    <a:pt x="655305" y="238062"/>
                  </a:lnTo>
                  <a:lnTo>
                    <a:pt x="665848" y="285274"/>
                  </a:lnTo>
                  <a:lnTo>
                    <a:pt x="669477" y="334739"/>
                  </a:lnTo>
                  <a:close/>
                </a:path>
                <a:path w="669925" h="669925">
                  <a:moveTo>
                    <a:pt x="334739" y="669477"/>
                  </a:moveTo>
                  <a:lnTo>
                    <a:pt x="285273" y="665847"/>
                  </a:lnTo>
                  <a:lnTo>
                    <a:pt x="238062" y="655304"/>
                  </a:lnTo>
                  <a:lnTo>
                    <a:pt x="193621" y="638365"/>
                  </a:lnTo>
                  <a:lnTo>
                    <a:pt x="152470" y="615548"/>
                  </a:lnTo>
                  <a:lnTo>
                    <a:pt x="115125" y="587371"/>
                  </a:lnTo>
                  <a:lnTo>
                    <a:pt x="82106" y="554351"/>
                  </a:lnTo>
                  <a:lnTo>
                    <a:pt x="53928" y="517007"/>
                  </a:lnTo>
                  <a:lnTo>
                    <a:pt x="31111" y="475855"/>
                  </a:lnTo>
                  <a:lnTo>
                    <a:pt x="14172" y="431415"/>
                  </a:lnTo>
                  <a:lnTo>
                    <a:pt x="3629" y="384203"/>
                  </a:lnTo>
                  <a:lnTo>
                    <a:pt x="0" y="334738"/>
                  </a:lnTo>
                  <a:lnTo>
                    <a:pt x="669477" y="334739"/>
                  </a:lnTo>
                  <a:lnTo>
                    <a:pt x="665848" y="384203"/>
                  </a:lnTo>
                  <a:lnTo>
                    <a:pt x="655305" y="431415"/>
                  </a:lnTo>
                  <a:lnTo>
                    <a:pt x="638366" y="475855"/>
                  </a:lnTo>
                  <a:lnTo>
                    <a:pt x="615549" y="517007"/>
                  </a:lnTo>
                  <a:lnTo>
                    <a:pt x="587372" y="554351"/>
                  </a:lnTo>
                  <a:lnTo>
                    <a:pt x="554352" y="587371"/>
                  </a:lnTo>
                  <a:lnTo>
                    <a:pt x="517007" y="615548"/>
                  </a:lnTo>
                  <a:lnTo>
                    <a:pt x="475856" y="638366"/>
                  </a:lnTo>
                  <a:lnTo>
                    <a:pt x="431416" y="655305"/>
                  </a:lnTo>
                  <a:lnTo>
                    <a:pt x="384204" y="665848"/>
                  </a:lnTo>
                  <a:lnTo>
                    <a:pt x="334739" y="669477"/>
                  </a:lnTo>
                  <a:close/>
                </a:path>
              </a:pathLst>
            </a:custGeom>
            <a:solidFill>
              <a:srgbClr val="B3954D">
                <a:alpha val="41960"/>
              </a:srgbClr>
            </a:solidFill>
          </p:spPr>
          <p:txBody>
            <a:bodyPr wrap="square" lIns="0" tIns="0" rIns="0" bIns="0" rtlCol="0"/>
            <a:lstStyle/>
            <a:p/>
          </p:txBody>
        </p:sp>
        <p:sp>
          <p:nvSpPr>
            <p:cNvPr id="17" name="object 17"/>
            <p:cNvSpPr/>
            <p:nvPr/>
          </p:nvSpPr>
          <p:spPr>
            <a:xfrm>
              <a:off x="988281" y="3182412"/>
              <a:ext cx="439420" cy="439420"/>
            </a:xfrm>
            <a:custGeom>
              <a:rect l="l" t="t" r="r" b="b"/>
              <a:pathLst>
                <a:path w="439419" h="439420">
                  <a:moveTo>
                    <a:pt x="219652" y="0"/>
                  </a:moveTo>
                  <a:close/>
                </a:path>
                <a:path w="439419" h="439420">
                  <a:moveTo>
                    <a:pt x="439305" y="219652"/>
                  </a:moveTo>
                  <a:lnTo>
                    <a:pt x="0" y="219652"/>
                  </a:lnTo>
                  <a:lnTo>
                    <a:pt x="4462" y="175384"/>
                  </a:lnTo>
                  <a:lnTo>
                    <a:pt x="17261" y="134153"/>
                  </a:lnTo>
                  <a:lnTo>
                    <a:pt x="37513" y="96842"/>
                  </a:lnTo>
                  <a:lnTo>
                    <a:pt x="64335" y="64334"/>
                  </a:lnTo>
                  <a:lnTo>
                    <a:pt x="96843" y="37513"/>
                  </a:lnTo>
                  <a:lnTo>
                    <a:pt x="134154" y="17261"/>
                  </a:lnTo>
                  <a:lnTo>
                    <a:pt x="175386" y="4462"/>
                  </a:lnTo>
                  <a:lnTo>
                    <a:pt x="219652" y="0"/>
                  </a:lnTo>
                  <a:lnTo>
                    <a:pt x="263920" y="4462"/>
                  </a:lnTo>
                  <a:lnTo>
                    <a:pt x="305151" y="17261"/>
                  </a:lnTo>
                  <a:lnTo>
                    <a:pt x="342462" y="37513"/>
                  </a:lnTo>
                  <a:lnTo>
                    <a:pt x="374970" y="64334"/>
                  </a:lnTo>
                  <a:lnTo>
                    <a:pt x="401791" y="96842"/>
                  </a:lnTo>
                  <a:lnTo>
                    <a:pt x="422043" y="134153"/>
                  </a:lnTo>
                  <a:lnTo>
                    <a:pt x="434842" y="175385"/>
                  </a:lnTo>
                  <a:lnTo>
                    <a:pt x="439305" y="219652"/>
                  </a:lnTo>
                  <a:close/>
                </a:path>
                <a:path w="439419" h="439420">
                  <a:moveTo>
                    <a:pt x="219652" y="439304"/>
                  </a:moveTo>
                  <a:lnTo>
                    <a:pt x="175385" y="434842"/>
                  </a:lnTo>
                  <a:lnTo>
                    <a:pt x="134154" y="422043"/>
                  </a:lnTo>
                  <a:lnTo>
                    <a:pt x="96842" y="401791"/>
                  </a:lnTo>
                  <a:lnTo>
                    <a:pt x="64334" y="374970"/>
                  </a:lnTo>
                  <a:lnTo>
                    <a:pt x="37513" y="342462"/>
                  </a:lnTo>
                  <a:lnTo>
                    <a:pt x="17261" y="305150"/>
                  </a:lnTo>
                  <a:lnTo>
                    <a:pt x="4462" y="263919"/>
                  </a:lnTo>
                  <a:lnTo>
                    <a:pt x="0" y="219652"/>
                  </a:lnTo>
                  <a:lnTo>
                    <a:pt x="439305" y="219652"/>
                  </a:lnTo>
                  <a:lnTo>
                    <a:pt x="434842" y="263919"/>
                  </a:lnTo>
                  <a:lnTo>
                    <a:pt x="422043" y="305150"/>
                  </a:lnTo>
                  <a:lnTo>
                    <a:pt x="401791" y="342462"/>
                  </a:lnTo>
                  <a:lnTo>
                    <a:pt x="374970" y="374970"/>
                  </a:lnTo>
                  <a:lnTo>
                    <a:pt x="342462" y="401791"/>
                  </a:lnTo>
                  <a:lnTo>
                    <a:pt x="305151" y="422043"/>
                  </a:lnTo>
                  <a:lnTo>
                    <a:pt x="263920" y="434842"/>
                  </a:lnTo>
                  <a:lnTo>
                    <a:pt x="219652" y="439304"/>
                  </a:lnTo>
                  <a:close/>
                </a:path>
              </a:pathLst>
            </a:custGeom>
            <a:solidFill>
              <a:srgbClr val="9A6930"/>
            </a:solidFill>
          </p:spPr>
          <p:txBody>
            <a:bodyPr wrap="square" lIns="0" tIns="0" rIns="0" bIns="0" rtlCol="0"/>
            <a:lstStyle/>
            <a:p/>
          </p:txBody>
        </p:sp>
      </p:grpSp>
      <p:grpSp>
        <p:nvGrpSpPr>
          <p:cNvPr id="18" name="object 18"/>
          <p:cNvGrpSpPr/>
          <p:nvPr/>
        </p:nvGrpSpPr>
        <p:grpSpPr>
          <a:xfrm>
            <a:off x="873195" y="4825746"/>
            <a:ext cx="669925" cy="669925"/>
            <a:chOff x="873195" y="4825746"/>
            <a:chExt cx="669925" cy="669925"/>
          </a:xfrm>
        </p:grpSpPr>
        <p:sp>
          <p:nvSpPr>
            <p:cNvPr id="19" name="object 19"/>
            <p:cNvSpPr/>
            <p:nvPr/>
          </p:nvSpPr>
          <p:spPr>
            <a:xfrm>
              <a:off x="873195" y="4825746"/>
              <a:ext cx="669925" cy="669925"/>
            </a:xfrm>
            <a:custGeom>
              <a:rect l="l" t="t" r="r" b="b"/>
              <a:pathLst>
                <a:path w="669925" h="669925">
                  <a:moveTo>
                    <a:pt x="669477" y="334739"/>
                  </a:moveTo>
                  <a:lnTo>
                    <a:pt x="0" y="334739"/>
                  </a:lnTo>
                  <a:lnTo>
                    <a:pt x="3629" y="285273"/>
                  </a:lnTo>
                  <a:lnTo>
                    <a:pt x="14173" y="238061"/>
                  </a:lnTo>
                  <a:lnTo>
                    <a:pt x="31112" y="193621"/>
                  </a:lnTo>
                  <a:lnTo>
                    <a:pt x="53929" y="152469"/>
                  </a:lnTo>
                  <a:lnTo>
                    <a:pt x="82107" y="115125"/>
                  </a:lnTo>
                  <a:lnTo>
                    <a:pt x="115127" y="82105"/>
                  </a:lnTo>
                  <a:lnTo>
                    <a:pt x="152471" y="53928"/>
                  </a:lnTo>
                  <a:lnTo>
                    <a:pt x="193623" y="31111"/>
                  </a:lnTo>
                  <a:lnTo>
                    <a:pt x="238065" y="14172"/>
                  </a:lnTo>
                  <a:lnTo>
                    <a:pt x="285281" y="3629"/>
                  </a:lnTo>
                  <a:lnTo>
                    <a:pt x="334739" y="0"/>
                  </a:lnTo>
                  <a:lnTo>
                    <a:pt x="384206" y="3629"/>
                  </a:lnTo>
                  <a:lnTo>
                    <a:pt x="431417" y="14173"/>
                  </a:lnTo>
                  <a:lnTo>
                    <a:pt x="475857" y="31112"/>
                  </a:lnTo>
                  <a:lnTo>
                    <a:pt x="517008" y="53929"/>
                  </a:lnTo>
                  <a:lnTo>
                    <a:pt x="554352" y="82106"/>
                  </a:lnTo>
                  <a:lnTo>
                    <a:pt x="587372" y="115126"/>
                  </a:lnTo>
                  <a:lnTo>
                    <a:pt x="615549" y="152470"/>
                  </a:lnTo>
                  <a:lnTo>
                    <a:pt x="638366" y="193622"/>
                  </a:lnTo>
                  <a:lnTo>
                    <a:pt x="655305" y="238062"/>
                  </a:lnTo>
                  <a:lnTo>
                    <a:pt x="665848" y="285274"/>
                  </a:lnTo>
                  <a:lnTo>
                    <a:pt x="669477" y="334739"/>
                  </a:lnTo>
                  <a:close/>
                </a:path>
                <a:path w="669925" h="669925">
                  <a:moveTo>
                    <a:pt x="334739" y="669478"/>
                  </a:moveTo>
                  <a:lnTo>
                    <a:pt x="285273" y="665848"/>
                  </a:lnTo>
                  <a:lnTo>
                    <a:pt x="238062" y="655305"/>
                  </a:lnTo>
                  <a:lnTo>
                    <a:pt x="193621" y="638366"/>
                  </a:lnTo>
                  <a:lnTo>
                    <a:pt x="152470" y="615549"/>
                  </a:lnTo>
                  <a:lnTo>
                    <a:pt x="115125" y="587372"/>
                  </a:lnTo>
                  <a:lnTo>
                    <a:pt x="82105" y="554352"/>
                  </a:lnTo>
                  <a:lnTo>
                    <a:pt x="53928" y="517007"/>
                  </a:lnTo>
                  <a:lnTo>
                    <a:pt x="31111" y="475856"/>
                  </a:lnTo>
                  <a:lnTo>
                    <a:pt x="14172" y="431415"/>
                  </a:lnTo>
                  <a:lnTo>
                    <a:pt x="3629" y="384204"/>
                  </a:lnTo>
                  <a:lnTo>
                    <a:pt x="0" y="334739"/>
                  </a:lnTo>
                  <a:lnTo>
                    <a:pt x="669477" y="334739"/>
                  </a:lnTo>
                  <a:lnTo>
                    <a:pt x="665848" y="384204"/>
                  </a:lnTo>
                  <a:lnTo>
                    <a:pt x="655305" y="431416"/>
                  </a:lnTo>
                  <a:lnTo>
                    <a:pt x="638366" y="475856"/>
                  </a:lnTo>
                  <a:lnTo>
                    <a:pt x="615549" y="517008"/>
                  </a:lnTo>
                  <a:lnTo>
                    <a:pt x="587371" y="554352"/>
                  </a:lnTo>
                  <a:lnTo>
                    <a:pt x="554352" y="587372"/>
                  </a:lnTo>
                  <a:lnTo>
                    <a:pt x="517007" y="615549"/>
                  </a:lnTo>
                  <a:lnTo>
                    <a:pt x="475856" y="638366"/>
                  </a:lnTo>
                  <a:lnTo>
                    <a:pt x="431415" y="655305"/>
                  </a:lnTo>
                  <a:lnTo>
                    <a:pt x="384204" y="665848"/>
                  </a:lnTo>
                  <a:lnTo>
                    <a:pt x="334739" y="669478"/>
                  </a:lnTo>
                  <a:close/>
                </a:path>
              </a:pathLst>
            </a:custGeom>
            <a:solidFill>
              <a:srgbClr val="B3954D">
                <a:alpha val="41960"/>
              </a:srgbClr>
            </a:solidFill>
          </p:spPr>
          <p:txBody>
            <a:bodyPr wrap="square" lIns="0" tIns="0" rIns="0" bIns="0" rtlCol="0"/>
            <a:lstStyle/>
            <a:p/>
          </p:txBody>
        </p:sp>
        <p:sp>
          <p:nvSpPr>
            <p:cNvPr id="20" name="object 20"/>
            <p:cNvSpPr/>
            <p:nvPr/>
          </p:nvSpPr>
          <p:spPr>
            <a:xfrm>
              <a:off x="988281" y="4940832"/>
              <a:ext cx="439420" cy="439420"/>
            </a:xfrm>
            <a:custGeom>
              <a:rect l="l" t="t" r="r" b="b"/>
              <a:pathLst>
                <a:path w="439419" h="439420">
                  <a:moveTo>
                    <a:pt x="439304" y="219653"/>
                  </a:moveTo>
                  <a:lnTo>
                    <a:pt x="0" y="219653"/>
                  </a:lnTo>
                  <a:lnTo>
                    <a:pt x="4463" y="175384"/>
                  </a:lnTo>
                  <a:lnTo>
                    <a:pt x="17262" y="134153"/>
                  </a:lnTo>
                  <a:lnTo>
                    <a:pt x="37514" y="96842"/>
                  </a:lnTo>
                  <a:lnTo>
                    <a:pt x="64335" y="64334"/>
                  </a:lnTo>
                  <a:lnTo>
                    <a:pt x="96844" y="37513"/>
                  </a:lnTo>
                  <a:lnTo>
                    <a:pt x="134155" y="17261"/>
                  </a:lnTo>
                  <a:lnTo>
                    <a:pt x="175390" y="4462"/>
                  </a:lnTo>
                  <a:lnTo>
                    <a:pt x="219652" y="0"/>
                  </a:lnTo>
                  <a:lnTo>
                    <a:pt x="263921" y="4463"/>
                  </a:lnTo>
                  <a:lnTo>
                    <a:pt x="305151" y="17261"/>
                  </a:lnTo>
                  <a:lnTo>
                    <a:pt x="342462" y="37513"/>
                  </a:lnTo>
                  <a:lnTo>
                    <a:pt x="374970" y="64335"/>
                  </a:lnTo>
                  <a:lnTo>
                    <a:pt x="401792" y="96843"/>
                  </a:lnTo>
                  <a:lnTo>
                    <a:pt x="422043" y="134154"/>
                  </a:lnTo>
                  <a:lnTo>
                    <a:pt x="434842" y="175385"/>
                  </a:lnTo>
                  <a:lnTo>
                    <a:pt x="439304" y="219653"/>
                  </a:lnTo>
                  <a:close/>
                </a:path>
                <a:path w="439419" h="439420">
                  <a:moveTo>
                    <a:pt x="219652" y="439304"/>
                  </a:moveTo>
                  <a:lnTo>
                    <a:pt x="175385" y="434842"/>
                  </a:lnTo>
                  <a:lnTo>
                    <a:pt x="134154" y="422043"/>
                  </a:lnTo>
                  <a:lnTo>
                    <a:pt x="96842" y="401791"/>
                  </a:lnTo>
                  <a:lnTo>
                    <a:pt x="64334" y="374970"/>
                  </a:lnTo>
                  <a:lnTo>
                    <a:pt x="37513" y="342462"/>
                  </a:lnTo>
                  <a:lnTo>
                    <a:pt x="17261" y="305151"/>
                  </a:lnTo>
                  <a:lnTo>
                    <a:pt x="4462" y="263920"/>
                  </a:lnTo>
                  <a:lnTo>
                    <a:pt x="0" y="219652"/>
                  </a:lnTo>
                  <a:lnTo>
                    <a:pt x="439304" y="219653"/>
                  </a:lnTo>
                  <a:lnTo>
                    <a:pt x="434842" y="263920"/>
                  </a:lnTo>
                  <a:lnTo>
                    <a:pt x="422043" y="305151"/>
                  </a:lnTo>
                  <a:lnTo>
                    <a:pt x="401791" y="342462"/>
                  </a:lnTo>
                  <a:lnTo>
                    <a:pt x="374970" y="374970"/>
                  </a:lnTo>
                  <a:lnTo>
                    <a:pt x="342462" y="401791"/>
                  </a:lnTo>
                  <a:lnTo>
                    <a:pt x="305151" y="422043"/>
                  </a:lnTo>
                  <a:lnTo>
                    <a:pt x="263920" y="434842"/>
                  </a:lnTo>
                  <a:lnTo>
                    <a:pt x="219652" y="439304"/>
                  </a:lnTo>
                  <a:close/>
                </a:path>
              </a:pathLst>
            </a:custGeom>
            <a:solidFill>
              <a:srgbClr val="9A6930"/>
            </a:solidFill>
          </p:spPr>
          <p:txBody>
            <a:bodyPr wrap="square" lIns="0" tIns="0" rIns="0" bIns="0" rtlCol="0"/>
            <a:lstStyle/>
            <a:p/>
          </p:txBody>
        </p:sp>
      </p:grpSp>
      <p:grpSp>
        <p:nvGrpSpPr>
          <p:cNvPr id="21" name="object 21"/>
          <p:cNvGrpSpPr/>
          <p:nvPr/>
        </p:nvGrpSpPr>
        <p:grpSpPr>
          <a:xfrm>
            <a:off x="454963" y="331167"/>
            <a:ext cx="515620" cy="440055"/>
            <a:chOff x="454963" y="331167"/>
            <a:chExt cx="515620" cy="440055"/>
          </a:xfrm>
        </p:grpSpPr>
        <p:pic>
          <p:nvPicPr>
            <p:cNvPr id="22" name="object 22"/>
            <p:cNvPicPr/>
            <p:nvPr/>
          </p:nvPicPr>
          <p:blipFill>
            <a:blip r:embed="rId2"/>
            <a:stretch>
              <a:fillRect/>
            </a:stretch>
          </p:blipFill>
          <p:spPr>
            <a:xfrm>
              <a:off x="454963" y="331167"/>
              <a:ext cx="84147" cy="84146"/>
            </a:xfrm>
            <a:prstGeom prst="rect">
              <a:avLst/>
            </a:prstGeom>
          </p:spPr>
        </p:pic>
        <p:pic>
          <p:nvPicPr>
            <p:cNvPr id="23" name="object 23"/>
            <p:cNvPicPr/>
            <p:nvPr/>
          </p:nvPicPr>
          <p:blipFill>
            <a:blip r:embed="rId3"/>
            <a:stretch>
              <a:fillRect/>
            </a:stretch>
          </p:blipFill>
          <p:spPr>
            <a:xfrm>
              <a:off x="575049" y="337742"/>
              <a:ext cx="78137" cy="78136"/>
            </a:xfrm>
            <a:prstGeom prst="rect">
              <a:avLst/>
            </a:prstGeom>
          </p:spPr>
        </p:pic>
        <p:pic>
          <p:nvPicPr>
            <p:cNvPr id="24" name="object 24"/>
            <p:cNvPicPr/>
            <p:nvPr/>
          </p:nvPicPr>
          <p:blipFill>
            <a:blip r:embed="rId4"/>
            <a:stretch>
              <a:fillRect/>
            </a:stretch>
          </p:blipFill>
          <p:spPr>
            <a:xfrm>
              <a:off x="689124" y="339459"/>
              <a:ext cx="74704" cy="74703"/>
            </a:xfrm>
            <a:prstGeom prst="rect">
              <a:avLst/>
            </a:prstGeom>
          </p:spPr>
        </p:pic>
        <p:pic>
          <p:nvPicPr>
            <p:cNvPr id="25" name="object 25"/>
            <p:cNvPicPr/>
            <p:nvPr/>
          </p:nvPicPr>
          <p:blipFill>
            <a:blip r:embed="rId5"/>
            <a:stretch>
              <a:fillRect/>
            </a:stretch>
          </p:blipFill>
          <p:spPr>
            <a:xfrm>
              <a:off x="799767" y="348429"/>
              <a:ext cx="69238" cy="69237"/>
            </a:xfrm>
            <a:prstGeom prst="rect">
              <a:avLst/>
            </a:prstGeom>
          </p:spPr>
        </p:pic>
        <p:pic>
          <p:nvPicPr>
            <p:cNvPr id="26" name="object 26"/>
            <p:cNvPicPr/>
            <p:nvPr/>
          </p:nvPicPr>
          <p:blipFill>
            <a:blip r:embed="rId6"/>
            <a:stretch>
              <a:fillRect/>
            </a:stretch>
          </p:blipFill>
          <p:spPr>
            <a:xfrm>
              <a:off x="904944" y="344296"/>
              <a:ext cx="65594" cy="65593"/>
            </a:xfrm>
            <a:prstGeom prst="rect">
              <a:avLst/>
            </a:prstGeom>
          </p:spPr>
        </p:pic>
        <p:pic>
          <p:nvPicPr>
            <p:cNvPr id="27" name="object 27"/>
            <p:cNvPicPr/>
            <p:nvPr/>
          </p:nvPicPr>
          <p:blipFill>
            <a:blip r:embed="rId3"/>
            <a:stretch>
              <a:fillRect/>
            </a:stretch>
          </p:blipFill>
          <p:spPr>
            <a:xfrm>
              <a:off x="575049" y="455516"/>
              <a:ext cx="78137" cy="78136"/>
            </a:xfrm>
            <a:prstGeom prst="rect">
              <a:avLst/>
            </a:prstGeom>
          </p:spPr>
        </p:pic>
        <p:pic>
          <p:nvPicPr>
            <p:cNvPr id="28" name="object 28"/>
            <p:cNvPicPr/>
            <p:nvPr/>
          </p:nvPicPr>
          <p:blipFill>
            <a:blip r:embed="rId7"/>
            <a:stretch>
              <a:fillRect/>
            </a:stretch>
          </p:blipFill>
          <p:spPr>
            <a:xfrm>
              <a:off x="454963" y="448941"/>
              <a:ext cx="84147" cy="84146"/>
            </a:xfrm>
            <a:prstGeom prst="rect">
              <a:avLst/>
            </a:prstGeom>
          </p:spPr>
        </p:pic>
        <p:pic>
          <p:nvPicPr>
            <p:cNvPr id="29" name="object 29"/>
            <p:cNvPicPr/>
            <p:nvPr/>
          </p:nvPicPr>
          <p:blipFill>
            <a:blip r:embed="rId4"/>
            <a:stretch>
              <a:fillRect/>
            </a:stretch>
          </p:blipFill>
          <p:spPr>
            <a:xfrm>
              <a:off x="689124" y="457232"/>
              <a:ext cx="74703" cy="74704"/>
            </a:xfrm>
            <a:prstGeom prst="rect">
              <a:avLst/>
            </a:prstGeom>
          </p:spPr>
        </p:pic>
        <p:pic>
          <p:nvPicPr>
            <p:cNvPr id="30" name="object 30"/>
            <p:cNvPicPr/>
            <p:nvPr/>
          </p:nvPicPr>
          <p:blipFill>
            <a:blip r:embed="rId8"/>
            <a:stretch>
              <a:fillRect/>
            </a:stretch>
          </p:blipFill>
          <p:spPr>
            <a:xfrm>
              <a:off x="799767" y="466202"/>
              <a:ext cx="69237" cy="69237"/>
            </a:xfrm>
            <a:prstGeom prst="rect">
              <a:avLst/>
            </a:prstGeom>
          </p:spPr>
        </p:pic>
        <p:pic>
          <p:nvPicPr>
            <p:cNvPr id="31" name="object 31"/>
            <p:cNvPicPr/>
            <p:nvPr/>
          </p:nvPicPr>
          <p:blipFill>
            <a:blip r:embed="rId6"/>
            <a:stretch>
              <a:fillRect/>
            </a:stretch>
          </p:blipFill>
          <p:spPr>
            <a:xfrm>
              <a:off x="904944" y="462069"/>
              <a:ext cx="65594" cy="65594"/>
            </a:xfrm>
            <a:prstGeom prst="rect">
              <a:avLst/>
            </a:prstGeom>
          </p:spPr>
        </p:pic>
        <p:pic>
          <p:nvPicPr>
            <p:cNvPr id="32" name="object 32"/>
            <p:cNvPicPr/>
            <p:nvPr/>
          </p:nvPicPr>
          <p:blipFill>
            <a:blip r:embed="rId7"/>
            <a:stretch>
              <a:fillRect/>
            </a:stretch>
          </p:blipFill>
          <p:spPr>
            <a:xfrm>
              <a:off x="454963" y="566714"/>
              <a:ext cx="84147" cy="84146"/>
            </a:xfrm>
            <a:prstGeom prst="rect">
              <a:avLst/>
            </a:prstGeom>
          </p:spPr>
        </p:pic>
        <p:pic>
          <p:nvPicPr>
            <p:cNvPr id="33" name="object 33"/>
            <p:cNvPicPr/>
            <p:nvPr/>
          </p:nvPicPr>
          <p:blipFill>
            <a:blip r:embed="rId9"/>
            <a:stretch>
              <a:fillRect/>
            </a:stretch>
          </p:blipFill>
          <p:spPr>
            <a:xfrm>
              <a:off x="575049" y="573290"/>
              <a:ext cx="78137" cy="78136"/>
            </a:xfrm>
            <a:prstGeom prst="rect">
              <a:avLst/>
            </a:prstGeom>
          </p:spPr>
        </p:pic>
        <p:pic>
          <p:nvPicPr>
            <p:cNvPr id="34" name="object 34"/>
            <p:cNvPicPr/>
            <p:nvPr/>
          </p:nvPicPr>
          <p:blipFill>
            <a:blip r:embed="rId10"/>
            <a:stretch>
              <a:fillRect/>
            </a:stretch>
          </p:blipFill>
          <p:spPr>
            <a:xfrm>
              <a:off x="689124" y="575006"/>
              <a:ext cx="74703" cy="74704"/>
            </a:xfrm>
            <a:prstGeom prst="rect">
              <a:avLst/>
            </a:prstGeom>
          </p:spPr>
        </p:pic>
        <p:pic>
          <p:nvPicPr>
            <p:cNvPr id="35" name="object 35"/>
            <p:cNvPicPr/>
            <p:nvPr/>
          </p:nvPicPr>
          <p:blipFill>
            <a:blip r:embed="rId8"/>
            <a:stretch>
              <a:fillRect/>
            </a:stretch>
          </p:blipFill>
          <p:spPr>
            <a:xfrm>
              <a:off x="799767" y="583976"/>
              <a:ext cx="69237" cy="69237"/>
            </a:xfrm>
            <a:prstGeom prst="rect">
              <a:avLst/>
            </a:prstGeom>
          </p:spPr>
        </p:pic>
        <p:pic>
          <p:nvPicPr>
            <p:cNvPr id="36" name="object 36"/>
            <p:cNvPicPr/>
            <p:nvPr/>
          </p:nvPicPr>
          <p:blipFill>
            <a:blip r:embed="rId6"/>
            <a:stretch>
              <a:fillRect/>
            </a:stretch>
          </p:blipFill>
          <p:spPr>
            <a:xfrm>
              <a:off x="904944" y="579843"/>
              <a:ext cx="65594" cy="65594"/>
            </a:xfrm>
            <a:prstGeom prst="rect">
              <a:avLst/>
            </a:prstGeom>
          </p:spPr>
        </p:pic>
        <p:pic>
          <p:nvPicPr>
            <p:cNvPr id="37" name="object 37"/>
            <p:cNvPicPr/>
            <p:nvPr/>
          </p:nvPicPr>
          <p:blipFill>
            <a:blip r:embed="rId2"/>
            <a:stretch>
              <a:fillRect/>
            </a:stretch>
          </p:blipFill>
          <p:spPr>
            <a:xfrm>
              <a:off x="454963" y="684488"/>
              <a:ext cx="84147" cy="84146"/>
            </a:xfrm>
            <a:prstGeom prst="rect">
              <a:avLst/>
            </a:prstGeom>
          </p:spPr>
        </p:pic>
        <p:pic>
          <p:nvPicPr>
            <p:cNvPr id="38" name="object 38"/>
            <p:cNvPicPr/>
            <p:nvPr/>
          </p:nvPicPr>
          <p:blipFill>
            <a:blip r:embed="rId9"/>
            <a:stretch>
              <a:fillRect/>
            </a:stretch>
          </p:blipFill>
          <p:spPr>
            <a:xfrm>
              <a:off x="575049" y="691063"/>
              <a:ext cx="78137" cy="78136"/>
            </a:xfrm>
            <a:prstGeom prst="rect">
              <a:avLst/>
            </a:prstGeom>
          </p:spPr>
        </p:pic>
        <p:pic>
          <p:nvPicPr>
            <p:cNvPr id="39" name="object 39"/>
            <p:cNvPicPr/>
            <p:nvPr/>
          </p:nvPicPr>
          <p:blipFill>
            <a:blip r:embed="rId4"/>
            <a:stretch>
              <a:fillRect/>
            </a:stretch>
          </p:blipFill>
          <p:spPr>
            <a:xfrm>
              <a:off x="689124" y="692780"/>
              <a:ext cx="74703" cy="74704"/>
            </a:xfrm>
            <a:prstGeom prst="rect">
              <a:avLst/>
            </a:prstGeom>
          </p:spPr>
        </p:pic>
        <p:pic>
          <p:nvPicPr>
            <p:cNvPr id="40" name="object 40"/>
            <p:cNvPicPr/>
            <p:nvPr/>
          </p:nvPicPr>
          <p:blipFill>
            <a:blip r:embed="rId5"/>
            <a:stretch>
              <a:fillRect/>
            </a:stretch>
          </p:blipFill>
          <p:spPr>
            <a:xfrm>
              <a:off x="799767" y="701750"/>
              <a:ext cx="69237" cy="69237"/>
            </a:xfrm>
            <a:prstGeom prst="rect">
              <a:avLst/>
            </a:prstGeom>
          </p:spPr>
        </p:pic>
        <p:pic>
          <p:nvPicPr>
            <p:cNvPr id="41" name="object 41"/>
            <p:cNvPicPr/>
            <p:nvPr/>
          </p:nvPicPr>
          <p:blipFill>
            <a:blip r:embed="rId6"/>
            <a:stretch>
              <a:fillRect/>
            </a:stretch>
          </p:blipFill>
          <p:spPr>
            <a:xfrm>
              <a:off x="904944" y="697617"/>
              <a:ext cx="65594" cy="65594"/>
            </a:xfrm>
            <a:prstGeom prst="rect">
              <a:avLst/>
            </a:prstGeom>
          </p:spPr>
        </p:pic>
      </p:grpSp>
      <p:sp>
        <p:nvSpPr>
          <p:cNvPr id="42" name="object 42"/>
          <p:cNvSpPr txBox="1">
            <a:spLocks noGrp="1"/>
          </p:cNvSpPr>
          <p:nvPr>
            <p:ph type="title"/>
          </p:nvPr>
        </p:nvSpPr>
        <p:spPr>
          <a:xfrm>
            <a:off x="1205967" y="320735"/>
            <a:ext cx="4216400" cy="482600"/>
          </a:xfrm>
          <a:prstGeom prst="rect">
            <a:avLst/>
          </a:prstGeom>
        </p:spPr>
        <p:txBody>
          <a:bodyPr vert="horz" wrap="square" lIns="0" tIns="12700" rIns="0" bIns="0" rtlCol="0">
            <a:spAutoFit/>
          </a:bodyPr>
          <a:lstStyle/>
          <a:p>
            <a:pPr marL="12700">
              <a:lnSpc>
                <a:spcPct val="100000"/>
              </a:lnSpc>
              <a:spcBef>
                <a:spcPts val="100"/>
              </a:spcBef>
            </a:pPr>
            <a:r>
              <a:rPr spc="-5"/>
              <a:t>关键零部件及供应商分析</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object 2"/>
          <p:cNvGrpSpPr/>
          <p:nvPr/>
        </p:nvGrpSpPr>
        <p:grpSpPr>
          <a:xfrm>
            <a:off x="454963" y="331167"/>
            <a:ext cx="309245" cy="85090"/>
            <a:chOff x="454963" y="331167"/>
            <a:chExt cx="309245" cy="85090"/>
          </a:xfrm>
        </p:grpSpPr>
        <p:pic>
          <p:nvPicPr>
            <p:cNvPr id="3" name="object 3"/>
            <p:cNvPicPr/>
            <p:nvPr/>
          </p:nvPicPr>
          <p:blipFill>
            <a:blip r:embed="rId2"/>
            <a:stretch>
              <a:fillRect/>
            </a:stretch>
          </p:blipFill>
          <p:spPr>
            <a:xfrm>
              <a:off x="454963" y="331167"/>
              <a:ext cx="84147" cy="84146"/>
            </a:xfrm>
            <a:prstGeom prst="rect">
              <a:avLst/>
            </a:prstGeom>
          </p:spPr>
        </p:pic>
        <p:pic>
          <p:nvPicPr>
            <p:cNvPr id="4" name="object 4"/>
            <p:cNvPicPr/>
            <p:nvPr/>
          </p:nvPicPr>
          <p:blipFill>
            <a:blip r:embed="rId3"/>
            <a:stretch>
              <a:fillRect/>
            </a:stretch>
          </p:blipFill>
          <p:spPr>
            <a:xfrm>
              <a:off x="575049" y="337742"/>
              <a:ext cx="78137" cy="78136"/>
            </a:xfrm>
            <a:prstGeom prst="rect">
              <a:avLst/>
            </a:prstGeom>
          </p:spPr>
        </p:pic>
        <p:pic>
          <p:nvPicPr>
            <p:cNvPr id="5" name="object 5"/>
            <p:cNvPicPr/>
            <p:nvPr/>
          </p:nvPicPr>
          <p:blipFill>
            <a:blip r:embed="rId4"/>
            <a:stretch>
              <a:fillRect/>
            </a:stretch>
          </p:blipFill>
          <p:spPr>
            <a:xfrm>
              <a:off x="689124" y="339459"/>
              <a:ext cx="74704" cy="74703"/>
            </a:xfrm>
            <a:prstGeom prst="rect">
              <a:avLst/>
            </a:prstGeom>
          </p:spPr>
        </p:pic>
      </p:grpSp>
      <p:grpSp>
        <p:nvGrpSpPr>
          <p:cNvPr id="6" name="object 6"/>
          <p:cNvGrpSpPr/>
          <p:nvPr/>
        </p:nvGrpSpPr>
        <p:grpSpPr>
          <a:xfrm>
            <a:off x="799767" y="344296"/>
            <a:ext cx="170815" cy="73660"/>
            <a:chOff x="799767" y="344296"/>
            <a:chExt cx="170815" cy="73660"/>
          </a:xfrm>
        </p:grpSpPr>
        <p:pic>
          <p:nvPicPr>
            <p:cNvPr id="7" name="object 7"/>
            <p:cNvPicPr/>
            <p:nvPr/>
          </p:nvPicPr>
          <p:blipFill>
            <a:blip r:embed="rId5"/>
            <a:stretch>
              <a:fillRect/>
            </a:stretch>
          </p:blipFill>
          <p:spPr>
            <a:xfrm>
              <a:off x="904944" y="344296"/>
              <a:ext cx="65594" cy="65593"/>
            </a:xfrm>
            <a:prstGeom prst="rect">
              <a:avLst/>
            </a:prstGeom>
          </p:spPr>
        </p:pic>
        <p:pic>
          <p:nvPicPr>
            <p:cNvPr id="8" name="object 8"/>
            <p:cNvPicPr/>
            <p:nvPr/>
          </p:nvPicPr>
          <p:blipFill>
            <a:blip r:embed="rId6"/>
            <a:stretch>
              <a:fillRect/>
            </a:stretch>
          </p:blipFill>
          <p:spPr>
            <a:xfrm>
              <a:off x="799767" y="348429"/>
              <a:ext cx="69238" cy="69237"/>
            </a:xfrm>
            <a:prstGeom prst="rect">
              <a:avLst/>
            </a:prstGeom>
          </p:spPr>
        </p:pic>
      </p:grpSp>
      <p:grpSp>
        <p:nvGrpSpPr>
          <p:cNvPr id="9" name="object 9"/>
          <p:cNvGrpSpPr/>
          <p:nvPr/>
        </p:nvGrpSpPr>
        <p:grpSpPr>
          <a:xfrm>
            <a:off x="454963" y="448941"/>
            <a:ext cx="515620" cy="322580"/>
            <a:chOff x="454963" y="448941"/>
            <a:chExt cx="515620" cy="322580"/>
          </a:xfrm>
        </p:grpSpPr>
        <p:pic>
          <p:nvPicPr>
            <p:cNvPr id="10" name="object 10"/>
            <p:cNvPicPr/>
            <p:nvPr/>
          </p:nvPicPr>
          <p:blipFill>
            <a:blip r:embed="rId7"/>
            <a:stretch>
              <a:fillRect/>
            </a:stretch>
          </p:blipFill>
          <p:spPr>
            <a:xfrm>
              <a:off x="454963" y="448941"/>
              <a:ext cx="84147" cy="84146"/>
            </a:xfrm>
            <a:prstGeom prst="rect">
              <a:avLst/>
            </a:prstGeom>
          </p:spPr>
        </p:pic>
        <p:pic>
          <p:nvPicPr>
            <p:cNvPr id="11" name="object 11"/>
            <p:cNvPicPr/>
            <p:nvPr/>
          </p:nvPicPr>
          <p:blipFill>
            <a:blip r:embed="rId3"/>
            <a:stretch>
              <a:fillRect/>
            </a:stretch>
          </p:blipFill>
          <p:spPr>
            <a:xfrm>
              <a:off x="575049" y="455516"/>
              <a:ext cx="78137" cy="78136"/>
            </a:xfrm>
            <a:prstGeom prst="rect">
              <a:avLst/>
            </a:prstGeom>
          </p:spPr>
        </p:pic>
        <p:pic>
          <p:nvPicPr>
            <p:cNvPr id="12" name="object 12"/>
            <p:cNvPicPr/>
            <p:nvPr/>
          </p:nvPicPr>
          <p:blipFill>
            <a:blip r:embed="rId4"/>
            <a:stretch>
              <a:fillRect/>
            </a:stretch>
          </p:blipFill>
          <p:spPr>
            <a:xfrm>
              <a:off x="689124" y="457232"/>
              <a:ext cx="74703" cy="74704"/>
            </a:xfrm>
            <a:prstGeom prst="rect">
              <a:avLst/>
            </a:prstGeom>
          </p:spPr>
        </p:pic>
        <p:pic>
          <p:nvPicPr>
            <p:cNvPr id="13" name="object 13"/>
            <p:cNvPicPr/>
            <p:nvPr/>
          </p:nvPicPr>
          <p:blipFill>
            <a:blip r:embed="rId8"/>
            <a:stretch>
              <a:fillRect/>
            </a:stretch>
          </p:blipFill>
          <p:spPr>
            <a:xfrm>
              <a:off x="799767" y="466202"/>
              <a:ext cx="69237" cy="69237"/>
            </a:xfrm>
            <a:prstGeom prst="rect">
              <a:avLst/>
            </a:prstGeom>
          </p:spPr>
        </p:pic>
        <p:pic>
          <p:nvPicPr>
            <p:cNvPr id="14" name="object 14"/>
            <p:cNvPicPr/>
            <p:nvPr/>
          </p:nvPicPr>
          <p:blipFill>
            <a:blip r:embed="rId5"/>
            <a:stretch>
              <a:fillRect/>
            </a:stretch>
          </p:blipFill>
          <p:spPr>
            <a:xfrm>
              <a:off x="904944" y="462069"/>
              <a:ext cx="65594" cy="65594"/>
            </a:xfrm>
            <a:prstGeom prst="rect">
              <a:avLst/>
            </a:prstGeom>
          </p:spPr>
        </p:pic>
        <p:pic>
          <p:nvPicPr>
            <p:cNvPr id="15" name="object 15"/>
            <p:cNvPicPr/>
            <p:nvPr/>
          </p:nvPicPr>
          <p:blipFill>
            <a:blip r:embed="rId7"/>
            <a:stretch>
              <a:fillRect/>
            </a:stretch>
          </p:blipFill>
          <p:spPr>
            <a:xfrm>
              <a:off x="454963" y="566714"/>
              <a:ext cx="84147" cy="84146"/>
            </a:xfrm>
            <a:prstGeom prst="rect">
              <a:avLst/>
            </a:prstGeom>
          </p:spPr>
        </p:pic>
        <p:pic>
          <p:nvPicPr>
            <p:cNvPr id="16" name="object 16"/>
            <p:cNvPicPr/>
            <p:nvPr/>
          </p:nvPicPr>
          <p:blipFill>
            <a:blip r:embed="rId9"/>
            <a:stretch>
              <a:fillRect/>
            </a:stretch>
          </p:blipFill>
          <p:spPr>
            <a:xfrm>
              <a:off x="575049" y="573290"/>
              <a:ext cx="78137" cy="78136"/>
            </a:xfrm>
            <a:prstGeom prst="rect">
              <a:avLst/>
            </a:prstGeom>
          </p:spPr>
        </p:pic>
        <p:pic>
          <p:nvPicPr>
            <p:cNvPr id="17" name="object 17"/>
            <p:cNvPicPr/>
            <p:nvPr/>
          </p:nvPicPr>
          <p:blipFill>
            <a:blip r:embed="rId10"/>
            <a:stretch>
              <a:fillRect/>
            </a:stretch>
          </p:blipFill>
          <p:spPr>
            <a:xfrm>
              <a:off x="689124" y="575006"/>
              <a:ext cx="74703" cy="74704"/>
            </a:xfrm>
            <a:prstGeom prst="rect">
              <a:avLst/>
            </a:prstGeom>
          </p:spPr>
        </p:pic>
        <p:pic>
          <p:nvPicPr>
            <p:cNvPr id="18" name="object 18"/>
            <p:cNvPicPr/>
            <p:nvPr/>
          </p:nvPicPr>
          <p:blipFill>
            <a:blip r:embed="rId8"/>
            <a:stretch>
              <a:fillRect/>
            </a:stretch>
          </p:blipFill>
          <p:spPr>
            <a:xfrm>
              <a:off x="799767" y="583976"/>
              <a:ext cx="69237" cy="69237"/>
            </a:xfrm>
            <a:prstGeom prst="rect">
              <a:avLst/>
            </a:prstGeom>
          </p:spPr>
        </p:pic>
        <p:pic>
          <p:nvPicPr>
            <p:cNvPr id="19" name="object 19"/>
            <p:cNvPicPr/>
            <p:nvPr/>
          </p:nvPicPr>
          <p:blipFill>
            <a:blip r:embed="rId5"/>
            <a:stretch>
              <a:fillRect/>
            </a:stretch>
          </p:blipFill>
          <p:spPr>
            <a:xfrm>
              <a:off x="904944" y="579843"/>
              <a:ext cx="65594" cy="65594"/>
            </a:xfrm>
            <a:prstGeom prst="rect">
              <a:avLst/>
            </a:prstGeom>
          </p:spPr>
        </p:pic>
        <p:pic>
          <p:nvPicPr>
            <p:cNvPr id="20" name="object 20"/>
            <p:cNvPicPr/>
            <p:nvPr/>
          </p:nvPicPr>
          <p:blipFill>
            <a:blip r:embed="rId2"/>
            <a:stretch>
              <a:fillRect/>
            </a:stretch>
          </p:blipFill>
          <p:spPr>
            <a:xfrm>
              <a:off x="454963" y="684488"/>
              <a:ext cx="84147" cy="84146"/>
            </a:xfrm>
            <a:prstGeom prst="rect">
              <a:avLst/>
            </a:prstGeom>
          </p:spPr>
        </p:pic>
        <p:pic>
          <p:nvPicPr>
            <p:cNvPr id="21" name="object 21"/>
            <p:cNvPicPr/>
            <p:nvPr/>
          </p:nvPicPr>
          <p:blipFill>
            <a:blip r:embed="rId9"/>
            <a:stretch>
              <a:fillRect/>
            </a:stretch>
          </p:blipFill>
          <p:spPr>
            <a:xfrm>
              <a:off x="575049" y="691063"/>
              <a:ext cx="78137" cy="78136"/>
            </a:xfrm>
            <a:prstGeom prst="rect">
              <a:avLst/>
            </a:prstGeom>
          </p:spPr>
        </p:pic>
        <p:pic>
          <p:nvPicPr>
            <p:cNvPr id="22" name="object 22"/>
            <p:cNvPicPr/>
            <p:nvPr/>
          </p:nvPicPr>
          <p:blipFill>
            <a:blip r:embed="rId4"/>
            <a:stretch>
              <a:fillRect/>
            </a:stretch>
          </p:blipFill>
          <p:spPr>
            <a:xfrm>
              <a:off x="689124" y="692780"/>
              <a:ext cx="74703" cy="74704"/>
            </a:xfrm>
            <a:prstGeom prst="rect">
              <a:avLst/>
            </a:prstGeom>
          </p:spPr>
        </p:pic>
        <p:pic>
          <p:nvPicPr>
            <p:cNvPr id="23" name="object 23"/>
            <p:cNvPicPr/>
            <p:nvPr/>
          </p:nvPicPr>
          <p:blipFill>
            <a:blip r:embed="rId6"/>
            <a:stretch>
              <a:fillRect/>
            </a:stretch>
          </p:blipFill>
          <p:spPr>
            <a:xfrm>
              <a:off x="799767" y="701750"/>
              <a:ext cx="69237" cy="69237"/>
            </a:xfrm>
            <a:prstGeom prst="rect">
              <a:avLst/>
            </a:prstGeom>
          </p:spPr>
        </p:pic>
        <p:pic>
          <p:nvPicPr>
            <p:cNvPr id="24" name="object 24"/>
            <p:cNvPicPr/>
            <p:nvPr/>
          </p:nvPicPr>
          <p:blipFill>
            <a:blip r:embed="rId5"/>
            <a:stretch>
              <a:fillRect/>
            </a:stretch>
          </p:blipFill>
          <p:spPr>
            <a:xfrm>
              <a:off x="904944" y="697617"/>
              <a:ext cx="65594" cy="65594"/>
            </a:xfrm>
            <a:prstGeom prst="rect">
              <a:avLst/>
            </a:prstGeom>
          </p:spPr>
        </p:pic>
      </p:grpSp>
      <p:sp>
        <p:nvSpPr>
          <p:cNvPr id="25" name="object 25"/>
          <p:cNvSpPr txBox="1">
            <a:spLocks noGrp="1"/>
          </p:cNvSpPr>
          <p:nvPr>
            <p:ph type="title"/>
          </p:nvPr>
        </p:nvSpPr>
        <p:spPr>
          <a:xfrm>
            <a:off x="1205967" y="320735"/>
            <a:ext cx="3835400" cy="482600"/>
          </a:xfrm>
          <a:prstGeom prst="rect">
            <a:avLst/>
          </a:prstGeom>
        </p:spPr>
        <p:txBody>
          <a:bodyPr vert="horz" wrap="square" lIns="0" tIns="12700" rIns="0" bIns="0" rtlCol="0">
            <a:spAutoFit/>
          </a:bodyPr>
          <a:lstStyle/>
          <a:p>
            <a:pPr marL="12700">
              <a:lnSpc>
                <a:spcPct val="100000"/>
              </a:lnSpc>
              <a:spcBef>
                <a:spcPts val="100"/>
              </a:spcBef>
            </a:pPr>
            <a:r>
              <a:rPr spc="-5"/>
              <a:t>产业链整合与优化方向</a:t>
            </a:r>
          </a:p>
        </p:txBody>
      </p:sp>
      <p:grpSp>
        <p:nvGrpSpPr>
          <p:cNvPr id="26" name="object 26"/>
          <p:cNvGrpSpPr/>
          <p:nvPr/>
        </p:nvGrpSpPr>
        <p:grpSpPr>
          <a:xfrm>
            <a:off x="1171291" y="1566342"/>
            <a:ext cx="3088640" cy="4455795"/>
            <a:chOff x="1171291" y="1566342"/>
            <a:chExt cx="3088640" cy="4455795"/>
          </a:xfrm>
        </p:grpSpPr>
        <p:sp>
          <p:nvSpPr>
            <p:cNvPr id="27" name="object 27"/>
            <p:cNvSpPr/>
            <p:nvPr/>
          </p:nvSpPr>
          <p:spPr>
            <a:xfrm>
              <a:off x="2215743" y="1566354"/>
              <a:ext cx="2044064" cy="4455795"/>
            </a:xfrm>
            <a:custGeom>
              <a:rect l="l" t="t" r="r" b="b"/>
              <a:pathLst>
                <a:path w="2044064" h="4455795">
                  <a:moveTo>
                    <a:pt x="2043582" y="2911881"/>
                  </a:moveTo>
                  <a:lnTo>
                    <a:pt x="1811667" y="2777579"/>
                  </a:lnTo>
                  <a:lnTo>
                    <a:pt x="1843265" y="2878505"/>
                  </a:lnTo>
                  <a:lnTo>
                    <a:pt x="68453" y="2878505"/>
                  </a:lnTo>
                  <a:lnTo>
                    <a:pt x="68453" y="2806547"/>
                  </a:lnTo>
                  <a:lnTo>
                    <a:pt x="0" y="2806547"/>
                  </a:lnTo>
                  <a:lnTo>
                    <a:pt x="0" y="2878505"/>
                  </a:lnTo>
                  <a:lnTo>
                    <a:pt x="0" y="2945257"/>
                  </a:lnTo>
                  <a:lnTo>
                    <a:pt x="0" y="3923601"/>
                  </a:lnTo>
                  <a:lnTo>
                    <a:pt x="3009" y="3974515"/>
                  </a:lnTo>
                  <a:lnTo>
                    <a:pt x="11785" y="4023703"/>
                  </a:lnTo>
                  <a:lnTo>
                    <a:pt x="25984" y="4070832"/>
                  </a:lnTo>
                  <a:lnTo>
                    <a:pt x="45250" y="4115536"/>
                  </a:lnTo>
                  <a:lnTo>
                    <a:pt x="69227" y="4157497"/>
                  </a:lnTo>
                  <a:lnTo>
                    <a:pt x="97586" y="4196372"/>
                  </a:lnTo>
                  <a:lnTo>
                    <a:pt x="129959" y="4231792"/>
                  </a:lnTo>
                  <a:lnTo>
                    <a:pt x="130835" y="4230916"/>
                  </a:lnTo>
                  <a:lnTo>
                    <a:pt x="165239" y="4261332"/>
                  </a:lnTo>
                  <a:lnTo>
                    <a:pt x="203365" y="4288371"/>
                  </a:lnTo>
                  <a:lnTo>
                    <a:pt x="244335" y="4311193"/>
                  </a:lnTo>
                  <a:lnTo>
                    <a:pt x="287807" y="4329493"/>
                  </a:lnTo>
                  <a:lnTo>
                    <a:pt x="333502" y="4342968"/>
                  </a:lnTo>
                  <a:lnTo>
                    <a:pt x="381063" y="4351274"/>
                  </a:lnTo>
                  <a:lnTo>
                    <a:pt x="430199" y="4354119"/>
                  </a:lnTo>
                  <a:lnTo>
                    <a:pt x="1843278" y="4354119"/>
                  </a:lnTo>
                  <a:lnTo>
                    <a:pt x="1811680" y="4455414"/>
                  </a:lnTo>
                  <a:lnTo>
                    <a:pt x="2043582" y="4320629"/>
                  </a:lnTo>
                  <a:lnTo>
                    <a:pt x="1985835" y="4287139"/>
                  </a:lnTo>
                  <a:lnTo>
                    <a:pt x="1811680" y="4186110"/>
                  </a:lnTo>
                  <a:lnTo>
                    <a:pt x="1843278" y="4287139"/>
                  </a:lnTo>
                  <a:lnTo>
                    <a:pt x="435546" y="4287139"/>
                  </a:lnTo>
                  <a:lnTo>
                    <a:pt x="386664" y="4283824"/>
                  </a:lnTo>
                  <a:lnTo>
                    <a:pt x="339648" y="4274210"/>
                  </a:lnTo>
                  <a:lnTo>
                    <a:pt x="294970" y="4258703"/>
                  </a:lnTo>
                  <a:lnTo>
                    <a:pt x="253047" y="4237748"/>
                  </a:lnTo>
                  <a:lnTo>
                    <a:pt x="214337" y="4211790"/>
                  </a:lnTo>
                  <a:lnTo>
                    <a:pt x="179285" y="4181246"/>
                  </a:lnTo>
                  <a:lnTo>
                    <a:pt x="178269" y="4182262"/>
                  </a:lnTo>
                  <a:lnTo>
                    <a:pt x="147129" y="4147401"/>
                  </a:lnTo>
                  <a:lnTo>
                    <a:pt x="120078" y="4107954"/>
                  </a:lnTo>
                  <a:lnTo>
                    <a:pt x="98209" y="4065054"/>
                  </a:lnTo>
                  <a:lnTo>
                    <a:pt x="81991" y="4019181"/>
                  </a:lnTo>
                  <a:lnTo>
                    <a:pt x="71920" y="3970794"/>
                  </a:lnTo>
                  <a:lnTo>
                    <a:pt x="68453" y="3920388"/>
                  </a:lnTo>
                  <a:lnTo>
                    <a:pt x="68453" y="2945257"/>
                  </a:lnTo>
                  <a:lnTo>
                    <a:pt x="1843265" y="2945257"/>
                  </a:lnTo>
                  <a:lnTo>
                    <a:pt x="1811667" y="3045917"/>
                  </a:lnTo>
                  <a:lnTo>
                    <a:pt x="2043582" y="2911881"/>
                  </a:lnTo>
                  <a:close/>
                </a:path>
                <a:path w="2044064" h="4455795">
                  <a:moveTo>
                    <a:pt x="2043582" y="1543519"/>
                  </a:moveTo>
                  <a:lnTo>
                    <a:pt x="1811667" y="1410462"/>
                  </a:lnTo>
                  <a:lnTo>
                    <a:pt x="1843265" y="1510398"/>
                  </a:lnTo>
                  <a:lnTo>
                    <a:pt x="68453" y="1510398"/>
                  </a:lnTo>
                  <a:lnTo>
                    <a:pt x="68453" y="535063"/>
                  </a:lnTo>
                  <a:lnTo>
                    <a:pt x="71920" y="484644"/>
                  </a:lnTo>
                  <a:lnTo>
                    <a:pt x="81991" y="436257"/>
                  </a:lnTo>
                  <a:lnTo>
                    <a:pt x="98209" y="390372"/>
                  </a:lnTo>
                  <a:lnTo>
                    <a:pt x="120078" y="347472"/>
                  </a:lnTo>
                  <a:lnTo>
                    <a:pt x="147129" y="308013"/>
                  </a:lnTo>
                  <a:lnTo>
                    <a:pt x="178892" y="272465"/>
                  </a:lnTo>
                  <a:lnTo>
                    <a:pt x="129959" y="223596"/>
                  </a:lnTo>
                  <a:lnTo>
                    <a:pt x="97586" y="259029"/>
                  </a:lnTo>
                  <a:lnTo>
                    <a:pt x="69227" y="297903"/>
                  </a:lnTo>
                  <a:lnTo>
                    <a:pt x="45250" y="339877"/>
                  </a:lnTo>
                  <a:lnTo>
                    <a:pt x="25984" y="384594"/>
                  </a:lnTo>
                  <a:lnTo>
                    <a:pt x="11785" y="431723"/>
                  </a:lnTo>
                  <a:lnTo>
                    <a:pt x="3009" y="480923"/>
                  </a:lnTo>
                  <a:lnTo>
                    <a:pt x="0" y="531850"/>
                  </a:lnTo>
                  <a:lnTo>
                    <a:pt x="0" y="1510398"/>
                  </a:lnTo>
                  <a:lnTo>
                    <a:pt x="0" y="1576654"/>
                  </a:lnTo>
                  <a:lnTo>
                    <a:pt x="0" y="1648853"/>
                  </a:lnTo>
                  <a:lnTo>
                    <a:pt x="68453" y="1648853"/>
                  </a:lnTo>
                  <a:lnTo>
                    <a:pt x="68453" y="1576654"/>
                  </a:lnTo>
                  <a:lnTo>
                    <a:pt x="1843265" y="1576654"/>
                  </a:lnTo>
                  <a:lnTo>
                    <a:pt x="1811667" y="1676857"/>
                  </a:lnTo>
                  <a:lnTo>
                    <a:pt x="2043582" y="1543519"/>
                  </a:lnTo>
                  <a:close/>
                </a:path>
                <a:path w="2044064" h="4455795">
                  <a:moveTo>
                    <a:pt x="2043582" y="133819"/>
                  </a:moveTo>
                  <a:lnTo>
                    <a:pt x="1811680" y="0"/>
                  </a:lnTo>
                  <a:lnTo>
                    <a:pt x="1843278" y="100571"/>
                  </a:lnTo>
                  <a:lnTo>
                    <a:pt x="430199" y="100571"/>
                  </a:lnTo>
                  <a:lnTo>
                    <a:pt x="381063" y="103390"/>
                  </a:lnTo>
                  <a:lnTo>
                    <a:pt x="333502" y="111645"/>
                  </a:lnTo>
                  <a:lnTo>
                    <a:pt x="287807" y="125018"/>
                  </a:lnTo>
                  <a:lnTo>
                    <a:pt x="244335" y="143192"/>
                  </a:lnTo>
                  <a:lnTo>
                    <a:pt x="203365" y="165862"/>
                  </a:lnTo>
                  <a:lnTo>
                    <a:pt x="165239" y="192697"/>
                  </a:lnTo>
                  <a:lnTo>
                    <a:pt x="130276" y="223405"/>
                  </a:lnTo>
                  <a:lnTo>
                    <a:pt x="179285" y="272211"/>
                  </a:lnTo>
                  <a:lnTo>
                    <a:pt x="214337" y="241884"/>
                  </a:lnTo>
                  <a:lnTo>
                    <a:pt x="253047" y="216115"/>
                  </a:lnTo>
                  <a:lnTo>
                    <a:pt x="294970" y="195313"/>
                  </a:lnTo>
                  <a:lnTo>
                    <a:pt x="339648" y="179908"/>
                  </a:lnTo>
                  <a:lnTo>
                    <a:pt x="386664" y="170357"/>
                  </a:lnTo>
                  <a:lnTo>
                    <a:pt x="435546" y="167081"/>
                  </a:lnTo>
                  <a:lnTo>
                    <a:pt x="1843278" y="167081"/>
                  </a:lnTo>
                  <a:lnTo>
                    <a:pt x="1811680" y="267385"/>
                  </a:lnTo>
                  <a:lnTo>
                    <a:pt x="1985835" y="167081"/>
                  </a:lnTo>
                  <a:lnTo>
                    <a:pt x="2043582" y="133819"/>
                  </a:lnTo>
                  <a:close/>
                </a:path>
              </a:pathLst>
            </a:custGeom>
            <a:solidFill>
              <a:srgbClr val="9A6930"/>
            </a:solidFill>
          </p:spPr>
          <p:txBody>
            <a:bodyPr wrap="square" lIns="0" tIns="0" rIns="0" bIns="0" rtlCol="0"/>
            <a:lstStyle/>
            <a:p/>
          </p:txBody>
        </p:sp>
        <p:sp>
          <p:nvSpPr>
            <p:cNvPr id="28" name="object 28"/>
            <p:cNvSpPr/>
            <p:nvPr/>
          </p:nvSpPr>
          <p:spPr>
            <a:xfrm>
              <a:off x="1171291" y="2749587"/>
              <a:ext cx="2089150" cy="2089150"/>
            </a:xfrm>
            <a:custGeom>
              <a:rect l="l" t="t" r="r" b="b"/>
              <a:pathLst>
                <a:path w="2089150" h="2089150">
                  <a:moveTo>
                    <a:pt x="1044462" y="2088927"/>
                  </a:moveTo>
                  <a:lnTo>
                    <a:pt x="996652" y="2087853"/>
                  </a:lnTo>
                  <a:lnTo>
                    <a:pt x="949394" y="2084659"/>
                  </a:lnTo>
                  <a:lnTo>
                    <a:pt x="902734" y="2079393"/>
                  </a:lnTo>
                  <a:lnTo>
                    <a:pt x="856718" y="2072100"/>
                  </a:lnTo>
                  <a:lnTo>
                    <a:pt x="811392" y="2062826"/>
                  </a:lnTo>
                  <a:lnTo>
                    <a:pt x="766802" y="2051618"/>
                  </a:lnTo>
                  <a:lnTo>
                    <a:pt x="722994" y="2038522"/>
                  </a:lnTo>
                  <a:lnTo>
                    <a:pt x="680014" y="2023583"/>
                  </a:lnTo>
                  <a:lnTo>
                    <a:pt x="637909" y="2006848"/>
                  </a:lnTo>
                  <a:lnTo>
                    <a:pt x="596725" y="1988363"/>
                  </a:lnTo>
                  <a:lnTo>
                    <a:pt x="556506" y="1968174"/>
                  </a:lnTo>
                  <a:lnTo>
                    <a:pt x="517301" y="1946327"/>
                  </a:lnTo>
                  <a:lnTo>
                    <a:pt x="479154" y="1922869"/>
                  </a:lnTo>
                  <a:lnTo>
                    <a:pt x="442112" y="1897844"/>
                  </a:lnTo>
                  <a:lnTo>
                    <a:pt x="406221" y="1871300"/>
                  </a:lnTo>
                  <a:lnTo>
                    <a:pt x="371527" y="1843282"/>
                  </a:lnTo>
                  <a:lnTo>
                    <a:pt x="338076" y="1813837"/>
                  </a:lnTo>
                  <a:lnTo>
                    <a:pt x="305914" y="1783011"/>
                  </a:lnTo>
                  <a:lnTo>
                    <a:pt x="275088" y="1750849"/>
                  </a:lnTo>
                  <a:lnTo>
                    <a:pt x="245643" y="1717398"/>
                  </a:lnTo>
                  <a:lnTo>
                    <a:pt x="217625" y="1682704"/>
                  </a:lnTo>
                  <a:lnTo>
                    <a:pt x="191081" y="1646813"/>
                  </a:lnTo>
                  <a:lnTo>
                    <a:pt x="166057" y="1609771"/>
                  </a:lnTo>
                  <a:lnTo>
                    <a:pt x="142598" y="1571624"/>
                  </a:lnTo>
                  <a:lnTo>
                    <a:pt x="120751" y="1532419"/>
                  </a:lnTo>
                  <a:lnTo>
                    <a:pt x="100562" y="1492200"/>
                  </a:lnTo>
                  <a:lnTo>
                    <a:pt x="82077" y="1451016"/>
                  </a:lnTo>
                  <a:lnTo>
                    <a:pt x="65342" y="1408911"/>
                  </a:lnTo>
                  <a:lnTo>
                    <a:pt x="50404" y="1365931"/>
                  </a:lnTo>
                  <a:lnTo>
                    <a:pt x="37307" y="1322123"/>
                  </a:lnTo>
                  <a:lnTo>
                    <a:pt x="26099" y="1277533"/>
                  </a:lnTo>
                  <a:lnTo>
                    <a:pt x="16826" y="1232207"/>
                  </a:lnTo>
                  <a:lnTo>
                    <a:pt x="9533" y="1186191"/>
                  </a:lnTo>
                  <a:lnTo>
                    <a:pt x="4267" y="1139531"/>
                  </a:lnTo>
                  <a:lnTo>
                    <a:pt x="1073" y="1092273"/>
                  </a:lnTo>
                  <a:lnTo>
                    <a:pt x="0" y="1044463"/>
                  </a:lnTo>
                  <a:lnTo>
                    <a:pt x="1074" y="996654"/>
                  </a:lnTo>
                  <a:lnTo>
                    <a:pt x="4268" y="949396"/>
                  </a:lnTo>
                  <a:lnTo>
                    <a:pt x="9534" y="902735"/>
                  </a:lnTo>
                  <a:lnTo>
                    <a:pt x="16827" y="856719"/>
                  </a:lnTo>
                  <a:lnTo>
                    <a:pt x="26101" y="811393"/>
                  </a:lnTo>
                  <a:lnTo>
                    <a:pt x="37309" y="766803"/>
                  </a:lnTo>
                  <a:lnTo>
                    <a:pt x="50405" y="722995"/>
                  </a:lnTo>
                  <a:lnTo>
                    <a:pt x="65344" y="680015"/>
                  </a:lnTo>
                  <a:lnTo>
                    <a:pt x="82079" y="637910"/>
                  </a:lnTo>
                  <a:lnTo>
                    <a:pt x="100564" y="596725"/>
                  </a:lnTo>
                  <a:lnTo>
                    <a:pt x="120753" y="556507"/>
                  </a:lnTo>
                  <a:lnTo>
                    <a:pt x="142600" y="517302"/>
                  </a:lnTo>
                  <a:lnTo>
                    <a:pt x="166059" y="479155"/>
                  </a:lnTo>
                  <a:lnTo>
                    <a:pt x="191083" y="442113"/>
                  </a:lnTo>
                  <a:lnTo>
                    <a:pt x="217627" y="406222"/>
                  </a:lnTo>
                  <a:lnTo>
                    <a:pt x="245645" y="371528"/>
                  </a:lnTo>
                  <a:lnTo>
                    <a:pt x="275090" y="338077"/>
                  </a:lnTo>
                  <a:lnTo>
                    <a:pt x="305917" y="305915"/>
                  </a:lnTo>
                  <a:lnTo>
                    <a:pt x="338079" y="275089"/>
                  </a:lnTo>
                  <a:lnTo>
                    <a:pt x="371530" y="245644"/>
                  </a:lnTo>
                  <a:lnTo>
                    <a:pt x="406224" y="217626"/>
                  </a:lnTo>
                  <a:lnTo>
                    <a:pt x="442115" y="191082"/>
                  </a:lnTo>
                  <a:lnTo>
                    <a:pt x="479157" y="166057"/>
                  </a:lnTo>
                  <a:lnTo>
                    <a:pt x="517304" y="142599"/>
                  </a:lnTo>
                  <a:lnTo>
                    <a:pt x="556509" y="120752"/>
                  </a:lnTo>
                  <a:lnTo>
                    <a:pt x="596727" y="100563"/>
                  </a:lnTo>
                  <a:lnTo>
                    <a:pt x="637912" y="82078"/>
                  </a:lnTo>
                  <a:lnTo>
                    <a:pt x="680017" y="65343"/>
                  </a:lnTo>
                  <a:lnTo>
                    <a:pt x="722997" y="50405"/>
                  </a:lnTo>
                  <a:lnTo>
                    <a:pt x="766805" y="37308"/>
                  </a:lnTo>
                  <a:lnTo>
                    <a:pt x="811395" y="26101"/>
                  </a:lnTo>
                  <a:lnTo>
                    <a:pt x="856721" y="16827"/>
                  </a:lnTo>
                  <a:lnTo>
                    <a:pt x="902736" y="9534"/>
                  </a:lnTo>
                  <a:lnTo>
                    <a:pt x="949396" y="4268"/>
                  </a:lnTo>
                  <a:lnTo>
                    <a:pt x="996653" y="1074"/>
                  </a:lnTo>
                  <a:lnTo>
                    <a:pt x="1044462" y="0"/>
                  </a:lnTo>
                  <a:lnTo>
                    <a:pt x="1092270" y="1074"/>
                  </a:lnTo>
                  <a:lnTo>
                    <a:pt x="1139528" y="4268"/>
                  </a:lnTo>
                  <a:lnTo>
                    <a:pt x="1186189" y="9534"/>
                  </a:lnTo>
                  <a:lnTo>
                    <a:pt x="1232206" y="16827"/>
                  </a:lnTo>
                  <a:lnTo>
                    <a:pt x="1277532" y="26101"/>
                  </a:lnTo>
                  <a:lnTo>
                    <a:pt x="1322122" y="37309"/>
                  </a:lnTo>
                  <a:lnTo>
                    <a:pt x="1365930" y="50405"/>
                  </a:lnTo>
                  <a:lnTo>
                    <a:pt x="1408910" y="65344"/>
                  </a:lnTo>
                  <a:lnTo>
                    <a:pt x="1451015" y="82079"/>
                  </a:lnTo>
                  <a:lnTo>
                    <a:pt x="1492200" y="100564"/>
                  </a:lnTo>
                  <a:lnTo>
                    <a:pt x="1532418" y="120753"/>
                  </a:lnTo>
                  <a:lnTo>
                    <a:pt x="1571623" y="142600"/>
                  </a:lnTo>
                  <a:lnTo>
                    <a:pt x="1609770" y="166059"/>
                  </a:lnTo>
                  <a:lnTo>
                    <a:pt x="1646812" y="191083"/>
                  </a:lnTo>
                  <a:lnTo>
                    <a:pt x="1682703" y="217627"/>
                  </a:lnTo>
                  <a:lnTo>
                    <a:pt x="1717397" y="245645"/>
                  </a:lnTo>
                  <a:lnTo>
                    <a:pt x="1750848" y="275090"/>
                  </a:lnTo>
                  <a:lnTo>
                    <a:pt x="1783010" y="305916"/>
                  </a:lnTo>
                  <a:lnTo>
                    <a:pt x="1813836" y="338078"/>
                  </a:lnTo>
                  <a:lnTo>
                    <a:pt x="1843281" y="371529"/>
                  </a:lnTo>
                  <a:lnTo>
                    <a:pt x="1871299" y="406223"/>
                  </a:lnTo>
                  <a:lnTo>
                    <a:pt x="1897843" y="442114"/>
                  </a:lnTo>
                  <a:lnTo>
                    <a:pt x="1922867" y="479156"/>
                  </a:lnTo>
                  <a:lnTo>
                    <a:pt x="1946326" y="517303"/>
                  </a:lnTo>
                  <a:lnTo>
                    <a:pt x="1968173" y="556509"/>
                  </a:lnTo>
                  <a:lnTo>
                    <a:pt x="1988362" y="596727"/>
                  </a:lnTo>
                  <a:lnTo>
                    <a:pt x="2006847" y="637912"/>
                  </a:lnTo>
                  <a:lnTo>
                    <a:pt x="2023582" y="680017"/>
                  </a:lnTo>
                  <a:lnTo>
                    <a:pt x="2038520" y="722996"/>
                  </a:lnTo>
                  <a:lnTo>
                    <a:pt x="2051617" y="766804"/>
                  </a:lnTo>
                  <a:lnTo>
                    <a:pt x="2062825" y="811394"/>
                  </a:lnTo>
                  <a:lnTo>
                    <a:pt x="2072098" y="856720"/>
                  </a:lnTo>
                  <a:lnTo>
                    <a:pt x="2079391" y="902737"/>
                  </a:lnTo>
                  <a:lnTo>
                    <a:pt x="2084658" y="949397"/>
                  </a:lnTo>
                  <a:lnTo>
                    <a:pt x="2087851" y="996654"/>
                  </a:lnTo>
                  <a:lnTo>
                    <a:pt x="2088926" y="1044464"/>
                  </a:lnTo>
                  <a:lnTo>
                    <a:pt x="2087851" y="1092274"/>
                  </a:lnTo>
                  <a:lnTo>
                    <a:pt x="2084657" y="1139532"/>
                  </a:lnTo>
                  <a:lnTo>
                    <a:pt x="2079391" y="1186192"/>
                  </a:lnTo>
                  <a:lnTo>
                    <a:pt x="2072098" y="1232208"/>
                  </a:lnTo>
                  <a:lnTo>
                    <a:pt x="2062824" y="1277534"/>
                  </a:lnTo>
                  <a:lnTo>
                    <a:pt x="2051616" y="1322124"/>
                  </a:lnTo>
                  <a:lnTo>
                    <a:pt x="2038520" y="1365932"/>
                  </a:lnTo>
                  <a:lnTo>
                    <a:pt x="2023581" y="1408911"/>
                  </a:lnTo>
                  <a:lnTo>
                    <a:pt x="2006846" y="1451017"/>
                  </a:lnTo>
                  <a:lnTo>
                    <a:pt x="1988361" y="1492201"/>
                  </a:lnTo>
                  <a:lnTo>
                    <a:pt x="1968172" y="1532419"/>
                  </a:lnTo>
                  <a:lnTo>
                    <a:pt x="1946325" y="1571625"/>
                  </a:lnTo>
                  <a:lnTo>
                    <a:pt x="1922867" y="1609772"/>
                  </a:lnTo>
                  <a:lnTo>
                    <a:pt x="1897842" y="1646814"/>
                  </a:lnTo>
                  <a:lnTo>
                    <a:pt x="1871298" y="1682705"/>
                  </a:lnTo>
                  <a:lnTo>
                    <a:pt x="1843280" y="1717399"/>
                  </a:lnTo>
                  <a:lnTo>
                    <a:pt x="1813835" y="1750850"/>
                  </a:lnTo>
                  <a:lnTo>
                    <a:pt x="1783009" y="1783011"/>
                  </a:lnTo>
                  <a:lnTo>
                    <a:pt x="1750847" y="1813838"/>
                  </a:lnTo>
                  <a:lnTo>
                    <a:pt x="1717396" y="1843283"/>
                  </a:lnTo>
                  <a:lnTo>
                    <a:pt x="1682702" y="1871301"/>
                  </a:lnTo>
                  <a:lnTo>
                    <a:pt x="1646811" y="1897845"/>
                  </a:lnTo>
                  <a:lnTo>
                    <a:pt x="1609769" y="1922869"/>
                  </a:lnTo>
                  <a:lnTo>
                    <a:pt x="1571622" y="1946328"/>
                  </a:lnTo>
                  <a:lnTo>
                    <a:pt x="1532416" y="1968175"/>
                  </a:lnTo>
                  <a:lnTo>
                    <a:pt x="1492198" y="1988364"/>
                  </a:lnTo>
                  <a:lnTo>
                    <a:pt x="1451013" y="2006849"/>
                  </a:lnTo>
                  <a:lnTo>
                    <a:pt x="1408908" y="2023583"/>
                  </a:lnTo>
                  <a:lnTo>
                    <a:pt x="1365929" y="2038522"/>
                  </a:lnTo>
                  <a:lnTo>
                    <a:pt x="1322121" y="2051618"/>
                  </a:lnTo>
                  <a:lnTo>
                    <a:pt x="1277531" y="2062826"/>
                  </a:lnTo>
                  <a:lnTo>
                    <a:pt x="1232204" y="2072100"/>
                  </a:lnTo>
                  <a:lnTo>
                    <a:pt x="1186188" y="2079393"/>
                  </a:lnTo>
                  <a:lnTo>
                    <a:pt x="1139528" y="2084659"/>
                  </a:lnTo>
                  <a:lnTo>
                    <a:pt x="1092269" y="2087853"/>
                  </a:lnTo>
                  <a:lnTo>
                    <a:pt x="1044462" y="2088927"/>
                  </a:lnTo>
                  <a:close/>
                </a:path>
              </a:pathLst>
            </a:custGeom>
            <a:solidFill>
              <a:srgbClr val="E2C4A1"/>
            </a:solidFill>
          </p:spPr>
          <p:txBody>
            <a:bodyPr wrap="square" lIns="0" tIns="0" rIns="0" bIns="0" rtlCol="0"/>
            <a:lstStyle/>
            <a:p/>
          </p:txBody>
        </p:sp>
        <p:sp>
          <p:nvSpPr>
            <p:cNvPr id="29" name="object 29"/>
            <p:cNvSpPr/>
            <p:nvPr/>
          </p:nvSpPr>
          <p:spPr>
            <a:xfrm>
              <a:off x="1978060" y="3564785"/>
              <a:ext cx="482600" cy="478790"/>
            </a:xfrm>
            <a:custGeom>
              <a:rect l="l" t="t" r="r" b="b"/>
              <a:pathLst>
                <a:path w="482600" h="478789">
                  <a:moveTo>
                    <a:pt x="245558" y="478630"/>
                  </a:moveTo>
                  <a:lnTo>
                    <a:pt x="197237" y="473871"/>
                  </a:lnTo>
                  <a:lnTo>
                    <a:pt x="151692" y="460138"/>
                  </a:lnTo>
                  <a:lnTo>
                    <a:pt x="110052" y="438246"/>
                  </a:lnTo>
                  <a:lnTo>
                    <a:pt x="73448" y="409011"/>
                  </a:lnTo>
                  <a:lnTo>
                    <a:pt x="43010" y="373250"/>
                  </a:lnTo>
                  <a:lnTo>
                    <a:pt x="19869" y="331778"/>
                  </a:lnTo>
                  <a:lnTo>
                    <a:pt x="5155" y="285410"/>
                  </a:lnTo>
                  <a:lnTo>
                    <a:pt x="0" y="234964"/>
                  </a:lnTo>
                  <a:lnTo>
                    <a:pt x="5155" y="187390"/>
                  </a:lnTo>
                  <a:lnTo>
                    <a:pt x="19869" y="143181"/>
                  </a:lnTo>
                  <a:lnTo>
                    <a:pt x="43010" y="103255"/>
                  </a:lnTo>
                  <a:lnTo>
                    <a:pt x="73448" y="68531"/>
                  </a:lnTo>
                  <a:lnTo>
                    <a:pt x="110052" y="39925"/>
                  </a:lnTo>
                  <a:lnTo>
                    <a:pt x="151692" y="18356"/>
                  </a:lnTo>
                  <a:lnTo>
                    <a:pt x="197237" y="4742"/>
                  </a:lnTo>
                  <a:lnTo>
                    <a:pt x="245558" y="0"/>
                  </a:lnTo>
                  <a:lnTo>
                    <a:pt x="283515" y="3127"/>
                  </a:lnTo>
                  <a:lnTo>
                    <a:pt x="319006" y="11965"/>
                  </a:lnTo>
                  <a:lnTo>
                    <a:pt x="352852" y="25699"/>
                  </a:lnTo>
                  <a:lnTo>
                    <a:pt x="385876" y="43511"/>
                  </a:lnTo>
                  <a:lnTo>
                    <a:pt x="350797" y="78321"/>
                  </a:lnTo>
                  <a:lnTo>
                    <a:pt x="245558" y="78321"/>
                  </a:lnTo>
                  <a:lnTo>
                    <a:pt x="202764" y="83881"/>
                  </a:lnTo>
                  <a:lnTo>
                    <a:pt x="163380" y="99593"/>
                  </a:lnTo>
                  <a:lnTo>
                    <a:pt x="129356" y="124008"/>
                  </a:lnTo>
                  <a:lnTo>
                    <a:pt x="102640" y="155675"/>
                  </a:lnTo>
                  <a:lnTo>
                    <a:pt x="85182" y="193144"/>
                  </a:lnTo>
                  <a:lnTo>
                    <a:pt x="78929" y="234964"/>
                  </a:lnTo>
                  <a:lnTo>
                    <a:pt x="85182" y="280450"/>
                  </a:lnTo>
                  <a:lnTo>
                    <a:pt x="102640" y="320376"/>
                  </a:lnTo>
                  <a:lnTo>
                    <a:pt x="129356" y="353534"/>
                  </a:lnTo>
                  <a:lnTo>
                    <a:pt x="163380" y="378714"/>
                  </a:lnTo>
                  <a:lnTo>
                    <a:pt x="202764" y="394709"/>
                  </a:lnTo>
                  <a:lnTo>
                    <a:pt x="245558" y="400309"/>
                  </a:lnTo>
                  <a:lnTo>
                    <a:pt x="420298" y="400309"/>
                  </a:lnTo>
                  <a:lnTo>
                    <a:pt x="413282" y="409011"/>
                  </a:lnTo>
                  <a:lnTo>
                    <a:pt x="378288" y="438246"/>
                  </a:lnTo>
                  <a:lnTo>
                    <a:pt x="338053" y="460138"/>
                  </a:lnTo>
                  <a:lnTo>
                    <a:pt x="293501" y="473871"/>
                  </a:lnTo>
                  <a:lnTo>
                    <a:pt x="245558" y="478630"/>
                  </a:lnTo>
                  <a:close/>
                </a:path>
                <a:path w="482600" h="478789">
                  <a:moveTo>
                    <a:pt x="333257" y="95725"/>
                  </a:moveTo>
                  <a:lnTo>
                    <a:pt x="312154" y="89335"/>
                  </a:lnTo>
                  <a:lnTo>
                    <a:pt x="289407" y="83760"/>
                  </a:lnTo>
                  <a:lnTo>
                    <a:pt x="266660" y="79816"/>
                  </a:lnTo>
                  <a:lnTo>
                    <a:pt x="245558" y="78321"/>
                  </a:lnTo>
                  <a:lnTo>
                    <a:pt x="350797" y="78321"/>
                  </a:lnTo>
                  <a:lnTo>
                    <a:pt x="333257" y="95725"/>
                  </a:lnTo>
                  <a:close/>
                </a:path>
                <a:path w="482600" h="478789">
                  <a:moveTo>
                    <a:pt x="420298" y="400309"/>
                  </a:moveTo>
                  <a:lnTo>
                    <a:pt x="245558" y="400309"/>
                  </a:lnTo>
                  <a:lnTo>
                    <a:pt x="288352" y="394709"/>
                  </a:lnTo>
                  <a:lnTo>
                    <a:pt x="327735" y="378714"/>
                  </a:lnTo>
                  <a:lnTo>
                    <a:pt x="361759" y="353534"/>
                  </a:lnTo>
                  <a:lnTo>
                    <a:pt x="388475" y="320376"/>
                  </a:lnTo>
                  <a:lnTo>
                    <a:pt x="405934" y="280450"/>
                  </a:lnTo>
                  <a:lnTo>
                    <a:pt x="412186" y="234964"/>
                  </a:lnTo>
                  <a:lnTo>
                    <a:pt x="410542" y="215383"/>
                  </a:lnTo>
                  <a:lnTo>
                    <a:pt x="405609" y="195803"/>
                  </a:lnTo>
                  <a:lnTo>
                    <a:pt x="397387" y="176223"/>
                  </a:lnTo>
                  <a:lnTo>
                    <a:pt x="385876" y="156642"/>
                  </a:lnTo>
                  <a:lnTo>
                    <a:pt x="438496" y="95725"/>
                  </a:lnTo>
                  <a:lnTo>
                    <a:pt x="456447" y="128495"/>
                  </a:lnTo>
                  <a:lnTo>
                    <a:pt x="470287" y="162081"/>
                  </a:lnTo>
                  <a:lnTo>
                    <a:pt x="479194" y="197299"/>
                  </a:lnTo>
                  <a:lnTo>
                    <a:pt x="482346" y="234964"/>
                  </a:lnTo>
                  <a:lnTo>
                    <a:pt x="477567" y="285410"/>
                  </a:lnTo>
                  <a:lnTo>
                    <a:pt x="463847" y="331778"/>
                  </a:lnTo>
                  <a:lnTo>
                    <a:pt x="442110" y="373250"/>
                  </a:lnTo>
                  <a:lnTo>
                    <a:pt x="420298" y="400309"/>
                  </a:lnTo>
                  <a:close/>
                </a:path>
              </a:pathLst>
            </a:custGeom>
            <a:solidFill>
              <a:srgbClr val="9A6930"/>
            </a:solidFill>
          </p:spPr>
          <p:txBody>
            <a:bodyPr wrap="square" lIns="0" tIns="0" rIns="0" bIns="0" rtlCol="0"/>
            <a:lstStyle/>
            <a:p/>
          </p:txBody>
        </p:sp>
        <p:pic>
          <p:nvPicPr>
            <p:cNvPr id="30" name="object 30"/>
            <p:cNvPicPr/>
            <p:nvPr/>
          </p:nvPicPr>
          <p:blipFill>
            <a:blip r:embed="rId11"/>
            <a:stretch>
              <a:fillRect/>
            </a:stretch>
          </p:blipFill>
          <p:spPr>
            <a:xfrm>
              <a:off x="2147414" y="3730519"/>
              <a:ext cx="154590" cy="147256"/>
            </a:xfrm>
            <a:prstGeom prst="rect">
              <a:avLst/>
            </a:prstGeom>
          </p:spPr>
        </p:pic>
        <p:sp>
          <p:nvSpPr>
            <p:cNvPr id="31" name="object 31"/>
            <p:cNvSpPr/>
            <p:nvPr/>
          </p:nvSpPr>
          <p:spPr>
            <a:xfrm>
              <a:off x="1797646" y="3303422"/>
              <a:ext cx="931544" cy="924560"/>
            </a:xfrm>
            <a:custGeom>
              <a:rect l="l" t="t" r="r" b="b"/>
              <a:pathLst>
                <a:path w="931544" h="924560">
                  <a:moveTo>
                    <a:pt x="854202" y="496366"/>
                  </a:moveTo>
                  <a:lnTo>
                    <a:pt x="851065" y="445033"/>
                  </a:lnTo>
                  <a:lnTo>
                    <a:pt x="841654" y="395808"/>
                  </a:lnTo>
                  <a:lnTo>
                    <a:pt x="825969" y="348665"/>
                  </a:lnTo>
                  <a:lnTo>
                    <a:pt x="803998" y="303618"/>
                  </a:lnTo>
                  <a:lnTo>
                    <a:pt x="775754" y="260667"/>
                  </a:lnTo>
                  <a:lnTo>
                    <a:pt x="714743" y="269392"/>
                  </a:lnTo>
                  <a:lnTo>
                    <a:pt x="697306" y="278130"/>
                  </a:lnTo>
                  <a:lnTo>
                    <a:pt x="725551" y="316750"/>
                  </a:lnTo>
                  <a:lnTo>
                    <a:pt x="747522" y="358724"/>
                  </a:lnTo>
                  <a:lnTo>
                    <a:pt x="763206" y="403199"/>
                  </a:lnTo>
                  <a:lnTo>
                    <a:pt x="772617" y="449364"/>
                  </a:lnTo>
                  <a:lnTo>
                    <a:pt x="775754" y="496366"/>
                  </a:lnTo>
                  <a:lnTo>
                    <a:pt x="772553" y="545414"/>
                  </a:lnTo>
                  <a:lnTo>
                    <a:pt x="763244" y="591947"/>
                  </a:lnTo>
                  <a:lnTo>
                    <a:pt x="748245" y="635635"/>
                  </a:lnTo>
                  <a:lnTo>
                    <a:pt x="727976" y="676135"/>
                  </a:lnTo>
                  <a:lnTo>
                    <a:pt x="702868" y="713117"/>
                  </a:lnTo>
                  <a:lnTo>
                    <a:pt x="673341" y="746252"/>
                  </a:lnTo>
                  <a:lnTo>
                    <a:pt x="639813" y="775208"/>
                  </a:lnTo>
                  <a:lnTo>
                    <a:pt x="602716" y="799642"/>
                  </a:lnTo>
                  <a:lnTo>
                    <a:pt x="562483" y="819226"/>
                  </a:lnTo>
                  <a:lnTo>
                    <a:pt x="519518" y="833628"/>
                  </a:lnTo>
                  <a:lnTo>
                    <a:pt x="474243" y="842518"/>
                  </a:lnTo>
                  <a:lnTo>
                    <a:pt x="427101" y="845553"/>
                  </a:lnTo>
                  <a:lnTo>
                    <a:pt x="379958" y="842518"/>
                  </a:lnTo>
                  <a:lnTo>
                    <a:pt x="334695" y="833628"/>
                  </a:lnTo>
                  <a:lnTo>
                    <a:pt x="291731" y="819226"/>
                  </a:lnTo>
                  <a:lnTo>
                    <a:pt x="251485" y="799642"/>
                  </a:lnTo>
                  <a:lnTo>
                    <a:pt x="214388" y="775208"/>
                  </a:lnTo>
                  <a:lnTo>
                    <a:pt x="180860" y="746252"/>
                  </a:lnTo>
                  <a:lnTo>
                    <a:pt x="151333" y="713117"/>
                  </a:lnTo>
                  <a:lnTo>
                    <a:pt x="126225" y="676135"/>
                  </a:lnTo>
                  <a:lnTo>
                    <a:pt x="105956" y="635635"/>
                  </a:lnTo>
                  <a:lnTo>
                    <a:pt x="90957" y="591947"/>
                  </a:lnTo>
                  <a:lnTo>
                    <a:pt x="81648" y="545414"/>
                  </a:lnTo>
                  <a:lnTo>
                    <a:pt x="78447" y="496366"/>
                  </a:lnTo>
                  <a:lnTo>
                    <a:pt x="81648" y="449148"/>
                  </a:lnTo>
                  <a:lnTo>
                    <a:pt x="90957" y="403821"/>
                  </a:lnTo>
                  <a:lnTo>
                    <a:pt x="105956" y="360781"/>
                  </a:lnTo>
                  <a:lnTo>
                    <a:pt x="126225" y="320484"/>
                  </a:lnTo>
                  <a:lnTo>
                    <a:pt x="151333" y="283324"/>
                  </a:lnTo>
                  <a:lnTo>
                    <a:pt x="180860" y="249758"/>
                  </a:lnTo>
                  <a:lnTo>
                    <a:pt x="214388" y="220179"/>
                  </a:lnTo>
                  <a:lnTo>
                    <a:pt x="251485" y="195033"/>
                  </a:lnTo>
                  <a:lnTo>
                    <a:pt x="291731" y="174739"/>
                  </a:lnTo>
                  <a:lnTo>
                    <a:pt x="334695" y="159715"/>
                  </a:lnTo>
                  <a:lnTo>
                    <a:pt x="379958" y="150380"/>
                  </a:lnTo>
                  <a:lnTo>
                    <a:pt x="427101" y="147180"/>
                  </a:lnTo>
                  <a:lnTo>
                    <a:pt x="474027" y="151168"/>
                  </a:lnTo>
                  <a:lnTo>
                    <a:pt x="520128" y="162267"/>
                  </a:lnTo>
                  <a:lnTo>
                    <a:pt x="564540" y="179235"/>
                  </a:lnTo>
                  <a:lnTo>
                    <a:pt x="606450" y="200812"/>
                  </a:lnTo>
                  <a:lnTo>
                    <a:pt x="645007" y="225755"/>
                  </a:lnTo>
                  <a:lnTo>
                    <a:pt x="662444" y="208292"/>
                  </a:lnTo>
                  <a:lnTo>
                    <a:pt x="662444" y="147180"/>
                  </a:lnTo>
                  <a:lnTo>
                    <a:pt x="619556" y="123164"/>
                  </a:lnTo>
                  <a:lnTo>
                    <a:pt x="574586" y="103746"/>
                  </a:lnTo>
                  <a:lnTo>
                    <a:pt x="527519" y="89357"/>
                  </a:lnTo>
                  <a:lnTo>
                    <a:pt x="478358" y="80416"/>
                  </a:lnTo>
                  <a:lnTo>
                    <a:pt x="427101" y="77343"/>
                  </a:lnTo>
                  <a:lnTo>
                    <a:pt x="377393" y="80225"/>
                  </a:lnTo>
                  <a:lnTo>
                    <a:pt x="329349" y="88646"/>
                  </a:lnTo>
                  <a:lnTo>
                    <a:pt x="283273" y="102260"/>
                  </a:lnTo>
                  <a:lnTo>
                    <a:pt x="239509" y="120713"/>
                  </a:lnTo>
                  <a:lnTo>
                    <a:pt x="198374" y="143675"/>
                  </a:lnTo>
                  <a:lnTo>
                    <a:pt x="160197" y="170802"/>
                  </a:lnTo>
                  <a:lnTo>
                    <a:pt x="125298" y="201739"/>
                  </a:lnTo>
                  <a:lnTo>
                    <a:pt x="94005" y="236156"/>
                  </a:lnTo>
                  <a:lnTo>
                    <a:pt x="66624" y="273710"/>
                  </a:lnTo>
                  <a:lnTo>
                    <a:pt x="43510" y="314032"/>
                  </a:lnTo>
                  <a:lnTo>
                    <a:pt x="24955" y="356819"/>
                  </a:lnTo>
                  <a:lnTo>
                    <a:pt x="11315" y="401688"/>
                  </a:lnTo>
                  <a:lnTo>
                    <a:pt x="2882" y="448322"/>
                  </a:lnTo>
                  <a:lnTo>
                    <a:pt x="0" y="496366"/>
                  </a:lnTo>
                  <a:lnTo>
                    <a:pt x="2514" y="542886"/>
                  </a:lnTo>
                  <a:lnTo>
                    <a:pt x="9880" y="587971"/>
                  </a:lnTo>
                  <a:lnTo>
                    <a:pt x="21831" y="631367"/>
                  </a:lnTo>
                  <a:lnTo>
                    <a:pt x="38100" y="672795"/>
                  </a:lnTo>
                  <a:lnTo>
                    <a:pt x="58432" y="712025"/>
                  </a:lnTo>
                  <a:lnTo>
                    <a:pt x="82562" y="748753"/>
                  </a:lnTo>
                  <a:lnTo>
                    <a:pt x="110223" y="782751"/>
                  </a:lnTo>
                  <a:lnTo>
                    <a:pt x="141160" y="813727"/>
                  </a:lnTo>
                  <a:lnTo>
                    <a:pt x="175094" y="841425"/>
                  </a:lnTo>
                  <a:lnTo>
                    <a:pt x="211772" y="865593"/>
                  </a:lnTo>
                  <a:lnTo>
                    <a:pt x="250939" y="885964"/>
                  </a:lnTo>
                  <a:lnTo>
                    <a:pt x="292315" y="902258"/>
                  </a:lnTo>
                  <a:lnTo>
                    <a:pt x="335648" y="914222"/>
                  </a:lnTo>
                  <a:lnTo>
                    <a:pt x="380657" y="921600"/>
                  </a:lnTo>
                  <a:lnTo>
                    <a:pt x="427101" y="924115"/>
                  </a:lnTo>
                  <a:lnTo>
                    <a:pt x="473544" y="921600"/>
                  </a:lnTo>
                  <a:lnTo>
                    <a:pt x="518566" y="914222"/>
                  </a:lnTo>
                  <a:lnTo>
                    <a:pt x="561898" y="902258"/>
                  </a:lnTo>
                  <a:lnTo>
                    <a:pt x="603275" y="885964"/>
                  </a:lnTo>
                  <a:lnTo>
                    <a:pt x="642429" y="865593"/>
                  </a:lnTo>
                  <a:lnTo>
                    <a:pt x="679107" y="841425"/>
                  </a:lnTo>
                  <a:lnTo>
                    <a:pt x="713054" y="813727"/>
                  </a:lnTo>
                  <a:lnTo>
                    <a:pt x="743978" y="782751"/>
                  </a:lnTo>
                  <a:lnTo>
                    <a:pt x="771639" y="748753"/>
                  </a:lnTo>
                  <a:lnTo>
                    <a:pt x="795769" y="712025"/>
                  </a:lnTo>
                  <a:lnTo>
                    <a:pt x="816102" y="672795"/>
                  </a:lnTo>
                  <a:lnTo>
                    <a:pt x="832383" y="631367"/>
                  </a:lnTo>
                  <a:lnTo>
                    <a:pt x="844334" y="587971"/>
                  </a:lnTo>
                  <a:lnTo>
                    <a:pt x="851687" y="542886"/>
                  </a:lnTo>
                  <a:lnTo>
                    <a:pt x="854202" y="496366"/>
                  </a:lnTo>
                  <a:close/>
                </a:path>
                <a:path w="931544" h="924560">
                  <a:moveTo>
                    <a:pt x="931456" y="110451"/>
                  </a:moveTo>
                  <a:lnTo>
                    <a:pt x="809967" y="110451"/>
                  </a:lnTo>
                  <a:lnTo>
                    <a:pt x="817333" y="0"/>
                  </a:lnTo>
                  <a:lnTo>
                    <a:pt x="747382" y="58902"/>
                  </a:lnTo>
                  <a:lnTo>
                    <a:pt x="688479" y="128854"/>
                  </a:lnTo>
                  <a:lnTo>
                    <a:pt x="681113" y="217220"/>
                  </a:lnTo>
                  <a:lnTo>
                    <a:pt x="574357" y="331343"/>
                  </a:lnTo>
                  <a:lnTo>
                    <a:pt x="478637" y="427062"/>
                  </a:lnTo>
                  <a:lnTo>
                    <a:pt x="427101" y="497014"/>
                  </a:lnTo>
                  <a:lnTo>
                    <a:pt x="497052" y="452843"/>
                  </a:lnTo>
                  <a:lnTo>
                    <a:pt x="706894" y="242989"/>
                  </a:lnTo>
                  <a:lnTo>
                    <a:pt x="802601" y="242989"/>
                  </a:lnTo>
                  <a:lnTo>
                    <a:pt x="861504" y="173037"/>
                  </a:lnTo>
                  <a:lnTo>
                    <a:pt x="931456" y="110451"/>
                  </a:lnTo>
                  <a:close/>
                </a:path>
              </a:pathLst>
            </a:custGeom>
            <a:solidFill>
              <a:srgbClr val="9A6930"/>
            </a:solidFill>
          </p:spPr>
          <p:txBody>
            <a:bodyPr wrap="square" lIns="0" tIns="0" rIns="0" bIns="0" rtlCol="0"/>
            <a:lstStyle/>
            <a:p/>
          </p:txBody>
        </p:sp>
      </p:grpSp>
      <p:sp>
        <p:nvSpPr>
          <p:cNvPr id="32" name="object 32"/>
          <p:cNvSpPr txBox="1"/>
          <p:nvPr/>
        </p:nvSpPr>
        <p:spPr>
          <a:xfrm>
            <a:off x="4435504" y="1110480"/>
            <a:ext cx="6293485" cy="488950"/>
          </a:xfrm>
          <a:prstGeom prst="rect">
            <a:avLst/>
          </a:prstGeom>
          <a:solidFill>
            <a:srgbClr val="E2C4A1"/>
          </a:solidFill>
        </p:spPr>
        <p:txBody>
          <a:bodyPr vert="horz" wrap="square" lIns="0" tIns="68580" rIns="0" bIns="0" rtlCol="0">
            <a:spAutoFit/>
          </a:bodyPr>
          <a:lstStyle/>
          <a:p>
            <a:pPr marL="224154">
              <a:lnSpc>
                <a:spcPct val="100000"/>
              </a:lnSpc>
              <a:spcBef>
                <a:spcPts val="540"/>
              </a:spcBef>
            </a:pPr>
            <a:r>
              <a:rPr sz="2000" b="1" spc="-25">
                <a:solidFill>
                  <a:srgbClr val="D3A67C"/>
                </a:solidFill>
                <a:latin typeface="微软雅黑"/>
                <a:cs typeface="微软雅黑"/>
              </a:rPr>
              <a:t>01</a:t>
            </a:r>
            <a:endParaRPr sz="2000">
              <a:latin typeface="微软雅黑"/>
              <a:cs typeface="微软雅黑"/>
            </a:endParaRPr>
          </a:p>
        </p:txBody>
      </p:sp>
      <p:sp>
        <p:nvSpPr>
          <p:cNvPr id="33" name="object 33"/>
          <p:cNvSpPr txBox="1"/>
          <p:nvPr/>
        </p:nvSpPr>
        <p:spPr>
          <a:xfrm>
            <a:off x="4435504" y="1599136"/>
            <a:ext cx="6293485" cy="775970"/>
          </a:xfrm>
          <a:prstGeom prst="rect">
            <a:avLst/>
          </a:prstGeom>
          <a:solidFill>
            <a:srgbClr val="EFE1D0"/>
          </a:solidFill>
        </p:spPr>
        <p:txBody>
          <a:bodyPr vert="horz" wrap="square" lIns="0" tIns="55879" rIns="0" bIns="0" rtlCol="0">
            <a:spAutoFit/>
          </a:bodyPr>
          <a:lstStyle/>
          <a:p>
            <a:pPr marL="255904" marR="314325">
              <a:lnSpc>
                <a:spcPct val="120000"/>
              </a:lnSpc>
              <a:spcBef>
                <a:spcPts val="439"/>
              </a:spcBef>
            </a:pPr>
            <a:r>
              <a:rPr sz="1500" spc="-5">
                <a:solidFill>
                  <a:srgbClr val="050001"/>
                </a:solidFill>
                <a:latin typeface="微软雅黑"/>
                <a:cs typeface="微软雅黑"/>
              </a:rPr>
              <a:t>加强上游氢气基础设施建设，降低氢气成本，提高氢气供应的稳定性</a:t>
            </a:r>
            <a:r>
              <a:rPr sz="1500" spc="-10">
                <a:solidFill>
                  <a:srgbClr val="050001"/>
                </a:solidFill>
                <a:latin typeface="微软雅黑"/>
                <a:cs typeface="微软雅黑"/>
              </a:rPr>
              <a:t>和安全性。</a:t>
            </a:r>
            <a:endParaRPr sz="1500">
              <a:latin typeface="微软雅黑"/>
              <a:cs typeface="微软雅黑"/>
            </a:endParaRPr>
          </a:p>
        </p:txBody>
      </p:sp>
      <p:sp>
        <p:nvSpPr>
          <p:cNvPr id="34" name="object 34"/>
          <p:cNvSpPr txBox="1"/>
          <p:nvPr/>
        </p:nvSpPr>
        <p:spPr>
          <a:xfrm>
            <a:off x="4435504" y="2478570"/>
            <a:ext cx="6293485" cy="488950"/>
          </a:xfrm>
          <a:prstGeom prst="rect">
            <a:avLst/>
          </a:prstGeom>
          <a:solidFill>
            <a:srgbClr val="E2C4A1"/>
          </a:solidFill>
        </p:spPr>
        <p:txBody>
          <a:bodyPr vert="horz" wrap="square" lIns="0" tIns="68580" rIns="0" bIns="0" rtlCol="0">
            <a:spAutoFit/>
          </a:bodyPr>
          <a:lstStyle/>
          <a:p>
            <a:pPr marL="224154">
              <a:lnSpc>
                <a:spcPct val="100000"/>
              </a:lnSpc>
              <a:spcBef>
                <a:spcPts val="540"/>
              </a:spcBef>
            </a:pPr>
            <a:r>
              <a:rPr sz="2000" b="1" spc="-25">
                <a:solidFill>
                  <a:srgbClr val="D3A67C"/>
                </a:solidFill>
                <a:latin typeface="微软雅黑"/>
                <a:cs typeface="微软雅黑"/>
              </a:rPr>
              <a:t>02</a:t>
            </a:r>
            <a:endParaRPr sz="2000">
              <a:latin typeface="微软雅黑"/>
              <a:cs typeface="微软雅黑"/>
            </a:endParaRPr>
          </a:p>
        </p:txBody>
      </p:sp>
      <p:sp>
        <p:nvSpPr>
          <p:cNvPr id="35" name="object 35"/>
          <p:cNvSpPr txBox="1"/>
          <p:nvPr/>
        </p:nvSpPr>
        <p:spPr>
          <a:xfrm>
            <a:off x="4435504" y="2967225"/>
            <a:ext cx="6293485" cy="775970"/>
          </a:xfrm>
          <a:prstGeom prst="rect">
            <a:avLst/>
          </a:prstGeom>
          <a:solidFill>
            <a:srgbClr val="EFE1D0"/>
          </a:solidFill>
        </p:spPr>
        <p:txBody>
          <a:bodyPr vert="horz" wrap="square" lIns="0" tIns="55879" rIns="0" bIns="0" rtlCol="0">
            <a:spAutoFit/>
          </a:bodyPr>
          <a:lstStyle/>
          <a:p>
            <a:pPr marL="255904" marR="314325">
              <a:lnSpc>
                <a:spcPct val="120000"/>
              </a:lnSpc>
              <a:spcBef>
                <a:spcPts val="439"/>
              </a:spcBef>
            </a:pPr>
            <a:r>
              <a:rPr sz="1500" spc="-5">
                <a:solidFill>
                  <a:srgbClr val="050001"/>
                </a:solidFill>
                <a:latin typeface="微软雅黑"/>
                <a:cs typeface="微软雅黑"/>
              </a:rPr>
              <a:t>推动中游燃料电池系统及关键零部件的技术创新和产业升级，提高产品质量和降低生产成本。</a:t>
            </a:r>
            <a:endParaRPr sz="1500">
              <a:latin typeface="微软雅黑"/>
              <a:cs typeface="微软雅黑"/>
            </a:endParaRPr>
          </a:p>
        </p:txBody>
      </p:sp>
      <p:sp>
        <p:nvSpPr>
          <p:cNvPr id="36" name="object 36"/>
          <p:cNvSpPr txBox="1"/>
          <p:nvPr/>
        </p:nvSpPr>
        <p:spPr>
          <a:xfrm>
            <a:off x="4435504" y="3846657"/>
            <a:ext cx="6293485" cy="488950"/>
          </a:xfrm>
          <a:prstGeom prst="rect">
            <a:avLst/>
          </a:prstGeom>
          <a:solidFill>
            <a:srgbClr val="E2C4A1"/>
          </a:solidFill>
        </p:spPr>
        <p:txBody>
          <a:bodyPr vert="horz" wrap="square" lIns="0" tIns="68580" rIns="0" bIns="0" rtlCol="0">
            <a:spAutoFit/>
          </a:bodyPr>
          <a:lstStyle/>
          <a:p>
            <a:pPr marL="224154">
              <a:lnSpc>
                <a:spcPct val="100000"/>
              </a:lnSpc>
              <a:spcBef>
                <a:spcPts val="540"/>
              </a:spcBef>
            </a:pPr>
            <a:r>
              <a:rPr sz="2000" b="1" spc="-25">
                <a:solidFill>
                  <a:srgbClr val="D3A67C"/>
                </a:solidFill>
                <a:latin typeface="微软雅黑"/>
                <a:cs typeface="微软雅黑"/>
              </a:rPr>
              <a:t>03</a:t>
            </a:r>
            <a:endParaRPr sz="2000">
              <a:latin typeface="微软雅黑"/>
              <a:cs typeface="微软雅黑"/>
            </a:endParaRPr>
          </a:p>
        </p:txBody>
      </p:sp>
      <p:sp>
        <p:nvSpPr>
          <p:cNvPr id="37" name="object 37"/>
          <p:cNvSpPr txBox="1"/>
          <p:nvPr/>
        </p:nvSpPr>
        <p:spPr>
          <a:xfrm>
            <a:off x="4435504" y="4335312"/>
            <a:ext cx="6293485" cy="775970"/>
          </a:xfrm>
          <a:prstGeom prst="rect">
            <a:avLst/>
          </a:prstGeom>
          <a:solidFill>
            <a:srgbClr val="EFE1D0"/>
          </a:solidFill>
        </p:spPr>
        <p:txBody>
          <a:bodyPr vert="horz" wrap="square" lIns="0" tIns="55879" rIns="0" bIns="0" rtlCol="0">
            <a:spAutoFit/>
          </a:bodyPr>
          <a:lstStyle/>
          <a:p>
            <a:pPr marL="255904" marR="314325">
              <a:lnSpc>
                <a:spcPct val="120000"/>
              </a:lnSpc>
              <a:spcBef>
                <a:spcPts val="439"/>
              </a:spcBef>
            </a:pPr>
            <a:r>
              <a:rPr sz="1500" spc="-5">
                <a:solidFill>
                  <a:srgbClr val="050001"/>
                </a:solidFill>
                <a:latin typeface="微软雅黑"/>
                <a:cs typeface="微软雅黑"/>
              </a:rPr>
              <a:t>促进下游燃料电池汽车整车制造的规模化和商业化应用，拓展应用场</a:t>
            </a:r>
            <a:r>
              <a:rPr sz="1500" spc="-10">
                <a:solidFill>
                  <a:srgbClr val="050001"/>
                </a:solidFill>
                <a:latin typeface="微软雅黑"/>
                <a:cs typeface="微软雅黑"/>
              </a:rPr>
              <a:t>景和市场空间。</a:t>
            </a:r>
            <a:endParaRPr sz="1500">
              <a:latin typeface="微软雅黑"/>
              <a:cs typeface="微软雅黑"/>
            </a:endParaRPr>
          </a:p>
        </p:txBody>
      </p:sp>
      <p:sp>
        <p:nvSpPr>
          <p:cNvPr id="38" name="object 38"/>
          <p:cNvSpPr txBox="1"/>
          <p:nvPr/>
        </p:nvSpPr>
        <p:spPr>
          <a:xfrm>
            <a:off x="4435504" y="5214746"/>
            <a:ext cx="6293485" cy="488950"/>
          </a:xfrm>
          <a:prstGeom prst="rect">
            <a:avLst/>
          </a:prstGeom>
          <a:solidFill>
            <a:srgbClr val="E2C4A1"/>
          </a:solidFill>
        </p:spPr>
        <p:txBody>
          <a:bodyPr vert="horz" wrap="square" lIns="0" tIns="68580" rIns="0" bIns="0" rtlCol="0">
            <a:spAutoFit/>
          </a:bodyPr>
          <a:lstStyle/>
          <a:p>
            <a:pPr marL="224154">
              <a:lnSpc>
                <a:spcPct val="100000"/>
              </a:lnSpc>
              <a:spcBef>
                <a:spcPts val="540"/>
              </a:spcBef>
            </a:pPr>
            <a:r>
              <a:rPr sz="2000" b="1" spc="-25">
                <a:solidFill>
                  <a:srgbClr val="D3A67C"/>
                </a:solidFill>
                <a:latin typeface="微软雅黑"/>
                <a:cs typeface="微软雅黑"/>
              </a:rPr>
              <a:t>04</a:t>
            </a:r>
            <a:endParaRPr sz="2000">
              <a:latin typeface="微软雅黑"/>
              <a:cs typeface="微软雅黑"/>
            </a:endParaRPr>
          </a:p>
        </p:txBody>
      </p:sp>
      <p:sp>
        <p:nvSpPr>
          <p:cNvPr id="39" name="object 39"/>
          <p:cNvSpPr txBox="1"/>
          <p:nvPr/>
        </p:nvSpPr>
        <p:spPr>
          <a:xfrm>
            <a:off x="4435504" y="5703401"/>
            <a:ext cx="6293485" cy="775970"/>
          </a:xfrm>
          <a:prstGeom prst="rect">
            <a:avLst/>
          </a:prstGeom>
          <a:solidFill>
            <a:srgbClr val="EFE1D0"/>
          </a:solidFill>
        </p:spPr>
        <p:txBody>
          <a:bodyPr vert="horz" wrap="square" lIns="0" tIns="55879" rIns="0" bIns="0" rtlCol="0">
            <a:spAutoFit/>
          </a:bodyPr>
          <a:lstStyle/>
          <a:p>
            <a:pPr marL="255904" marR="314325">
              <a:lnSpc>
                <a:spcPct val="120000"/>
              </a:lnSpc>
              <a:spcBef>
                <a:spcPts val="439"/>
              </a:spcBef>
            </a:pPr>
            <a:r>
              <a:rPr sz="1500" spc="-5">
                <a:solidFill>
                  <a:srgbClr val="050001"/>
                </a:solidFill>
                <a:latin typeface="微软雅黑"/>
                <a:cs typeface="微软雅黑"/>
              </a:rPr>
              <a:t>加强产业链上下游企业之间的合作与协同，形成完整的产业链生态体系，提高整体竞争力。</a:t>
            </a:r>
            <a:endParaRPr sz="1500">
              <a:latin typeface="微软雅黑"/>
              <a:cs typeface="微软雅黑"/>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object 2"/>
          <p:cNvSpPr txBox="1"/>
          <p:nvPr/>
        </p:nvSpPr>
        <p:spPr>
          <a:xfrm>
            <a:off x="5636871" y="1615181"/>
            <a:ext cx="917575" cy="894080"/>
          </a:xfrm>
          <a:prstGeom prst="rect">
            <a:avLst/>
          </a:prstGeom>
        </p:spPr>
        <p:txBody>
          <a:bodyPr vert="horz" wrap="square" lIns="0" tIns="12700" rIns="0" bIns="0" rtlCol="0">
            <a:spAutoFit/>
          </a:bodyPr>
          <a:lstStyle/>
          <a:p>
            <a:pPr marL="12700">
              <a:lnSpc>
                <a:spcPct val="100000"/>
              </a:lnSpc>
              <a:spcBef>
                <a:spcPts val="100"/>
              </a:spcBef>
            </a:pPr>
            <a:r>
              <a:rPr sz="5700" b="1" spc="-25">
                <a:solidFill>
                  <a:srgbClr val="F1EFEE"/>
                </a:solidFill>
                <a:latin typeface="微软雅黑"/>
                <a:cs typeface="微软雅黑"/>
              </a:rPr>
              <a:t>04</a:t>
            </a:r>
            <a:endParaRPr sz="5700">
              <a:latin typeface="微软雅黑"/>
              <a:cs typeface="微软雅黑"/>
            </a:endParaRPr>
          </a:p>
        </p:txBody>
      </p:sp>
      <p:sp>
        <p:nvSpPr>
          <p:cNvPr id="3" name="object 3"/>
          <p:cNvSpPr txBox="1">
            <a:spLocks noGrp="1"/>
          </p:cNvSpPr>
          <p:nvPr>
            <p:ph type="title"/>
          </p:nvPr>
        </p:nvSpPr>
        <p:spPr>
          <a:xfrm>
            <a:off x="2942489" y="2718645"/>
            <a:ext cx="6311900" cy="711200"/>
          </a:xfrm>
          <a:prstGeom prst="rect">
            <a:avLst/>
          </a:prstGeom>
        </p:spPr>
        <p:txBody>
          <a:bodyPr vert="horz" wrap="square" lIns="0" tIns="12700" rIns="0" bIns="0" rtlCol="0">
            <a:spAutoFit/>
          </a:bodyPr>
          <a:lstStyle/>
          <a:p>
            <a:pPr marL="12700">
              <a:lnSpc>
                <a:spcPct val="100000"/>
              </a:lnSpc>
              <a:spcBef>
                <a:spcPts val="100"/>
              </a:spcBef>
            </a:pPr>
            <a:r>
              <a:rPr sz="4500" spc="-5">
                <a:solidFill>
                  <a:srgbClr val="603100"/>
                </a:solidFill>
              </a:rPr>
              <a:t>政策法规与标准体系建设</a:t>
            </a:r>
            <a:endParaRPr sz="4500"/>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https://d.book118.com/708033070064006044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93</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微软雅黑</vt:lpstr>
      <vt:lpstr>Office Theme</vt:lpstr>
      <vt:lpstr>燃料电池汽车行业报告</vt:lpstr>
      <vt:lpstr>目录</vt:lpstr>
      <vt:lpstr>燃料电池汽车概述</vt:lpstr>
      <vt:lpstr>定义与发展历程</vt:lpstr>
      <vt:lpstr>燃料电池汽车优势</vt:lpstr>
      <vt:lpstr>国内外市场现状</vt:lpstr>
      <vt:lpstr>燃料电池技术原理及类型</vt:lpstr>
      <vt:lpstr>燃料电池工作原理</vt:lpstr>
      <vt:lpstr>主要类型及其特点</vt:lpstr>
      <vt:lpstr>技术发展趋势</vt:lpstr>
      <vt:lpstr>产业链结构与关键零部件</vt:lpstr>
      <vt:lpstr>产业链结构概述</vt:lpstr>
      <vt:lpstr>关键零部件及供应商分析</vt:lpstr>
      <vt:lpstr>产业链整合与优化方向</vt:lpstr>
      <vt:lpstr>政策法规与标准体系建设</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2024-09-24T14:48:42.929</cp:lastPrinted>
  <dcterms:created xsi:type="dcterms:W3CDTF">2024-09-24T06:48:42Z</dcterms:created>
  <dcterms:modified xsi:type="dcterms:W3CDTF">2024-09-24T06:48:44Z</dcterms:modified>
</cp:coreProperties>
</file>