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8" r:id="rId43"/>
  </p:sldIdLst>
  <p:sldSz cx="9144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tags" Target="tags/tag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F9F4-DBC7-4183-AB8E-41EF54B4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6B687-0EBE-404C-A6E6-29425D52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9FAA-D861-45EC-BFF6-3CD9EBA1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477F-D6FD-4DBA-80DD-4854B1796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52421-1DE5-41FE-A7E3-0A2AA28C0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460B1-9D8E-442E-8A3A-86BC4947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2EFF8-9E68-40F3-9193-AFC7E9D2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61984-9FBD-45DC-8922-B6C9BC36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51C96-49B0-4C14-8559-2CBA7F15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DA88B-226D-4747-BED0-EF47ECF4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0AAB-3926-4337-918E-0B4FD7E2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45801" y="881451"/>
            <a:ext cx="4852397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0364" y="1823863"/>
            <a:ext cx="4344035" cy="3752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0110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11312" y="1348460"/>
            <a:ext cx="6121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/>
              <a:t>中国传统文化主流思想</a:t>
            </a:r>
            <a:endParaRPr sz="4800"/>
          </a:p>
        </p:txBody>
      </p:sp>
      <p:sp>
        <p:nvSpPr>
          <p:cNvPr id="4" name="object 4"/>
          <p:cNvSpPr txBox="1"/>
          <p:nvPr/>
        </p:nvSpPr>
        <p:spPr>
          <a:xfrm>
            <a:off x="2767012" y="1988158"/>
            <a:ext cx="5207000" cy="378079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396365" marR="5080" indent="-1384300">
              <a:lnSpc>
                <a:spcPct val="152800"/>
              </a:lnSpc>
              <a:spcBef>
                <a:spcPts val="375"/>
              </a:spcBef>
            </a:pPr>
            <a:r>
              <a:rPr sz="4400" b="1" spc="-385">
                <a:solidFill>
                  <a:srgbClr val="003399"/>
                </a:solidFill>
                <a:latin typeface="Microsoft JhengHei"/>
                <a:cs typeface="Microsoft JhengHei"/>
              </a:rPr>
              <a:t>——</a:t>
            </a:r>
            <a:r>
              <a:rPr sz="4000" b="1" spc="-10">
                <a:solidFill>
                  <a:srgbClr val="003399"/>
                </a:solidFill>
                <a:latin typeface="Microsoft JhengHei"/>
                <a:cs typeface="Microsoft JhengHei"/>
              </a:rPr>
              <a:t>儒学的发展与演变</a:t>
            </a:r>
            <a:r>
              <a:rPr sz="4000" b="1" spc="-50">
                <a:solidFill>
                  <a:srgbClr val="003399"/>
                </a:solidFill>
                <a:latin typeface="Microsoft JhengHei"/>
                <a:cs typeface="Microsoft JhengHei"/>
              </a:rPr>
              <a:t> </a:t>
            </a:r>
            <a:r>
              <a:rPr sz="4000" b="1" spc="370">
                <a:solidFill>
                  <a:srgbClr val="003399"/>
                </a:solidFill>
                <a:latin typeface="Microsoft JhengHei"/>
                <a:cs typeface="Microsoft JhengHei"/>
              </a:rPr>
              <a:t>(二)</a:t>
            </a:r>
            <a:endParaRPr sz="4000">
              <a:latin typeface="Microsoft JhengHei"/>
              <a:cs typeface="Microsoft JhengHei"/>
            </a:endParaRPr>
          </a:p>
          <a:p>
            <a:pPr marL="304165" marR="1922780">
              <a:lnSpc>
                <a:spcPct val="131800"/>
              </a:lnSpc>
              <a:spcBef>
                <a:spcPts val="2250"/>
              </a:spcBef>
            </a:pPr>
            <a:r>
              <a:rPr sz="3600" spc="-10">
                <a:solidFill>
                  <a:srgbClr val="007977"/>
                </a:solidFill>
                <a:latin typeface="宋体"/>
                <a:cs typeface="宋体"/>
              </a:rPr>
              <a:t>主讲人:王永平</a:t>
            </a:r>
            <a:r>
              <a:rPr sz="3600" spc="-50">
                <a:solidFill>
                  <a:srgbClr val="007977"/>
                </a:solidFill>
                <a:latin typeface="宋体"/>
                <a:cs typeface="宋体"/>
              </a:rPr>
              <a:t> </a:t>
            </a:r>
            <a:r>
              <a:rPr sz="3600">
                <a:solidFill>
                  <a:srgbClr val="007977"/>
                </a:solidFill>
                <a:latin typeface="宋体"/>
                <a:cs typeface="宋体"/>
              </a:rPr>
              <a:t>2011年12月9</a:t>
            </a:r>
            <a:r>
              <a:rPr sz="3600" spc="-50">
                <a:solidFill>
                  <a:srgbClr val="007977"/>
                </a:solidFill>
                <a:latin typeface="宋体"/>
                <a:cs typeface="宋体"/>
              </a:rPr>
              <a:t>日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3663" y="634975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三、魏晋南北朝隋唐：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4490" y="1457935"/>
            <a:ext cx="8315959" cy="4659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06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3399"/>
                </a:solidFill>
                <a:latin typeface="Microsoft JhengHei"/>
                <a:cs typeface="Microsoft JhengHei"/>
              </a:rPr>
              <a:t>儒学发展的低谷时代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000">
              <a:latin typeface="Microsoft JhengHei"/>
              <a:cs typeface="Microsoft JhengHei"/>
            </a:endParaRPr>
          </a:p>
          <a:p>
            <a:pPr marL="467995" indent="-455930">
              <a:lnSpc>
                <a:spcPct val="100000"/>
              </a:lnSpc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467995"/>
                <a:tab pos="46863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、儒学的危机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率先表现在经学的失落上。经学在魏晋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南北朝隋唐时期受到前所未有的冷落。</a:t>
            </a:r>
            <a:endParaRPr sz="3200">
              <a:latin typeface="Microsoft JhengHei"/>
              <a:cs typeface="Microsoft JhengHei"/>
            </a:endParaRPr>
          </a:p>
          <a:p>
            <a:pPr marL="354965" marR="186055" indent="-342900">
              <a:lnSpc>
                <a:spcPct val="150000"/>
              </a:lnSpc>
              <a:spcBef>
                <a:spcPts val="49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《后汉书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儒林传》： 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自中智以下，靡不审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其崩离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百余年间，儒教尽矣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239287"/>
            <a:ext cx="8134984" cy="38785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 algn="just">
              <a:lnSpc>
                <a:spcPct val="15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《南史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儒林传》 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汉师拘虚迂阔之义，已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为世人所厌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；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高门子弟，耻非其伦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；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公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卿士大夫罕通经业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《宋书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 spc="10">
                <a:solidFill>
                  <a:srgbClr val="007977"/>
                </a:solidFill>
                <a:latin typeface="Microsoft JhengHei"/>
                <a:cs typeface="Microsoft JhengHei"/>
              </a:rPr>
              <a:t>臧寿传》 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为儒者盖寡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；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《梁书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 spc="10">
                <a:solidFill>
                  <a:srgbClr val="007977"/>
                </a:solidFill>
                <a:latin typeface="Microsoft JhengHei"/>
                <a:cs typeface="Microsoft JhengHei"/>
              </a:rPr>
              <a:t>儒林传》 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儒者之风益衰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；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35928" y="810662"/>
            <a:ext cx="8225790" cy="524383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《隋书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高祖纪》：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素无学术，好为小数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，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又不悦诗书，废除学校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《旧唐书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儒学传》上：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近代重文轻儒，或</a:t>
            </a:r>
            <a:endParaRPr sz="3200">
              <a:latin typeface="Microsoft JhengHei"/>
              <a:cs typeface="Microsoft JhengHei"/>
            </a:endParaRPr>
          </a:p>
          <a:p>
            <a:pPr marL="355600" marR="140335" algn="just">
              <a:lnSpc>
                <a:spcPct val="147600"/>
              </a:lnSpc>
              <a:spcBef>
                <a:spcPts val="36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参以法律，儒道既丧，淳风大衰，故近理国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多劣于前古。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……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高宗嗣位，政教渐衰，薄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于儒术，尤重文吏。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……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因是生徒不复以经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学为意。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418925"/>
            <a:ext cx="8315959" cy="576389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儒学的危机，还表现在名教的危机上。</a:t>
            </a:r>
            <a:endParaRPr sz="3200">
              <a:latin typeface="Microsoft JhengHei"/>
              <a:cs typeface="Microsoft JhengHei"/>
            </a:endParaRPr>
          </a:p>
          <a:p>
            <a:pPr marL="354965" marR="230504" algn="just">
              <a:lnSpc>
                <a:spcPct val="150000"/>
              </a:lnSpc>
              <a:spcBef>
                <a:spcPts val="27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所谓名教，亦即礼教，是儒学体系中至关重要的内容，也是中国封建社会特有的道德文化形态。而在魏晋南北朝隋唐时期，动违礼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法之举比比皆是。</a:t>
            </a:r>
            <a:endParaRPr sz="3200">
              <a:latin typeface="Microsoft JhengHei"/>
              <a:cs typeface="Microsoft JhengHei"/>
            </a:endParaRPr>
          </a:p>
          <a:p>
            <a:pPr marL="354965" marR="128905" indent="-342900" algn="just">
              <a:lnSpc>
                <a:spcPct val="150000"/>
              </a:lnSpc>
              <a:spcBef>
                <a:spcPts val="715"/>
              </a:spcBef>
              <a:buClr>
                <a:srgbClr val="DC5900"/>
              </a:buClr>
              <a:buSzPct val="76785"/>
              <a:buFont typeface="Yu Gothic UI Semibold"/>
              <a:buChar char="❖"/>
              <a:tabLst>
                <a:tab pos="355600"/>
              </a:tabLst>
            </a:pP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鲍敬言“非君论”、孔融与祢衡关于父母子女关系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的对话、四大爱情小说（</a:t>
            </a: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梁祝、牛郎织女、董永七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仙女、孔雀东南飞焦仲卿刘兰芝及花木兰故事</a:t>
            </a:r>
            <a:r>
              <a:rPr sz="28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561801"/>
            <a:ext cx="8315959" cy="5375910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3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儒学的危机还表现在受到来自玄学、佛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教、道教等思想的挑战和冲击。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玄学是由老庄哲学发展而来的，《老子》在</a:t>
            </a:r>
            <a:endParaRPr sz="3200">
              <a:latin typeface="Microsoft JhengHei"/>
              <a:cs typeface="Microsoft JhengHei"/>
            </a:endParaRPr>
          </a:p>
          <a:p>
            <a:pPr marL="354965" marR="27305">
              <a:lnSpc>
                <a:spcPts val="5760"/>
              </a:lnSpc>
              <a:spcBef>
                <a:spcPts val="24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论述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有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无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此两者同出而异名，同谓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之玄。玄之又玄，众妙之门。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17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《老子》、《庄子》、《周易》，合称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三玄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。而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庄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则合称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玄宗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spc="-50">
                <a:solidFill>
                  <a:srgbClr val="007977"/>
                </a:solidFill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024973"/>
            <a:ext cx="8089900" cy="454660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越名教而任自然</a:t>
            </a:r>
            <a:r>
              <a:rPr sz="3200" b="1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是魏晋时期嵇康提出的最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富有代表性的口号，所谓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任自然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就是让人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50000"/>
              </a:lnSpc>
              <a:spcBef>
                <a:spcPts val="27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的本性得到自由伸展，而将伦理纲常放在一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个从属的位置上。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儒家关注现世社会，不讲天命、鬼神，这样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就给宗教的发展留下了空间。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5300" y="693420"/>
            <a:ext cx="8153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60700" marR="5080" indent="-30480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竹林七贤：嵇康、阮籍、山涛、向秀、刘伶、</a:t>
            </a:r>
            <a:r>
              <a:rPr sz="3200" spc="-10"/>
              <a:t>王戎、阮咸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1600" y="1905000"/>
            <a:ext cx="8902700" cy="44037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197376"/>
            <a:ext cx="6870700" cy="4693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子不语怪、力、乱、神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未知生，焉知死。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敬鬼神而远之。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宗教试图解决人对生死的困惑问题。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佛教讲得是彼岸世界、来生转世。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道教讲得是长生久视、神仙不老。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052" y="911626"/>
            <a:ext cx="8519160" cy="5194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4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儒学受到人们的嘲弄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李白：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我本楚狂人，风歌笑孔丘。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杜甫：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儒术于我何有哉，孔丘盗跖俱尘埃。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优伶《弄孔子》、《三教论衡》中优人李可及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65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用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待价而沽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这个成语来嘲弄孔子：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《论语</a:t>
            </a:r>
            <a:endParaRPr sz="3200">
              <a:latin typeface="Microsoft JhengHei"/>
              <a:cs typeface="Microsoft JhengHei"/>
            </a:endParaRPr>
          </a:p>
          <a:p>
            <a:pPr marL="355600" marR="5080">
              <a:lnSpc>
                <a:spcPct val="15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》中言：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‘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沽之哉，沽之哉，吾待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价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者也。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’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若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非妇人，待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‘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’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奚为？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（高彦休《唐阙史》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49049" y="63578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李白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" y="1168400"/>
            <a:ext cx="3929062" cy="520541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246475" y="59927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杜甫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0" y="1143000"/>
            <a:ext cx="4286250" cy="52085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268814"/>
            <a:ext cx="8699500" cy="44634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、三教斗争与融合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儒、佛、道三教斗争（玄学与佛学合流）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三武一宗灭佛：北魏太武帝、北周武帝、唐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武宗、后周世宗。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三教论衡：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始三家若矛盾然，卒而同归于善。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14"/>
              </a:spcBef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559585"/>
            <a:ext cx="8293100" cy="374650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东晋道士葛洪融合儒、道，代表作《抱朴子</a:t>
            </a:r>
            <a:endParaRPr sz="3200">
              <a:latin typeface="Microsoft JhengHei"/>
              <a:cs typeface="Microsoft JhengHei"/>
            </a:endParaRPr>
          </a:p>
          <a:p>
            <a:pPr marL="354965" marR="208915">
              <a:lnSpc>
                <a:spcPct val="150000"/>
              </a:lnSpc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》内篇言神仙方药，属道教；外篇言世事变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化，属儒教。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1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隋代大儒王通（文中子《中说》）提出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三教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可一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0800" y="647700"/>
            <a:ext cx="4946650" cy="56642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232400" y="647700"/>
            <a:ext cx="3789362" cy="55721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052" y="471832"/>
            <a:ext cx="8496300" cy="5706745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3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、儒学复兴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95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唐初孔颖达《五经正义》与颜师古《五经定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</a:pP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本》。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韩愈复兴儒学的努力：（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）天命论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；（</a:t>
            </a:r>
            <a:r>
              <a:rPr sz="3200" b="1" spc="-20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355600" marR="5080">
              <a:lnSpc>
                <a:spcPct val="99200"/>
              </a:lnSpc>
              <a:spcBef>
                <a:spcPts val="2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道统论（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尧、舜、禹、汤、文、武、周、孔、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孟代代相传的儒家之道）；（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3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人性论，亦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称性情说。性，即人性，人的本性，由仁、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义、礼、智、信五种道德内涵组成。性三品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说（上、中、下）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。情，即人的感情，由喜、怒、哀、惧、爱、恶、欲七种要素组成。李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翱提出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性善情恶说。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36079" y="2887662"/>
            <a:ext cx="584200" cy="1143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 spc="-25">
                <a:solidFill>
                  <a:srgbClr val="003399"/>
                </a:solidFill>
                <a:latin typeface="宋体"/>
                <a:cs typeface="宋体"/>
              </a:rPr>
              <a:t>韩愈</a:t>
            </a:r>
            <a:endParaRPr sz="4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435100" y="571500"/>
            <a:ext cx="4000500" cy="5749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47987" y="912812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/>
              <a:t>四、宋明理学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293052" y="2054626"/>
            <a:ext cx="8089900" cy="36690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、理学的开创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理学，亦称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新儒学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道学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或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宋学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理学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，是因为两宋诸子所创建的思想体系</a:t>
            </a:r>
            <a:endParaRPr sz="3200">
              <a:latin typeface="Microsoft JhengHei"/>
              <a:cs typeface="Microsoft JhengHei"/>
            </a:endParaRPr>
          </a:p>
          <a:p>
            <a:pPr marL="355600" marR="5080">
              <a:lnSpc>
                <a:spcPts val="6030"/>
              </a:lnSpc>
              <a:spcBef>
                <a:spcPts val="95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是以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为宇宙最高本体，以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为哲学思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辨结构的最高范畴；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631022"/>
            <a:ext cx="8496300" cy="295148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新儒学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，是因为理学虽以儒家礼法、伦理思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50000"/>
              </a:lnSpc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想为核心，但其张扬的孔孟传统已在融合佛、道思想精粹中被加以改造，具有一种焕然一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新的面貌。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704801"/>
            <a:ext cx="8089900" cy="225488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道学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，是因为宋代理学诸子自认继承尧、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42900"/>
              </a:lnSpc>
              <a:spcBef>
                <a:spcPts val="54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舜、禹、汤、文、武、周、孔的道统，并宣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称他的学问是以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明道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为目标；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704675"/>
            <a:ext cx="8496300" cy="531304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宋学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，是因为清代乾嘉年间，考据学大兴，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42900"/>
              </a:lnSpc>
              <a:spcBef>
                <a:spcPts val="54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清儒们推崇汉儒，攻击宋代理学家解经空疏，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遂以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汉学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与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宋学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对称。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理学虽然名目众多，但究其特质，实是一种</a:t>
            </a:r>
            <a:endParaRPr sz="3200">
              <a:latin typeface="Microsoft JhengHei"/>
              <a:cs typeface="Microsoft JhengHei"/>
            </a:endParaRPr>
          </a:p>
          <a:p>
            <a:pPr marL="354965" marR="411480" algn="just">
              <a:lnSpc>
                <a:spcPct val="150000"/>
              </a:lnSpc>
            </a:pPr>
            <a:r>
              <a:rPr sz="3200" b="1">
                <a:solidFill>
                  <a:srgbClr val="002060"/>
                </a:solidFill>
                <a:latin typeface="Microsoft JhengHei"/>
                <a:cs typeface="Microsoft JhengHei"/>
              </a:rPr>
              <a:t>以儒学为主体，吸收、改造释、道哲学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，在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吸取三方思想精粹之上建立起来的伦理主体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性的本体论。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418005"/>
            <a:ext cx="8496300" cy="4512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理学的形成，大致可以分为开创期（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周敦颐、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DC5900"/>
              </a:buClr>
              <a:buFont typeface="Yu Gothic UI Semibold"/>
              <a:buChar char="❖"/>
            </a:pPr>
            <a:endParaRPr sz="205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邵雍）、奠基期（张载和二程）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和集大成期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（朱熹）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三个阶段：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5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北宋五子：周敦颐、邵雍、张载、程颢、程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</a:pP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颐。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739223"/>
            <a:ext cx="8496300" cy="524383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周一向被视为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道学宗主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理学开山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，人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濂溪先生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r>
              <a:rPr sz="3200" b="1" spc="-5">
                <a:solidFill>
                  <a:srgbClr val="002060"/>
                </a:solidFill>
                <a:latin typeface="Microsoft JhengHei"/>
                <a:cs typeface="Microsoft JhengHei"/>
              </a:rPr>
              <a:t>他借释、道宇宙论、认识论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50000"/>
              </a:lnSpc>
              <a:spcBef>
                <a:spcPts val="270"/>
              </a:spcBef>
            </a:pPr>
            <a:r>
              <a:rPr sz="3200" b="1">
                <a:solidFill>
                  <a:srgbClr val="002060"/>
                </a:solidFill>
                <a:latin typeface="Microsoft JhengHei"/>
                <a:cs typeface="Microsoft JhengHei"/>
              </a:rPr>
              <a:t>的理论成果提出了关于宇宙万物起源的学说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，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认为</a:t>
            </a:r>
            <a:r>
              <a:rPr sz="3200" b="1" spc="-5">
                <a:solidFill>
                  <a:srgbClr val="002060"/>
                </a:solidFill>
                <a:latin typeface="Microsoft JhengHei"/>
                <a:cs typeface="Microsoft JhengHei"/>
              </a:rPr>
              <a:t>宇宙的本源是太极，太极动和静产生阴</a:t>
            </a:r>
            <a:r>
              <a:rPr sz="3200" b="1" spc="-50">
                <a:solidFill>
                  <a:srgbClr val="00206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002060"/>
                </a:solidFill>
                <a:latin typeface="Microsoft JhengHei"/>
                <a:cs typeface="Microsoft JhengHei"/>
              </a:rPr>
              <a:t>阳，由阴阳而立天地。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1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他还提出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2060"/>
                </a:solidFill>
                <a:latin typeface="Microsoft JhengHei"/>
                <a:cs typeface="Microsoft JhengHei"/>
              </a:rPr>
              <a:t>太极即理</a:t>
            </a:r>
            <a:r>
              <a:rPr sz="3200" b="1">
                <a:solidFill>
                  <a:srgbClr val="002060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的主张和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2060"/>
                </a:solidFill>
                <a:latin typeface="Microsoft JhengHei"/>
                <a:cs typeface="Microsoft JhengHei"/>
              </a:rPr>
              <a:t>主静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的修养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方法。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主静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即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无欲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052" y="490363"/>
            <a:ext cx="8699500" cy="594677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《太极图说》：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无极而太极。太极动而生阳，</a:t>
            </a:r>
            <a:endParaRPr sz="3200">
              <a:latin typeface="Microsoft JhengHei"/>
              <a:cs typeface="Microsoft JhengHei"/>
            </a:endParaRPr>
          </a:p>
          <a:p>
            <a:pPr marL="355600" marR="208915">
              <a:lnSpc>
                <a:spcPct val="150000"/>
              </a:lnSpc>
              <a:spcBef>
                <a:spcPts val="27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动极而静，静而生阴，静极复动。一动一静，互为其根。分阴分阳，两仪立焉。阳变阴合，而生水火木金土。五气顺布，四时行焉。五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行一阴阳也，阴阳一太极也，太极本无极也。五行之生也，各一其性。无极之真，二五之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精妙合而凝。乾道成男，坤道成女。二气交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感，化生万物。”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8246" y="564350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007977"/>
                </a:solidFill>
              </a:rPr>
              <a:t>周敦颐像</a:t>
            </a:r>
            <a:endParaRPr sz="24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" y="1117600"/>
            <a:ext cx="4284661" cy="51847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331158" y="564350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007977"/>
                </a:solidFill>
                <a:latin typeface="Microsoft JhengHei"/>
                <a:cs typeface="Microsoft JhengHei"/>
              </a:rPr>
              <a:t>太极图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965700" y="1143000"/>
            <a:ext cx="3684588" cy="51895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688657"/>
            <a:ext cx="8496300" cy="5487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邵雍长于象数学，重数术，后人不视他为理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00000"/>
              </a:lnSpc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学正统，而以他为修仙、占卜、算命的宗师。其实，他的致思趋向与其他理学诸子相似，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为后世诸子开启了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人欲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对立论的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道路。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邵雍在儒家《易经》基础上建立了象数学体</a:t>
            </a:r>
            <a:endParaRPr sz="3200">
              <a:latin typeface="Microsoft JhengHei"/>
              <a:cs typeface="Microsoft JhengHei"/>
            </a:endParaRPr>
          </a:p>
          <a:p>
            <a:pPr marL="354965" marR="411480" algn="just">
              <a:lnSpc>
                <a:spcPct val="100000"/>
              </a:lnSpc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系，用一个完整的图式来阐述说明宇宙演化和社会、人生的全部运行程式。他是第一个把象数学理论和方法同理学思想相结合的理学大家，邵雍在理学史上的地位很高，影响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很大。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164704" y="2816225"/>
            <a:ext cx="584200" cy="1143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600"/>
              </a:lnSpc>
            </a:pPr>
            <a:r>
              <a:rPr sz="4400" spc="-25">
                <a:solidFill>
                  <a:srgbClr val="003399"/>
                </a:solidFill>
                <a:latin typeface="宋体"/>
                <a:cs typeface="宋体"/>
              </a:rPr>
              <a:t>邵雍</a:t>
            </a:r>
            <a:endParaRPr sz="4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571500"/>
            <a:ext cx="4762500" cy="5762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665447"/>
            <a:ext cx="8293100" cy="5369560"/>
          </a:xfrm>
          <a:prstGeom prst="rect">
            <a:avLst/>
          </a:prstGeom>
        </p:spPr>
        <p:txBody>
          <a:bodyPr vert="horz" wrap="square" lIns="0" tIns="2216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74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张载，陕西凤翔横渠人，人称张横渠，其学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65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关学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：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他强调万物的本源是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气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；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每一个人都有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天地之性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气质之性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，分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别属于善和恶的本源。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为天地立心，为生民立命，为往圣继绝学，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为万世开太平。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46979" y="635787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007977"/>
                </a:solidFill>
                <a:latin typeface="Microsoft JhengHei"/>
                <a:cs typeface="Microsoft JhengHei"/>
              </a:rPr>
              <a:t>张载像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31800" y="1181100"/>
            <a:ext cx="3714750" cy="52006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907742" y="63578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007977"/>
                </a:solidFill>
              </a:rPr>
              <a:t>张载名言</a:t>
            </a:r>
            <a:endParaRPr sz="2400"/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495800" y="1206500"/>
            <a:ext cx="4335462" cy="5162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840189"/>
            <a:ext cx="8293100" cy="5132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、程朱理学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二程：程颢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 spc="-10">
                <a:solidFill>
                  <a:srgbClr val="007977"/>
                </a:solidFill>
                <a:latin typeface="Arial"/>
                <a:cs typeface="Arial"/>
              </a:rPr>
              <a:t>1032-1085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年）、程颐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 spc="-10">
                <a:solidFill>
                  <a:srgbClr val="007977"/>
                </a:solidFill>
                <a:latin typeface="Arial"/>
                <a:cs typeface="Arial"/>
              </a:rPr>
              <a:t>1032-</a:t>
            </a:r>
            <a:endParaRPr sz="3200">
              <a:latin typeface="Arial"/>
              <a:cs typeface="Arial"/>
            </a:endParaRPr>
          </a:p>
          <a:p>
            <a:pPr marL="354965" marR="116839">
              <a:lnSpc>
                <a:spcPts val="6030"/>
              </a:lnSpc>
              <a:spcBef>
                <a:spcPts val="295"/>
              </a:spcBef>
            </a:pPr>
            <a:r>
              <a:rPr sz="3200" b="1" spc="-10">
                <a:solidFill>
                  <a:srgbClr val="007977"/>
                </a:solidFill>
                <a:latin typeface="Arial"/>
                <a:cs typeface="Arial"/>
              </a:rPr>
              <a:t>1085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年），洛阳人，其学称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洛学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。受业于周敦颐。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85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二程哲学体系的核心是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，或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。程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ts val="6030"/>
              </a:lnSpc>
              <a:spcBef>
                <a:spcPts val="95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颢说：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吾学虽有所受，天理二字却是自家体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贴出来”（《二程外书》卷十二）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46979" y="63578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程颢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31800" y="1308100"/>
            <a:ext cx="4000500" cy="50673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331158" y="63578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程颐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87900" y="1282700"/>
            <a:ext cx="3886200" cy="5000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21615" y="776113"/>
            <a:ext cx="8293100" cy="531304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二程的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或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，是周敦颐的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太极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说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5"/>
              </a:spcBef>
            </a:pP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的继承与发展。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1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他们认为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是世界的本体，先于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物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而存</a:t>
            </a:r>
            <a:endParaRPr sz="3200">
              <a:latin typeface="Microsoft JhengHei"/>
              <a:cs typeface="Microsoft JhengHei"/>
            </a:endParaRPr>
          </a:p>
          <a:p>
            <a:pPr marL="354965" marR="5080" algn="just">
              <a:lnSpc>
                <a:spcPct val="15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在，每一事物都产生于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天下只有一个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（《二程遗书》卷十八）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。他们认为阴阳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二气和五行只是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或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创生万物的材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0"/>
              </a:spcBef>
            </a:pP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料。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053" y="453475"/>
            <a:ext cx="8699500" cy="5912485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不仅存在于自然界，也存在于人类社会，</a:t>
            </a:r>
            <a:endParaRPr sz="3200">
              <a:latin typeface="Microsoft JhengHei"/>
              <a:cs typeface="Microsoft JhengHei"/>
            </a:endParaRPr>
          </a:p>
          <a:p>
            <a:pPr marL="355600" marR="5080">
              <a:lnSpc>
                <a:spcPct val="15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是人类社会的最高准则。君臣父子之道都是</a:t>
            </a:r>
            <a:r>
              <a:rPr sz="3200" b="1" spc="-50">
                <a:solidFill>
                  <a:srgbClr val="007977"/>
                </a:solidFill>
                <a:latin typeface="Arial"/>
                <a:cs typeface="Arial"/>
              </a:rPr>
              <a:t>“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的具体体现。</a:t>
            </a:r>
            <a:r>
              <a:rPr sz="3200" b="1" spc="-5">
                <a:solidFill>
                  <a:srgbClr val="00B050"/>
                </a:solidFill>
                <a:latin typeface="Microsoft JhengHei"/>
                <a:cs typeface="Microsoft JhengHei"/>
              </a:rPr>
              <a:t>这就是中学教科书上所说的：</a:t>
            </a:r>
            <a:r>
              <a:rPr sz="3200" b="1" spc="-50">
                <a:solidFill>
                  <a:srgbClr val="00B050"/>
                </a:solidFill>
                <a:latin typeface="Microsoft JhengHei"/>
                <a:cs typeface="Microsoft JhengHei"/>
              </a:rPr>
              <a:t> </a:t>
            </a:r>
            <a:r>
              <a:rPr sz="3200" b="1">
                <a:solidFill>
                  <a:srgbClr val="00B050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B050"/>
                </a:solidFill>
                <a:latin typeface="Microsoft JhengHei"/>
                <a:cs typeface="Microsoft JhengHei"/>
              </a:rPr>
              <a:t>二程</a:t>
            </a:r>
            <a:r>
              <a:rPr sz="3200" b="1">
                <a:solidFill>
                  <a:srgbClr val="00B050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B050"/>
                </a:solidFill>
                <a:latin typeface="Microsoft JhengHei"/>
                <a:cs typeface="Microsoft JhengHei"/>
              </a:rPr>
              <a:t>把天理和伦理道德直接联系起来，认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B050"/>
                </a:solidFill>
                <a:latin typeface="Microsoft JhengHei"/>
                <a:cs typeface="Microsoft JhengHei"/>
              </a:rPr>
              <a:t>为</a:t>
            </a:r>
            <a:r>
              <a:rPr sz="3200" b="1">
                <a:solidFill>
                  <a:srgbClr val="00B050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B050"/>
                </a:solidFill>
                <a:latin typeface="Microsoft JhengHei"/>
                <a:cs typeface="Microsoft JhengHei"/>
              </a:rPr>
              <a:t>人伦者，天理也”，“父子君臣，天下之</a:t>
            </a:r>
            <a:endParaRPr sz="3200">
              <a:latin typeface="Microsoft JhengHei"/>
              <a:cs typeface="Microsoft JhengHei"/>
            </a:endParaRPr>
          </a:p>
          <a:p>
            <a:pPr marL="355600" marR="615315" algn="just">
              <a:lnSpc>
                <a:spcPct val="150000"/>
              </a:lnSpc>
              <a:spcBef>
                <a:spcPts val="270"/>
              </a:spcBef>
            </a:pPr>
            <a:r>
              <a:rPr sz="3200" b="1">
                <a:solidFill>
                  <a:srgbClr val="00B050"/>
                </a:solidFill>
                <a:latin typeface="Microsoft JhengHei"/>
                <a:cs typeface="Microsoft JhengHei"/>
              </a:rPr>
              <a:t>定理。”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他们认为人类社会的等级制度及与之相适应的社会道德规范，也都是“天理”在人类社会的具体表现形态。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061863"/>
            <a:ext cx="8315959" cy="4546600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二程提出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灭私欲，则天理明。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《二程遗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5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书》卷二四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50000"/>
              </a:lnSpc>
              <a:spcBef>
                <a:spcPts val="49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饿死事小，失节事大。 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《二程遗书》卷二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又问：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‘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或有孤孀贫穷无托者，可再嫁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否？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’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曰：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‘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只是后世怕寒饿死，故有是说。然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饿死事极小，失节事极大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！</a:t>
            </a:r>
            <a:r>
              <a:rPr sz="3200" b="1" spc="-25">
                <a:solidFill>
                  <a:srgbClr val="007977"/>
                </a:solidFill>
                <a:latin typeface="Arial"/>
                <a:cs typeface="Arial"/>
              </a:rPr>
              <a:t>’”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268814"/>
            <a:ext cx="8225790" cy="4302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二程在认识论提出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格物致知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所谓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格物致知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原出于《礼记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大学》：“古</a:t>
            </a:r>
            <a:endParaRPr sz="3200">
              <a:latin typeface="Microsoft JhengHei"/>
              <a:cs typeface="Microsoft JhengHei"/>
            </a:endParaRPr>
          </a:p>
          <a:p>
            <a:pPr marL="354965" marR="140335" algn="just">
              <a:lnSpc>
                <a:spcPct val="150000"/>
              </a:lnSpc>
              <a:spcBef>
                <a:spcPts val="27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之欲明明德于天下者，先治其国，欲治其国者，先齐其家，欲齐其家者先修其身，欲修其身者，先正其心，欲正其心者先诚其意，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欲诚其意者先致其知，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致知在格物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。”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35928" y="1024973"/>
            <a:ext cx="8699500" cy="368300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程颐认为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格犹穷也，物犹理也，犹曰穷其理</a:t>
            </a:r>
            <a:endParaRPr sz="3200">
              <a:latin typeface="Microsoft JhengHei"/>
              <a:cs typeface="Microsoft JhengHei"/>
            </a:endParaRPr>
          </a:p>
          <a:p>
            <a:pPr marL="355600" marR="298450">
              <a:lnSpc>
                <a:spcPct val="15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而已也。</a:t>
            </a:r>
            <a:r>
              <a:rPr sz="3200" b="1" spc="-75">
                <a:solidFill>
                  <a:srgbClr val="007977"/>
                </a:solidFill>
                <a:latin typeface="Arial"/>
                <a:cs typeface="Arial"/>
              </a:rPr>
              <a:t>” 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就是说，格就是深刻探究、穷尽，物就是万物的本原，万物的本原是什么？就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是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，他认为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物皆有理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。所以</a:t>
            </a:r>
            <a:r>
              <a:rPr sz="3200" b="1">
                <a:solidFill>
                  <a:srgbClr val="002060"/>
                </a:solidFill>
                <a:latin typeface="Arial"/>
                <a:cs typeface="Arial"/>
              </a:rPr>
              <a:t>“</a:t>
            </a:r>
            <a:r>
              <a:rPr sz="3200" b="1" spc="-15">
                <a:solidFill>
                  <a:srgbClr val="002060"/>
                </a:solidFill>
                <a:latin typeface="Microsoft JhengHei"/>
                <a:cs typeface="Microsoft JhengHei"/>
              </a:rPr>
              <a:t>格物致知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2060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2060"/>
                </a:solidFill>
                <a:latin typeface="Microsoft JhengHei"/>
                <a:cs typeface="Microsoft JhengHei"/>
              </a:rPr>
              <a:t>就是深刻探究，穷尽万物之本原，也就是理。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3052" y="1374800"/>
            <a:ext cx="8089900" cy="4366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朱熹是理学的集大成者。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415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朱熹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200" b="1" spc="-10">
                <a:solidFill>
                  <a:srgbClr val="007977"/>
                </a:solidFill>
                <a:latin typeface="Arial"/>
                <a:cs typeface="Arial"/>
              </a:rPr>
              <a:t>1130-1200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年），祖籍徽州婺源（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今</a:t>
            </a:r>
            <a:endParaRPr sz="3200">
              <a:latin typeface="Microsoft JhengHei"/>
              <a:cs typeface="Microsoft JhengHei"/>
            </a:endParaRPr>
          </a:p>
          <a:p>
            <a:pPr marL="355600" marR="5080">
              <a:lnSpc>
                <a:spcPct val="150000"/>
              </a:lnSpc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属江西），生于福建，其学称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闽学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。他特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别强调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道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，所以他的理学又称为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道学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《朱子语类》、《晦庵文集》、《朱子遗书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920"/>
              </a:spcBef>
            </a:pP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》、《四书集注》。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46979" y="921537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007977"/>
                </a:solidFill>
                <a:latin typeface="Microsoft JhengHei"/>
                <a:cs typeface="Microsoft JhengHei"/>
              </a:rPr>
              <a:t>朱熹像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39700" y="1638300"/>
            <a:ext cx="4572000" cy="46069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077108" y="921537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007977"/>
                </a:solidFill>
              </a:rPr>
              <a:t>朱熹书法</a:t>
            </a:r>
            <a:endParaRPr sz="2400"/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864100" y="1638300"/>
            <a:ext cx="4143375" cy="4587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1382161"/>
            <a:ext cx="8202930" cy="3815079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朱熹继承和发扬了二程的理学思想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,</a:t>
            </a:r>
            <a:r>
              <a:rPr sz="32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建构起了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ts val="6030"/>
              </a:lnSpc>
              <a:spcBef>
                <a:spcPts val="295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一套严密的理学思想体系</a:t>
            </a:r>
            <a:r>
              <a:rPr sz="3200" b="1" spc="-10">
                <a:solidFill>
                  <a:srgbClr val="007977"/>
                </a:solidFill>
                <a:latin typeface="Arial"/>
                <a:cs typeface="Arial"/>
              </a:rPr>
              <a:t>,“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或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07977"/>
                </a:solidFill>
                <a:latin typeface="Microsoft JhengHei"/>
                <a:cs typeface="Microsoft JhengHei"/>
              </a:rPr>
              <a:t>是朱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熹思想的最高哲学范畴。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85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他认为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是宇宙万物的本原，“未有天地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219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之先，毕竟也只是理。”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490" y="276051"/>
            <a:ext cx="8496300" cy="6142355"/>
          </a:xfrm>
          <a:prstGeom prst="rect">
            <a:avLst/>
          </a:prstGeom>
        </p:spPr>
        <p:txBody>
          <a:bodyPr vert="horz" wrap="square" lIns="0" tIns="2908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2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也是人类社会最高的道德伦理原则。他</a:t>
            </a:r>
            <a:endParaRPr sz="3200">
              <a:latin typeface="Microsoft JhengHei"/>
              <a:cs typeface="Microsoft JhengHei"/>
            </a:endParaRPr>
          </a:p>
          <a:p>
            <a:pPr marL="354965" marR="5080">
              <a:lnSpc>
                <a:spcPct val="147600"/>
              </a:lnSpc>
              <a:spcBef>
                <a:spcPts val="365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认为三纲五常就是天理，它是人性的最高境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界；人性与天理是一致的，具有仁、义、礼、智等美德，但被后天的欲望所蒙蔽，所以强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调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去人欲，存天理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96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“父子君臣，天下之定理，无所逃于天地之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 spc="-20">
                <a:solidFill>
                  <a:srgbClr val="007977"/>
                </a:solidFill>
                <a:latin typeface="Microsoft JhengHei"/>
                <a:cs typeface="Microsoft JhengHei"/>
              </a:rPr>
              <a:t>间。”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“天之生此人，无不与之仁义礼智之理。”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21615" y="382037"/>
            <a:ext cx="8699500" cy="60096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202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朱熹也强调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格物致知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，即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穷天理、明人伦、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讲圣言、通世故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（《朱子文集</a:t>
            </a:r>
            <a:r>
              <a:rPr sz="3200" b="1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答陈齐仲》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354965" marR="208915">
              <a:lnSpc>
                <a:spcPct val="150000"/>
              </a:lnSpc>
              <a:spcBef>
                <a:spcPts val="27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。也就是说格物致知的目的在于明道德之善，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而不是求科学之真。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2690"/>
              </a:spcBef>
              <a:buClr>
                <a:srgbClr val="DC5900"/>
              </a:buClr>
              <a:buSzPct val="76562"/>
              <a:buFont typeface="Yu Gothic UI Semibold"/>
              <a:buChar char="❖"/>
              <a:tabLst>
                <a:tab pos="355600"/>
              </a:tabLst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《近思录</a:t>
            </a:r>
            <a:r>
              <a:rPr sz="3200" b="1" spc="2380">
                <a:solidFill>
                  <a:srgbClr val="007977"/>
                </a:solidFill>
                <a:latin typeface="Microsoft JhengHei"/>
                <a:cs typeface="Microsoft JhengHei"/>
              </a:rPr>
              <a:t>·</a:t>
            </a: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致知》：“凡一物上有一理，须</a:t>
            </a:r>
            <a:endParaRPr sz="3200">
              <a:latin typeface="Microsoft JhengHei"/>
              <a:cs typeface="Microsoft JhengHei"/>
            </a:endParaRPr>
          </a:p>
          <a:p>
            <a:pPr marL="354965" marR="208915">
              <a:lnSpc>
                <a:spcPct val="150000"/>
              </a:lnSpc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是穷致其理。穷理亦多端，或读书讲明义理，或论今人物，别其是非，或应接事物而处其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当，皆穷其理也。”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https://d.book118.com/708040110120006025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C59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47">
      <vt:lpstr>Arial</vt:lpstr>
      <vt:lpstr>Calibri</vt:lpstr>
      <vt:lpstr>Microsoft JhengHei</vt:lpstr>
      <vt:lpstr>宋体</vt:lpstr>
      <vt:lpstr>Yu Gothic UI Semibold</vt:lpstr>
      <vt:lpstr>Office Theme</vt:lpstr>
      <vt:lpstr>中国传统文化主流思想</vt:lpstr>
      <vt:lpstr>三、魏晋南北朝隋唐：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竹林七贤：嵇康、阮籍、山涛、向秀、刘伶、王戎、阮咸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四、宋明理学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周敦颐像</vt:lpstr>
      <vt:lpstr>PowerPoint Presentation</vt:lpstr>
      <vt:lpstr>PowerPoint Presentation</vt:lpstr>
      <vt:lpstr>PowerPoint Presentation</vt:lpstr>
      <vt:lpstr>张载名言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朱熹书法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2024-09-02T13:20:08.446</cp:lastPrinted>
  <dcterms:created xsi:type="dcterms:W3CDTF">2024-09-02T05:20:08Z</dcterms:created>
  <dcterms:modified xsi:type="dcterms:W3CDTF">2024-09-02T05:20:09Z</dcterms:modified>
</cp:coreProperties>
</file>