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744F719-0C89-4336-854F-D3B41B89EA2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D457E7D-CDFE-4471-9EC2-64E09DA9F84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286D55B-D183-41AD-A3AB-2EE461BBC1E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031A773-79AA-4587-8EF0-04017194907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D649D14E-AB57-404C-AA99-B73F68EBA3A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A9A6CA41-8B15-474A-AFD3-29499A04DE8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6A1F2771-EA37-435B-B61F-8D667E05ECD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CB74561-713A-4824-8CA6-E47A72DDE8E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3E40F3B-3E6C-41CD-AC35-B17656B96C0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1528A22-F5C8-49CB-BEDB-C81893E621C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5D41873-EB51-449B-85A5-958EBBCD8BD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7.jpeg" /><Relationship Id="rId4" Type="http://schemas.openxmlformats.org/officeDocument/2006/relationships/image" Target="../media/image8.jpeg" /><Relationship Id="rId5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10.jpeg" /><Relationship Id="rId4" Type="http://schemas.openxmlformats.org/officeDocument/2006/relationships/image" Target="../media/image11.jpeg" /><Relationship Id="rId5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14.jpeg" /><Relationship Id="rId4" Type="http://schemas.openxmlformats.org/officeDocument/2006/relationships/image" Target="../media/image15.jpeg" /><Relationship Id="rId5" Type="http://schemas.openxmlformats.org/officeDocument/2006/relationships/image" Target="../media/image16.jpeg" /><Relationship Id="rId6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7.jpeg" /><Relationship Id="rId3" Type="http://schemas.openxmlformats.org/officeDocument/2006/relationships/image" Target="../media/image18.jpeg" /><Relationship Id="rId4" Type="http://schemas.openxmlformats.org/officeDocument/2006/relationships/image" Target="../media/image19.jpeg" /><Relationship Id="rId5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0.jpeg" /><Relationship Id="rId3" Type="http://schemas.openxmlformats.org/officeDocument/2006/relationships/image" Target="../media/image21.jpeg" /><Relationship Id="rId4" Type="http://schemas.openxmlformats.org/officeDocument/2006/relationships/image" Target="../media/image22.jpeg" /><Relationship Id="rId5" Type="http://schemas.openxmlformats.org/officeDocument/2006/relationships/image" Target="../media/image3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17.jpeg" /><Relationship Id="rId4" Type="http://schemas.openxmlformats.org/officeDocument/2006/relationships/image" Target="../media/image22.jpeg" /><Relationship Id="rId5" Type="http://schemas.openxmlformats.org/officeDocument/2006/relationships/image" Target="../media/image3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708042124072006024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321252" y="4375458"/>
            <a:ext cx="10720639" cy="1402534"/>
          </a:xfrm>
          <a:prstGeom prst="rect">
            <a:avLst/>
          </a:prstGeom>
        </p:spPr>
        <p:txBody>
          <a:bodyPr vert="horz" wrap="square" lIns="114300" tIns="57150" rIns="114300" bIns="57150" rtlCol="0" anchor="b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39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银行审计人员年终工作总结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353515" y="345275"/>
            <a:ext cx="1851660" cy="1145845"/>
          </a:xfrm>
          <a:prstGeom prst="rect">
            <a:avLst/>
          </a:prstGeom>
        </p:spPr>
        <p:txBody>
          <a:bodyPr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en-US" sz="45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目录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1627613" y="812712"/>
            <a:ext cx="3256160" cy="572922"/>
          </a:xfrm>
          <a:prstGeom prst="rect">
            <a:avLst/>
          </a:prstGeom>
        </p:spPr>
        <p:txBody>
          <a:bodyPr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8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CONTENTS</a:t>
            </a:r>
            <a:endParaRPr lang="en-US" sz="1100"/>
          </a:p>
        </p:txBody>
      </p:sp>
      <p:sp>
        <p:nvSpPr>
          <p:cNvPr id="5" name="TextBox 5"/>
          <p:cNvSpPr txBox="1"/>
          <p:nvPr/>
        </p:nvSpPr>
        <p:spPr>
          <a:xfrm>
            <a:off x="547412" y="1585599"/>
            <a:ext cx="6449687" cy="496090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 algn="l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 algn="l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审计工作概况</a:t>
            </a:r>
          </a:p>
          <a:p>
            <a:pPr marL="203200" lvl="0" indent="-203200" algn="l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重点工作成果</a:t>
            </a:r>
          </a:p>
          <a:p>
            <a:pPr marL="203200" lvl="0" indent="-203200" algn="l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团队建设与培训</a:t>
            </a:r>
          </a:p>
          <a:p>
            <a:pPr marL="203200" lvl="0" indent="-203200" algn="l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工作中遇到的问题及解决方案</a:t>
            </a:r>
          </a:p>
          <a:p>
            <a:pPr marL="203200" lvl="0" indent="-203200" algn="l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下一年度工作计划与展望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4193147" y="2013882"/>
            <a:ext cx="3450158" cy="1322592"/>
            <a:chOff x="4193147" y="2013882"/>
            <a:chExt cx="3450158" cy="1322592"/>
          </a:xfrm>
        </p:grpSpPr>
        <p:sp>
          <p:nvSpPr>
            <p:cNvPr id="3" name="TextBox 3"/>
            <p:cNvSpPr txBox="1"/>
            <p:nvPr/>
          </p:nvSpPr>
          <p:spPr>
            <a:xfrm>
              <a:off x="4193147" y="2013882"/>
              <a:ext cx="3450158" cy="1322592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96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1970722" y="3809875"/>
            <a:ext cx="8250555" cy="1645482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ts val="375"/>
              </a:spcBef>
            </a:pPr>
            <a:r>
              <a:rPr lang="en-US" sz="36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89936" y="1498289"/>
            <a:ext cx="3861422" cy="3861422"/>
          </a:xfrm>
          <a:prstGeom prst="diamond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44972" y="1608799"/>
            <a:ext cx="5067193" cy="1224567"/>
            <a:chOff x="44972" y="1608799"/>
            <a:chExt cx="5067193" cy="1224567"/>
          </a:xfrm>
        </p:grpSpPr>
        <p:sp>
          <p:nvSpPr>
            <p:cNvPr id="4" name="AutoShape 4"/>
            <p:cNvSpPr/>
            <p:nvPr/>
          </p:nvSpPr>
          <p:spPr>
            <a:xfrm>
              <a:off x="4429413" y="1744054"/>
              <a:ext cx="682752" cy="68275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TextBox 5"/>
            <p:cNvSpPr txBox="1"/>
            <p:nvPr/>
          </p:nvSpPr>
          <p:spPr>
            <a:xfrm>
              <a:off x="216800" y="2131183"/>
              <a:ext cx="390583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20000"/>
                </a:lnSpc>
              </a:pPr>
              <a:r>
                <a:rPr lang="en-US" sz="1500">
                  <a:solidFill>
                    <a:schemeClr val="dk1"/>
                  </a:solidFill>
                  <a:latin typeface="Microsoft Yahei"/>
                  <a:ea typeface="Microsoft Yahei"/>
                  <a:cs typeface="Microsoft Yahei"/>
                </a:rPr>
                <a:t>通过总结，评估银行审计人员的工作效果，衡量审计目标的达成情况。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44972" y="160879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77000"/>
                </a:lnSpc>
              </a:pPr>
              <a:r>
                <a:rPr lang="en-US" sz="2325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评估审计效果</a:t>
              </a:r>
            </a:p>
          </p:txBody>
        </p:sp>
        <p:sp>
          <p:nvSpPr>
            <p:cNvPr id="7" name="Freeform 7"/>
            <p:cNvSpPr/>
            <p:nvPr/>
          </p:nvSpPr>
          <p:spPr>
            <a:xfrm>
              <a:off x="4566065" y="1914535"/>
              <a:ext cx="418083" cy="363887"/>
            </a:xfrm>
            <a:custGeom>
              <a:rect l="l" t="t" r="r" b="b"/>
              <a:pathLst>
                <a:path w="304800" h="304800">
                  <a:moveTo>
                    <a:pt x="257299" y="240773"/>
                  </a:moveTo>
                  <a:lnTo>
                    <a:pt x="257299" y="258156"/>
                  </a:lnTo>
                  <a:lnTo>
                    <a:pt x="47501" y="258156"/>
                  </a:lnTo>
                  <a:lnTo>
                    <a:pt x="47501" y="240773"/>
                  </a:lnTo>
                  <a:cubicBezTo>
                    <a:pt x="47501" y="240773"/>
                    <a:pt x="43015" y="231162"/>
                    <a:pt x="67361" y="208112"/>
                  </a:cubicBezTo>
                  <a:cubicBezTo>
                    <a:pt x="91688" y="185071"/>
                    <a:pt x="88487" y="125511"/>
                    <a:pt x="88487" y="85173"/>
                  </a:cubicBezTo>
                  <a:cubicBezTo>
                    <a:pt x="88487" y="44834"/>
                    <a:pt x="145142" y="43977"/>
                    <a:pt x="145142" y="43977"/>
                  </a:cubicBezTo>
                  <a:lnTo>
                    <a:pt x="147085" y="43977"/>
                  </a:lnTo>
                  <a:cubicBezTo>
                    <a:pt x="147085" y="43996"/>
                    <a:pt x="147085" y="43701"/>
                    <a:pt x="147085" y="37424"/>
                  </a:cubicBezTo>
                  <a:cubicBezTo>
                    <a:pt x="147085" y="33395"/>
                    <a:pt x="133560" y="18802"/>
                    <a:pt x="133560" y="18802"/>
                  </a:cubicBezTo>
                  <a:lnTo>
                    <a:pt x="133360" y="9973"/>
                  </a:lnTo>
                  <a:lnTo>
                    <a:pt x="171555" y="9973"/>
                  </a:lnTo>
                  <a:lnTo>
                    <a:pt x="171298" y="19136"/>
                  </a:lnTo>
                  <a:cubicBezTo>
                    <a:pt x="171298" y="19136"/>
                    <a:pt x="156639" y="33719"/>
                    <a:pt x="156639" y="38014"/>
                  </a:cubicBezTo>
                  <a:cubicBezTo>
                    <a:pt x="156639" y="42167"/>
                    <a:pt x="156639" y="43558"/>
                    <a:pt x="156639" y="43967"/>
                  </a:cubicBezTo>
                  <a:lnTo>
                    <a:pt x="159658" y="43967"/>
                  </a:lnTo>
                  <a:cubicBezTo>
                    <a:pt x="159658" y="43967"/>
                    <a:pt x="216313" y="44825"/>
                    <a:pt x="216313" y="85163"/>
                  </a:cubicBezTo>
                  <a:cubicBezTo>
                    <a:pt x="216313" y="125501"/>
                    <a:pt x="213112" y="185071"/>
                    <a:pt x="237449" y="208121"/>
                  </a:cubicBezTo>
                  <a:cubicBezTo>
                    <a:pt x="261785" y="231172"/>
                    <a:pt x="257299" y="240773"/>
                    <a:pt x="257299" y="240773"/>
                  </a:cubicBezTo>
                  <a:close/>
                  <a:moveTo>
                    <a:pt x="176327" y="267367"/>
                  </a:moveTo>
                  <a:cubicBezTo>
                    <a:pt x="176327" y="280559"/>
                    <a:pt x="165640" y="294827"/>
                    <a:pt x="152457" y="294827"/>
                  </a:cubicBezTo>
                  <a:cubicBezTo>
                    <a:pt x="139275" y="294827"/>
                    <a:pt x="128588" y="280559"/>
                    <a:pt x="128588" y="267367"/>
                  </a:cubicBezTo>
                  <a:cubicBezTo>
                    <a:pt x="128588" y="267662"/>
                    <a:pt x="176327" y="267062"/>
                    <a:pt x="176327" y="267367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7180959" y="1608799"/>
            <a:ext cx="4946836" cy="1224567"/>
            <a:chOff x="7180959" y="1608799"/>
            <a:chExt cx="4946836" cy="1224567"/>
          </a:xfrm>
        </p:grpSpPr>
        <p:sp>
          <p:nvSpPr>
            <p:cNvPr id="9" name="AutoShape 9"/>
            <p:cNvSpPr/>
            <p:nvPr/>
          </p:nvSpPr>
          <p:spPr>
            <a:xfrm>
              <a:off x="7180959" y="1688047"/>
              <a:ext cx="682752" cy="68275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TextBox 10"/>
            <p:cNvSpPr txBox="1"/>
            <p:nvPr/>
          </p:nvSpPr>
          <p:spPr>
            <a:xfrm>
              <a:off x="8027972" y="2131183"/>
              <a:ext cx="390583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/>
                  </a:solidFill>
                  <a:latin typeface="Microsoft Yahei"/>
                  <a:ea typeface="Microsoft Yahei"/>
                  <a:cs typeface="Microsoft Yahei"/>
                </a:rPr>
                <a:t>梳理审计过程中发现的问题和不足，提出改进措施，提升审计质量。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7606701" y="160879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77000"/>
                </a:lnSpc>
              </a:pPr>
              <a:r>
                <a:rPr lang="en-US" sz="2325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发现问题与不足</a:t>
              </a:r>
            </a:p>
          </p:txBody>
        </p:sp>
        <p:sp>
          <p:nvSpPr>
            <p:cNvPr id="12" name="Freeform 12"/>
            <p:cNvSpPr/>
            <p:nvPr/>
          </p:nvSpPr>
          <p:spPr>
            <a:xfrm>
              <a:off x="7356302" y="1863389"/>
              <a:ext cx="332068" cy="332068"/>
            </a:xfrm>
            <a:custGeom>
              <a:rect l="l" t="t" r="r" b="b"/>
              <a:pathLst>
                <a:path w="304800" h="304800">
                  <a:moveTo>
                    <a:pt x="304800" y="171155"/>
                  </a:moveTo>
                  <a:lnTo>
                    <a:pt x="304800" y="133055"/>
                  </a:lnTo>
                  <a:lnTo>
                    <a:pt x="259261" y="114081"/>
                  </a:lnTo>
                  <a:cubicBezTo>
                    <a:pt x="257994" y="110509"/>
                    <a:pt x="256661" y="107051"/>
                    <a:pt x="255022" y="103661"/>
                  </a:cubicBezTo>
                  <a:lnTo>
                    <a:pt x="273406" y="57893"/>
                  </a:lnTo>
                  <a:lnTo>
                    <a:pt x="246459" y="30956"/>
                  </a:lnTo>
                  <a:lnTo>
                    <a:pt x="201101" y="49635"/>
                  </a:lnTo>
                  <a:cubicBezTo>
                    <a:pt x="197644" y="47958"/>
                    <a:pt x="194110" y="46549"/>
                    <a:pt x="190462" y="45244"/>
                  </a:cubicBezTo>
                  <a:lnTo>
                    <a:pt x="171155" y="0"/>
                  </a:lnTo>
                  <a:lnTo>
                    <a:pt x="133055" y="0"/>
                  </a:lnTo>
                  <a:lnTo>
                    <a:pt x="114224" y="45091"/>
                  </a:lnTo>
                  <a:cubicBezTo>
                    <a:pt x="110433" y="46434"/>
                    <a:pt x="106785" y="47844"/>
                    <a:pt x="103175" y="49559"/>
                  </a:cubicBezTo>
                  <a:lnTo>
                    <a:pt x="57893" y="31366"/>
                  </a:lnTo>
                  <a:lnTo>
                    <a:pt x="30956" y="58303"/>
                  </a:lnTo>
                  <a:lnTo>
                    <a:pt x="49416" y="103175"/>
                  </a:lnTo>
                  <a:cubicBezTo>
                    <a:pt x="47625" y="106861"/>
                    <a:pt x="46177" y="110614"/>
                    <a:pt x="44796" y="114491"/>
                  </a:cubicBezTo>
                  <a:lnTo>
                    <a:pt x="0" y="133645"/>
                  </a:lnTo>
                  <a:lnTo>
                    <a:pt x="0" y="171745"/>
                  </a:lnTo>
                  <a:lnTo>
                    <a:pt x="44834" y="190424"/>
                  </a:lnTo>
                  <a:cubicBezTo>
                    <a:pt x="46215" y="194291"/>
                    <a:pt x="47701" y="198053"/>
                    <a:pt x="49482" y="201740"/>
                  </a:cubicBezTo>
                  <a:lnTo>
                    <a:pt x="31366" y="246907"/>
                  </a:lnTo>
                  <a:lnTo>
                    <a:pt x="58303" y="273844"/>
                  </a:lnTo>
                  <a:lnTo>
                    <a:pt x="103289" y="255318"/>
                  </a:lnTo>
                  <a:cubicBezTo>
                    <a:pt x="106899" y="257032"/>
                    <a:pt x="110585" y="258404"/>
                    <a:pt x="114376" y="259709"/>
                  </a:cubicBezTo>
                  <a:lnTo>
                    <a:pt x="133645" y="304800"/>
                  </a:lnTo>
                  <a:lnTo>
                    <a:pt x="171745" y="304800"/>
                  </a:lnTo>
                  <a:lnTo>
                    <a:pt x="190605" y="259480"/>
                  </a:lnTo>
                  <a:cubicBezTo>
                    <a:pt x="194215" y="258137"/>
                    <a:pt x="197787" y="256727"/>
                    <a:pt x="201206" y="255089"/>
                  </a:cubicBezTo>
                  <a:lnTo>
                    <a:pt x="246898" y="273396"/>
                  </a:lnTo>
                  <a:lnTo>
                    <a:pt x="273834" y="246459"/>
                  </a:lnTo>
                  <a:lnTo>
                    <a:pt x="255079" y="200997"/>
                  </a:lnTo>
                  <a:cubicBezTo>
                    <a:pt x="256680" y="197577"/>
                    <a:pt x="257985" y="194110"/>
                    <a:pt x="259251" y="190576"/>
                  </a:cubicBezTo>
                  <a:lnTo>
                    <a:pt x="304800" y="171155"/>
                  </a:lnTo>
                  <a:close/>
                  <a:moveTo>
                    <a:pt x="152105" y="209550"/>
                  </a:moveTo>
                  <a:cubicBezTo>
                    <a:pt x="120558" y="209550"/>
                    <a:pt x="94955" y="183947"/>
                    <a:pt x="94955" y="152400"/>
                  </a:cubicBezTo>
                  <a:cubicBezTo>
                    <a:pt x="94955" y="120853"/>
                    <a:pt x="120558" y="95250"/>
                    <a:pt x="152105" y="95250"/>
                  </a:cubicBezTo>
                  <a:cubicBezTo>
                    <a:pt x="183652" y="95250"/>
                    <a:pt x="209255" y="120853"/>
                    <a:pt x="209255" y="152400"/>
                  </a:cubicBezTo>
                  <a:cubicBezTo>
                    <a:pt x="209255" y="183947"/>
                    <a:pt x="183652" y="209550"/>
                    <a:pt x="152105" y="20955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" name="Group 13"/>
          <p:cNvGrpSpPr/>
          <p:nvPr/>
        </p:nvGrpSpPr>
        <p:grpSpPr>
          <a:xfrm>
            <a:off x="24384" y="4380910"/>
            <a:ext cx="5067193" cy="1224566"/>
            <a:chOff x="24384" y="4380910"/>
            <a:chExt cx="5067193" cy="1224566"/>
          </a:xfrm>
        </p:grpSpPr>
        <p:sp>
          <p:nvSpPr>
            <p:cNvPr id="14" name="AutoShape 14"/>
            <p:cNvSpPr/>
            <p:nvPr/>
          </p:nvSpPr>
          <p:spPr>
            <a:xfrm>
              <a:off x="4408825" y="4436917"/>
              <a:ext cx="682752" cy="68275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TextBox 15"/>
            <p:cNvSpPr txBox="1"/>
            <p:nvPr/>
          </p:nvSpPr>
          <p:spPr>
            <a:xfrm>
              <a:off x="196211" y="4903293"/>
              <a:ext cx="390583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20000"/>
                </a:lnSpc>
              </a:pPr>
              <a:r>
                <a:rPr lang="en-US" sz="1500">
                  <a:solidFill>
                    <a:schemeClr val="dk1"/>
                  </a:solidFill>
                  <a:latin typeface="Microsoft Yahei"/>
                  <a:ea typeface="Microsoft Yahei"/>
                  <a:cs typeface="Microsoft Yahei"/>
                </a:rPr>
                <a:t>总结审计实践中的经验和教训，促进团队成员之间的交流和学习。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24384" y="4380910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77000"/>
                </a:lnSpc>
              </a:pPr>
              <a:r>
                <a:rPr lang="en-US" sz="2325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分享经验与教训</a:t>
              </a:r>
            </a:p>
          </p:txBody>
        </p:sp>
        <p:sp>
          <p:nvSpPr>
            <p:cNvPr id="17" name="Freeform 17"/>
            <p:cNvSpPr/>
            <p:nvPr/>
          </p:nvSpPr>
          <p:spPr>
            <a:xfrm>
              <a:off x="4584167" y="4590972"/>
              <a:ext cx="332068" cy="374641"/>
            </a:xfrm>
            <a:custGeom>
              <a:rect l="l" t="t" r="r" b="b"/>
              <a:pathLst>
                <a:path w="304800" h="304800">
                  <a:moveTo>
                    <a:pt x="0" y="209550"/>
                  </a:moveTo>
                  <a:lnTo>
                    <a:pt x="152410" y="247650"/>
                  </a:lnTo>
                  <a:lnTo>
                    <a:pt x="304800" y="209550"/>
                  </a:lnTo>
                  <a:lnTo>
                    <a:pt x="304800" y="247650"/>
                  </a:lnTo>
                  <a:lnTo>
                    <a:pt x="152410" y="285750"/>
                  </a:lnTo>
                  <a:lnTo>
                    <a:pt x="0" y="247650"/>
                  </a:lnTo>
                  <a:close/>
                  <a:moveTo>
                    <a:pt x="0" y="133350"/>
                  </a:moveTo>
                  <a:lnTo>
                    <a:pt x="152410" y="171450"/>
                  </a:lnTo>
                  <a:lnTo>
                    <a:pt x="304800" y="133350"/>
                  </a:lnTo>
                  <a:lnTo>
                    <a:pt x="304800" y="171450"/>
                  </a:lnTo>
                  <a:lnTo>
                    <a:pt x="152410" y="209550"/>
                  </a:lnTo>
                  <a:lnTo>
                    <a:pt x="0" y="171450"/>
                  </a:lnTo>
                  <a:close/>
                  <a:moveTo>
                    <a:pt x="0" y="57150"/>
                  </a:moveTo>
                  <a:lnTo>
                    <a:pt x="152410" y="19050"/>
                  </a:lnTo>
                  <a:lnTo>
                    <a:pt x="304800" y="57150"/>
                  </a:lnTo>
                  <a:lnTo>
                    <a:pt x="304800" y="95250"/>
                  </a:lnTo>
                  <a:lnTo>
                    <a:pt x="152410" y="133350"/>
                  </a:lnTo>
                  <a:lnTo>
                    <a:pt x="0" y="95250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" name="Group 18"/>
          <p:cNvGrpSpPr/>
          <p:nvPr/>
        </p:nvGrpSpPr>
        <p:grpSpPr>
          <a:xfrm>
            <a:off x="7180959" y="4380910"/>
            <a:ext cx="4946836" cy="1224566"/>
            <a:chOff x="7180959" y="4380910"/>
            <a:chExt cx="4946836" cy="1224566"/>
          </a:xfrm>
        </p:grpSpPr>
        <p:sp>
          <p:nvSpPr>
            <p:cNvPr id="19" name="AutoShape 19"/>
            <p:cNvSpPr/>
            <p:nvPr/>
          </p:nvSpPr>
          <p:spPr>
            <a:xfrm>
              <a:off x="7180959" y="4436917"/>
              <a:ext cx="682752" cy="68275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TextBox 20"/>
            <p:cNvSpPr txBox="1"/>
            <p:nvPr/>
          </p:nvSpPr>
          <p:spPr>
            <a:xfrm>
              <a:off x="8027972" y="4903293"/>
              <a:ext cx="390583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/>
                  </a:solidFill>
                  <a:latin typeface="Microsoft Yahei"/>
                  <a:ea typeface="Microsoft Yahei"/>
                  <a:cs typeface="Microsoft Yahei"/>
                </a:rPr>
                <a:t>通过总结，为下一年度的审计工作提供借鉴和指导。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7606701" y="4380910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77000"/>
                </a:lnSpc>
              </a:pPr>
              <a:r>
                <a:rPr lang="en-US" sz="2325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为下一年度工作提供参考</a:t>
              </a:r>
            </a:p>
          </p:txBody>
        </p:sp>
        <p:sp>
          <p:nvSpPr>
            <p:cNvPr id="22" name="Freeform 22"/>
            <p:cNvSpPr/>
            <p:nvPr/>
          </p:nvSpPr>
          <p:spPr>
            <a:xfrm>
              <a:off x="7339272" y="4595230"/>
              <a:ext cx="366126" cy="366126"/>
            </a:xfrm>
            <a:custGeom>
              <a:rect l="l" t="t" r="r" b="b"/>
              <a:pathLst>
                <a:path w="304800" h="304800">
                  <a:moveTo>
                    <a:pt x="152800" y="79486"/>
                  </a:moveTo>
                  <a:cubicBezTo>
                    <a:pt x="152800" y="79486"/>
                    <a:pt x="133750" y="38891"/>
                    <a:pt x="90888" y="38891"/>
                  </a:cubicBezTo>
                  <a:cubicBezTo>
                    <a:pt x="44053" y="38891"/>
                    <a:pt x="19450" y="78581"/>
                    <a:pt x="19450" y="118262"/>
                  </a:cubicBezTo>
                  <a:cubicBezTo>
                    <a:pt x="19450" y="184147"/>
                    <a:pt x="152800" y="265900"/>
                    <a:pt x="152800" y="265900"/>
                  </a:cubicBezTo>
                  <a:cubicBezTo>
                    <a:pt x="152800" y="265900"/>
                    <a:pt x="285350" y="184937"/>
                    <a:pt x="285350" y="118262"/>
                  </a:cubicBezTo>
                  <a:cubicBezTo>
                    <a:pt x="285350" y="77781"/>
                    <a:pt x="259956" y="38891"/>
                    <a:pt x="214713" y="38891"/>
                  </a:cubicBezTo>
                  <a:cubicBezTo>
                    <a:pt x="169469" y="38891"/>
                    <a:pt x="152800" y="79486"/>
                    <a:pt x="152800" y="79486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工作总结的目的和意义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0365" r="30365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15093" r="15093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35273" r="35273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本次年终工作总结的时间范围涵盖全年完成的各个审计项目。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审计项目时间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关注年度内的重要审计任务、关键时间节点以及重大风险事件。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</p:spPr>
        <p:txBody>
          <a:bodyPr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重要时间节点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工作总结的时间范围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包括参与银行审计项目的各级审计人员，负责具体审计任务的执行和总结。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审计团队成员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项目负责人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21875" r="21875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部门主管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2500" r="12500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负责协调和组织审计项目的实施，对审计过程进行监督和指导。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负责审计部门的整体工作，对审计团队的工作进行总结和评价。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工作总结的参与人员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4193147" y="2013882"/>
            <a:ext cx="3450158" cy="1322592"/>
            <a:chOff x="4193147" y="2013882"/>
            <a:chExt cx="3450158" cy="1322592"/>
          </a:xfrm>
        </p:grpSpPr>
        <p:sp>
          <p:nvSpPr>
            <p:cNvPr id="3" name="TextBox 3"/>
            <p:cNvSpPr txBox="1"/>
            <p:nvPr/>
          </p:nvSpPr>
          <p:spPr>
            <a:xfrm>
              <a:off x="4193147" y="2013882"/>
              <a:ext cx="3450158" cy="1322592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96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1970722" y="3809875"/>
            <a:ext cx="8250555" cy="1645482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ts val="375"/>
              </a:spcBef>
            </a:pPr>
            <a:r>
              <a:rPr lang="en-US" sz="36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审计工作概况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tretch>
            <a:fillRect/>
          </a:stretch>
        </p:blipFill>
        <p:spPr>
          <a:xfrm>
            <a:off x="939482" y="1415327"/>
            <a:ext cx="4843295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2005888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全年共完成XX个审计项目，包括全面审计、专项审计和离任审计等。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1352723"/>
            <a:ext cx="4638675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项目数量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261748" y="4499375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涉及银行内部控制、风险管理、合规经营、业务流程等多个方面。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261748" y="3870593"/>
            <a:ext cx="5124450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项目类型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8" name="AutoShape 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TextBox 2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审计项目数量及类型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167" r="3167"/>
          <a:stretch>
            <a:fillRect/>
          </a:stretch>
        </p:blipFill>
        <p:spPr>
          <a:xfrm>
            <a:off x="6416218" y="1873250"/>
            <a:ext cx="2285143" cy="2439670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484" r="484"/>
          <a:stretch>
            <a:fillRect/>
          </a:stretch>
        </p:blipFill>
        <p:spPr>
          <a:xfrm>
            <a:off x="705451" y="1873250"/>
            <a:ext cx="2286000" cy="2308332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14815" r="14815"/>
          <a:stretch>
            <a:fillRect/>
          </a:stretch>
        </p:blipFill>
        <p:spPr>
          <a:xfrm>
            <a:off x="9265251" y="1892300"/>
            <a:ext cx="2271183" cy="2420620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5"/>
          <a:srcRect l="23660" r="23660"/>
          <a:stretch>
            <a:fillRect/>
          </a:stretch>
        </p:blipFill>
        <p:spPr>
          <a:xfrm>
            <a:off x="3571418" y="1892300"/>
            <a:ext cx="2266949" cy="2420620"/>
          </a:xfrm>
          <a:prstGeom prst="rect">
            <a:avLst/>
          </a:prstGeom>
        </p:spPr>
      </p:pic>
      <p:grpSp>
        <p:nvGrpSpPr>
          <p:cNvPr id="6" name="Group 6"/>
          <p:cNvGrpSpPr/>
          <p:nvPr/>
        </p:nvGrpSpPr>
        <p:grpSpPr>
          <a:xfrm>
            <a:off x="6416218" y="3460761"/>
            <a:ext cx="2285143" cy="745998"/>
            <a:chOff x="6416218" y="3460761"/>
            <a:chExt cx="2285143" cy="745998"/>
          </a:xfrm>
        </p:grpSpPr>
        <p:sp>
          <p:nvSpPr>
            <p:cNvPr id="7" name="AutoShape 7"/>
            <p:cNvSpPr/>
            <p:nvPr/>
          </p:nvSpPr>
          <p:spPr>
            <a:xfrm>
              <a:off x="6416218" y="3460761"/>
              <a:ext cx="2285143" cy="745998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6416218" y="4197615"/>
            <a:ext cx="2288381" cy="2112169"/>
            <a:chOff x="6416218" y="4197615"/>
            <a:chExt cx="2288381" cy="2112169"/>
          </a:xfrm>
        </p:grpSpPr>
        <p:sp>
          <p:nvSpPr>
            <p:cNvPr id="9" name="AutoShape 9"/>
            <p:cNvSpPr/>
            <p:nvPr/>
          </p:nvSpPr>
          <p:spPr>
            <a:xfrm>
              <a:off x="6416218" y="4197615"/>
              <a:ext cx="2288381" cy="2112169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" name="Group 10"/>
          <p:cNvGrpSpPr/>
          <p:nvPr/>
        </p:nvGrpSpPr>
        <p:grpSpPr>
          <a:xfrm>
            <a:off x="3571418" y="3460761"/>
            <a:ext cx="2285429" cy="852159"/>
            <a:chOff x="3571418" y="3460761"/>
            <a:chExt cx="2285429" cy="852159"/>
          </a:xfrm>
        </p:grpSpPr>
        <p:sp>
          <p:nvSpPr>
            <p:cNvPr id="11" name="AutoShape 11"/>
            <p:cNvSpPr/>
            <p:nvPr/>
          </p:nvSpPr>
          <p:spPr>
            <a:xfrm>
              <a:off x="3571418" y="3460761"/>
              <a:ext cx="2285429" cy="852159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3571418" y="4206759"/>
            <a:ext cx="2288096" cy="2103025"/>
            <a:chOff x="3571418" y="4206759"/>
            <a:chExt cx="2288096" cy="2103025"/>
          </a:xfrm>
        </p:grpSpPr>
        <p:sp>
          <p:nvSpPr>
            <p:cNvPr id="13" name="AutoShape 13"/>
            <p:cNvSpPr/>
            <p:nvPr/>
          </p:nvSpPr>
          <p:spPr>
            <a:xfrm>
              <a:off x="3571418" y="4206759"/>
              <a:ext cx="2288096" cy="2103025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4" name="Group 14"/>
          <p:cNvGrpSpPr/>
          <p:nvPr/>
        </p:nvGrpSpPr>
        <p:grpSpPr>
          <a:xfrm>
            <a:off x="9265251" y="3460761"/>
            <a:ext cx="2286000" cy="745998"/>
            <a:chOff x="9265251" y="3460761"/>
            <a:chExt cx="2286000" cy="745998"/>
          </a:xfrm>
        </p:grpSpPr>
        <p:sp>
          <p:nvSpPr>
            <p:cNvPr id="15" name="AutoShape 15"/>
            <p:cNvSpPr/>
            <p:nvPr/>
          </p:nvSpPr>
          <p:spPr>
            <a:xfrm>
              <a:off x="9265251" y="3460761"/>
              <a:ext cx="2286000" cy="745998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6" name="Group 16"/>
          <p:cNvGrpSpPr/>
          <p:nvPr/>
        </p:nvGrpSpPr>
        <p:grpSpPr>
          <a:xfrm>
            <a:off x="9265251" y="4204473"/>
            <a:ext cx="2286000" cy="2105311"/>
            <a:chOff x="9265251" y="4204473"/>
            <a:chExt cx="2286000" cy="2105311"/>
          </a:xfrm>
        </p:grpSpPr>
        <p:sp>
          <p:nvSpPr>
            <p:cNvPr id="17" name="AutoShape 17"/>
            <p:cNvSpPr/>
            <p:nvPr/>
          </p:nvSpPr>
          <p:spPr>
            <a:xfrm>
              <a:off x="9265251" y="4204473"/>
              <a:ext cx="2286000" cy="2105311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" name="Group 18"/>
          <p:cNvGrpSpPr/>
          <p:nvPr/>
        </p:nvGrpSpPr>
        <p:grpSpPr>
          <a:xfrm>
            <a:off x="705451" y="3460761"/>
            <a:ext cx="2286000" cy="2849023"/>
            <a:chOff x="705451" y="3460761"/>
            <a:chExt cx="2286000" cy="2849023"/>
          </a:xfrm>
        </p:grpSpPr>
        <p:sp>
          <p:nvSpPr>
            <p:cNvPr id="19" name="AutoShape 19"/>
            <p:cNvSpPr/>
            <p:nvPr/>
          </p:nvSpPr>
          <p:spPr>
            <a:xfrm>
              <a:off x="705451" y="3460761"/>
              <a:ext cx="2286000" cy="883920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05451" y="4206759"/>
              <a:ext cx="2286000" cy="2103025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审计目标完成情况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56455" y="4477571"/>
            <a:ext cx="2164942" cy="1552257"/>
            <a:chOff x="756455" y="4477571"/>
            <a:chExt cx="2164942" cy="1552257"/>
          </a:xfrm>
        </p:grpSpPr>
        <p:sp>
          <p:nvSpPr>
            <p:cNvPr id="44" name="TextBox 44"/>
            <p:cNvSpPr txBox="1"/>
            <p:nvPr/>
          </p:nvSpPr>
          <p:spPr>
            <a:xfrm>
              <a:off x="756455" y="4477571"/>
              <a:ext cx="2164942" cy="1552257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全面评估银行内部控制体系的有效性，提出改进意见，确保银行业务稳健运行。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3628568" y="4477571"/>
            <a:ext cx="2164942" cy="1552257"/>
            <a:chOff x="3628568" y="4477571"/>
            <a:chExt cx="2164942" cy="1552257"/>
          </a:xfrm>
        </p:grpSpPr>
        <p:sp>
          <p:nvSpPr>
            <p:cNvPr id="46" name="TextBox 46"/>
            <p:cNvSpPr txBox="1"/>
            <p:nvPr/>
          </p:nvSpPr>
          <p:spPr>
            <a:xfrm>
              <a:off x="3628568" y="4477571"/>
              <a:ext cx="2164942" cy="1552257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重点关注银行信用风险、市场风险、操作风险等各类风险，提出风险防控措施。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6466794" y="4477571"/>
            <a:ext cx="2164942" cy="1552257"/>
            <a:chOff x="6466794" y="4477571"/>
            <a:chExt cx="2164942" cy="1552257"/>
          </a:xfrm>
        </p:grpSpPr>
        <p:sp>
          <p:nvSpPr>
            <p:cNvPr id="48" name="TextBox 48"/>
            <p:cNvSpPr txBox="1"/>
            <p:nvPr/>
          </p:nvSpPr>
          <p:spPr>
            <a:xfrm>
              <a:off x="6466794" y="4477571"/>
              <a:ext cx="2164942" cy="1552257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检查银行是否遵守国家法律法规、监管要求及内部规章制度，确保合规经营。</a:t>
              </a:r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9318371" y="4477571"/>
            <a:ext cx="2164942" cy="1552257"/>
            <a:chOff x="9318371" y="4477571"/>
            <a:chExt cx="2164942" cy="1552257"/>
          </a:xfrm>
        </p:grpSpPr>
        <p:sp>
          <p:nvSpPr>
            <p:cNvPr id="50" name="TextBox 50"/>
            <p:cNvSpPr txBox="1"/>
            <p:nvPr/>
          </p:nvSpPr>
          <p:spPr>
            <a:xfrm>
              <a:off x="9318371" y="4477571"/>
              <a:ext cx="2164942" cy="1552257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对银行各项业务流程进行审计，发现存在的问题和不足，提出优化建议。</a:t>
              </a:r>
            </a:p>
          </p:txBody>
        </p:sp>
      </p:grpSp>
      <p:grpSp>
        <p:nvGrpSpPr>
          <p:cNvPr id="51" name="Group 51"/>
          <p:cNvGrpSpPr/>
          <p:nvPr/>
        </p:nvGrpSpPr>
        <p:grpSpPr>
          <a:xfrm>
            <a:off x="705451" y="3588593"/>
            <a:ext cx="2267763" cy="490334"/>
            <a:chOff x="705451" y="3588593"/>
            <a:chExt cx="2267763" cy="490334"/>
          </a:xfrm>
        </p:grpSpPr>
        <p:sp>
          <p:nvSpPr>
            <p:cNvPr id="52" name="TextBox 52"/>
            <p:cNvSpPr txBox="1"/>
            <p:nvPr/>
          </p:nvSpPr>
          <p:spPr>
            <a:xfrm>
              <a:off x="705451" y="3588593"/>
              <a:ext cx="2267763" cy="490334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内部控制</a:t>
              </a:r>
            </a:p>
          </p:txBody>
        </p:sp>
      </p:grpSp>
      <p:grpSp>
        <p:nvGrpSpPr>
          <p:cNvPr id="53" name="Group 53"/>
          <p:cNvGrpSpPr/>
          <p:nvPr/>
        </p:nvGrpSpPr>
        <p:grpSpPr>
          <a:xfrm>
            <a:off x="3628568" y="3588593"/>
            <a:ext cx="2267763" cy="490334"/>
            <a:chOff x="3628568" y="3588593"/>
            <a:chExt cx="2267763" cy="490334"/>
          </a:xfrm>
        </p:grpSpPr>
        <p:sp>
          <p:nvSpPr>
            <p:cNvPr id="54" name="TextBox 54"/>
            <p:cNvSpPr txBox="1"/>
            <p:nvPr/>
          </p:nvSpPr>
          <p:spPr>
            <a:xfrm>
              <a:off x="3628568" y="3588593"/>
              <a:ext cx="2267763" cy="490334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风险管理</a:t>
              </a:r>
            </a:p>
          </p:txBody>
        </p:sp>
      </p:grpSp>
      <p:grpSp>
        <p:nvGrpSpPr>
          <p:cNvPr id="55" name="Group 55"/>
          <p:cNvGrpSpPr/>
          <p:nvPr/>
        </p:nvGrpSpPr>
        <p:grpSpPr>
          <a:xfrm>
            <a:off x="6433598" y="3588593"/>
            <a:ext cx="2267763" cy="490334"/>
            <a:chOff x="6433598" y="3588593"/>
            <a:chExt cx="2267763" cy="490334"/>
          </a:xfrm>
        </p:grpSpPr>
        <p:sp>
          <p:nvSpPr>
            <p:cNvPr id="56" name="TextBox 56"/>
            <p:cNvSpPr txBox="1"/>
            <p:nvPr/>
          </p:nvSpPr>
          <p:spPr>
            <a:xfrm>
              <a:off x="6433598" y="3588593"/>
              <a:ext cx="2267763" cy="490334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合规经营</a:t>
              </a:r>
            </a:p>
          </p:txBody>
        </p:sp>
      </p:grpSp>
      <p:grpSp>
        <p:nvGrpSpPr>
          <p:cNvPr id="57" name="Group 57"/>
          <p:cNvGrpSpPr/>
          <p:nvPr/>
        </p:nvGrpSpPr>
        <p:grpSpPr>
          <a:xfrm>
            <a:off x="9265251" y="3588593"/>
            <a:ext cx="2267763" cy="490334"/>
            <a:chOff x="9265251" y="3588593"/>
            <a:chExt cx="2267763" cy="490334"/>
          </a:xfrm>
        </p:grpSpPr>
        <p:sp>
          <p:nvSpPr>
            <p:cNvPr id="58" name="TextBox 58"/>
            <p:cNvSpPr txBox="1"/>
            <p:nvPr/>
          </p:nvSpPr>
          <p:spPr>
            <a:xfrm>
              <a:off x="9265251" y="3588593"/>
              <a:ext cx="2267763" cy="490334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业务流程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/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l="5462" r="5462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18426" b="18426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18426" b="18426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审计发现的问题及处理情况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重大问题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发现银行在信贷管理、资金运用等方面存在重大问题，已向高层汇报并督促整改。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一般问题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针对审计过程中发现的一般性问题，与被审计单位沟通并制定整改措施，定期进行跟踪检查。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处理情况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已对审计发现的问题进行分类整理，建立问题台账，明确整改责任人和时限，确保问题得到及时有效解决。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4193147" y="2013882"/>
            <a:ext cx="3450158" cy="1322592"/>
            <a:chOff x="4193147" y="2013882"/>
            <a:chExt cx="3450158" cy="1322592"/>
          </a:xfrm>
        </p:grpSpPr>
        <p:sp>
          <p:nvSpPr>
            <p:cNvPr id="3" name="TextBox 3"/>
            <p:cNvSpPr txBox="1"/>
            <p:nvPr/>
          </p:nvSpPr>
          <p:spPr>
            <a:xfrm>
              <a:off x="4193147" y="2013882"/>
              <a:ext cx="3450158" cy="1322592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96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1970722" y="3809875"/>
            <a:ext cx="8250555" cy="1645482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ts val="375"/>
              </a:spcBef>
            </a:pPr>
            <a:r>
              <a:rPr lang="en-US" sz="36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重点工作成果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通过对客户信用状况、还款记录等信息进行深入分析，成功识别出多笔存在重大风险的信贷业务，避免了潜在损失。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l="12500" r="12500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识别重大信贷风险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发现并阻止了一起针对银行客户的网络诈骗案件，保护了客户资金安全。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防范欺诈行为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rcRect l="12500" r="12500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运用大数据分析技术，实时监测异常资金流动，有效预防和打击洗钱、非法集资等金融犯罪活动。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监测异常交易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重大风险识别与防范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V="1">
            <a:off x="1296416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" name="AutoShape 3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338084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提出改进内部审计流程、提高审计效率的建议，得到银行管理层采纳并实施。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12500" r="12500"/>
          <a:stretch>
            <a:fillRect/>
          </a:stretch>
        </p:blipFill>
        <p:spPr>
          <a:xfrm>
            <a:off x="1632387" y="1536628"/>
            <a:ext cx="1898907" cy="1898907"/>
          </a:xfrm>
          <a:prstGeom prst="ellipse">
            <a:avLst/>
          </a:prstGeom>
        </p:spPr>
      </p:pic>
      <p:sp>
        <p:nvSpPr>
          <p:cNvPr id="6" name="AutoShape 6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3"/>
          <a:srcRect l="21875" r="21875"/>
          <a:stretch>
            <a:fillRect/>
          </a:stretch>
        </p:blipFill>
        <p:spPr>
          <a:xfrm>
            <a:off x="5146546" y="1536628"/>
            <a:ext cx="1898907" cy="1898907"/>
          </a:xfrm>
          <a:prstGeom prst="ellipse">
            <a:avLst/>
          </a:prstGeom>
        </p:spPr>
      </p:pic>
      <p:sp>
        <p:nvSpPr>
          <p:cNvPr id="8" name="AutoShape 8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16628" y="1536628"/>
            <a:ext cx="1898907" cy="18989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1238761" y="3746205"/>
            <a:ext cx="29718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完善内部审计制度</a:t>
            </a:r>
          </a:p>
        </p:txBody>
      </p:sp>
      <p:sp>
        <p:nvSpPr>
          <p:cNvPr id="11" name="AutoShape 11"/>
          <p:cNvSpPr/>
          <p:nvPr/>
        </p:nvSpPr>
        <p:spPr>
          <a:xfrm>
            <a:off x="1235229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788775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 flipV="1">
            <a:off x="4700847" y="4399620"/>
            <a:ext cx="2492359" cy="4740"/>
          </a:xfrm>
          <a:prstGeom prst="line">
            <a:avLst/>
          </a:prstGeom>
          <a:ln w="9525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4" name="TextBox 14"/>
          <p:cNvSpPr txBox="1"/>
          <p:nvPr/>
        </p:nvSpPr>
        <p:spPr>
          <a:xfrm>
            <a:off x="474251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组织员工参加风险管理培训，提升全员风险防范意识和能力。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3192" y="3746205"/>
            <a:ext cx="295275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强化风险管理意识</a:t>
            </a:r>
          </a:p>
        </p:txBody>
      </p:sp>
      <p:sp>
        <p:nvSpPr>
          <p:cNvPr id="16" name="AutoShape 16"/>
          <p:cNvSpPr/>
          <p:nvPr/>
        </p:nvSpPr>
        <p:spPr>
          <a:xfrm>
            <a:off x="4639660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193207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18" name="Connector 18"/>
          <p:cNvCxnSpPr/>
          <p:nvPr/>
        </p:nvCxnSpPr>
        <p:spPr>
          <a:xfrm flipV="1">
            <a:off x="8370929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TextBox 19"/>
          <p:cNvSpPr txBox="1"/>
          <p:nvPr/>
        </p:nvSpPr>
        <p:spPr>
          <a:xfrm>
            <a:off x="8412597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针对银行业务流程中的瓶颈和风险点，提出优化建议，提高业务处理效率和客户满意度。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8313274" y="3746205"/>
            <a:ext cx="3019425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优化业务流程</a:t>
            </a:r>
          </a:p>
        </p:txBody>
      </p:sp>
      <p:sp>
        <p:nvSpPr>
          <p:cNvPr id="21" name="AutoShape 21"/>
          <p:cNvSpPr/>
          <p:nvPr/>
        </p:nvSpPr>
        <p:spPr>
          <a:xfrm>
            <a:off x="8309741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10863288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内部控制体系优化建议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https://d.book118.com/708042124072006024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0C1118"/>
      </a:lt1>
      <a:dk2>
        <a:srgbClr val="F7F7F7"/>
      </a:dk2>
      <a:lt2>
        <a:srgbClr val="121C23"/>
      </a:lt2>
      <a:accent1>
        <a:srgbClr val="E27536"/>
      </a:accent1>
      <a:accent2>
        <a:srgbClr val="3195CF"/>
      </a:accent2>
      <a:accent3>
        <a:srgbClr val="1A638D"/>
      </a:accent3>
      <a:accent4>
        <a:srgbClr val="25B3BC"/>
      </a:accent4>
      <a:accent5>
        <a:srgbClr val="073A6A"/>
      </a:accent5>
      <a:accent6>
        <a:srgbClr val="D97F5B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76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9">
      <vt:lpstr>Arial</vt:lpstr>
      <vt:lpstr>Calibri</vt:lpstr>
      <vt:lpstr>Microsoft Yahei</vt:lpstr>
      <vt:lpstr>微软雅黑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2024-08-31T18:20:57.829</cp:lastPrinted>
  <dcterms:created xsi:type="dcterms:W3CDTF">2024-08-31T10:20:57Z</dcterms:created>
  <dcterms:modified xsi:type="dcterms:W3CDTF">2024-08-31T10:21:00Z</dcterms:modified>
</cp:coreProperties>
</file>